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60" r:id="rId3"/>
    <p:sldId id="298" r:id="rId4"/>
    <p:sldId id="303" r:id="rId5"/>
    <p:sldId id="307" r:id="rId6"/>
    <p:sldId id="258" r:id="rId7"/>
    <p:sldId id="261" r:id="rId8"/>
    <p:sldId id="262" r:id="rId9"/>
    <p:sldId id="302" r:id="rId10"/>
    <p:sldId id="263" r:id="rId11"/>
    <p:sldId id="264" r:id="rId12"/>
    <p:sldId id="309" r:id="rId13"/>
    <p:sldId id="308" r:id="rId14"/>
    <p:sldId id="310" r:id="rId15"/>
    <p:sldId id="265" r:id="rId16"/>
    <p:sldId id="266" r:id="rId17"/>
    <p:sldId id="268" r:id="rId18"/>
    <p:sldId id="269" r:id="rId19"/>
    <p:sldId id="270" r:id="rId20"/>
    <p:sldId id="267" r:id="rId21"/>
    <p:sldId id="271" r:id="rId22"/>
    <p:sldId id="272" r:id="rId23"/>
    <p:sldId id="273" r:id="rId24"/>
    <p:sldId id="274" r:id="rId25"/>
    <p:sldId id="275" r:id="rId26"/>
    <p:sldId id="276" r:id="rId27"/>
    <p:sldId id="277" r:id="rId28"/>
    <p:sldId id="278" r:id="rId29"/>
    <p:sldId id="279" r:id="rId30"/>
    <p:sldId id="282" r:id="rId31"/>
    <p:sldId id="281" r:id="rId32"/>
    <p:sldId id="283" r:id="rId33"/>
    <p:sldId id="284" r:id="rId34"/>
    <p:sldId id="299" r:id="rId35"/>
    <p:sldId id="285" r:id="rId36"/>
    <p:sldId id="286" r:id="rId37"/>
    <p:sldId id="293" r:id="rId38"/>
    <p:sldId id="292" r:id="rId39"/>
    <p:sldId id="287" r:id="rId40"/>
    <p:sldId id="300" r:id="rId41"/>
    <p:sldId id="295" r:id="rId42"/>
    <p:sldId id="296" r:id="rId43"/>
    <p:sldId id="289" r:id="rId44"/>
    <p:sldId id="290" r:id="rId45"/>
    <p:sldId id="291" r:id="rId46"/>
    <p:sldId id="304" r:id="rId47"/>
    <p:sldId id="306"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17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599"/>
  </p:normalViewPr>
  <p:slideViewPr>
    <p:cSldViewPr snapToGrid="0" snapToObjects="1">
      <p:cViewPr>
        <p:scale>
          <a:sx n="40" d="100"/>
          <a:sy n="40" d="100"/>
        </p:scale>
        <p:origin x="584" y="1112"/>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583516-E453-514C-9558-9B9C699B57FE}" type="datetimeFigureOut">
              <a:rPr lang="en-US" smtClean="0"/>
              <a:t>12/21/17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1A127B-F143-4648-9FEB-BDEDC82B21D0}" type="slidenum">
              <a:rPr lang="en-US" smtClean="0"/>
              <a:t>‹#›</a:t>
            </a:fld>
            <a:endParaRPr lang="en-US"/>
          </a:p>
        </p:txBody>
      </p:sp>
    </p:spTree>
    <p:extLst>
      <p:ext uri="{BB962C8B-B14F-4D97-AF65-F5344CB8AC3E}">
        <p14:creationId xmlns:p14="http://schemas.microsoft.com/office/powerpoint/2010/main" val="1418567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12/21/17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12/21/17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12/21/17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12/21/17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12/21/17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12/21/17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12/21/17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12/21/17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12/21/17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dirty="0"/>
              <a:t>12/21/17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12/21/17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dirty="0"/>
              <a:t>12/21/17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s://youtu.be/CS5oYZHDlYc"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s://youtu.be/8LhQllh46yI" TargetMode="External"/><Relationship Id="rId1" Type="http://schemas.openxmlformats.org/officeDocument/2006/relationships/slideLayout" Target="../slideLayouts/slideLayout2.xml"/><Relationship Id="rId2" Type="http://schemas.openxmlformats.org/officeDocument/2006/relationships/hyperlink" Target="https://youtu.be/IeUANxFVXKc"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youtu.be/zgB-Diy8imo" TargetMode="External"/><Relationship Id="rId3" Type="http://schemas.openxmlformats.org/officeDocument/2006/relationships/image" Target="../media/image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hyperlink" Target="https://youtu.be/K5Q7eJkTZG0"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 Id="rId3"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1136" y="2388759"/>
            <a:ext cx="11155680" cy="2803357"/>
          </a:xfrm>
        </p:spPr>
        <p:txBody>
          <a:bodyPr>
            <a:normAutofit fontScale="90000"/>
          </a:bodyPr>
          <a:lstStyle/>
          <a:p>
            <a:r>
              <a:rPr lang="en-US" b="1" u="sng" dirty="0" smtClean="0"/>
              <a:t>Bell work: </a:t>
            </a:r>
            <a:r>
              <a:rPr lang="en-US" dirty="0" smtClean="0"/>
              <a:t>On white boards, write a reason why we may have put mustaches on our faces.</a:t>
            </a:r>
            <a:r>
              <a:rPr lang="en-US" dirty="0"/>
              <a:t/>
            </a:r>
            <a:br>
              <a:rPr lang="en-US" dirty="0"/>
            </a:br>
            <a:endParaRPr lang="en-US" dirty="0"/>
          </a:p>
        </p:txBody>
      </p:sp>
      <p:sp>
        <p:nvSpPr>
          <p:cNvPr id="3" name="5-Point Star 2">
            <a:hlinkClick r:id="rId2"/>
          </p:cNvPr>
          <p:cNvSpPr/>
          <p:nvPr/>
        </p:nvSpPr>
        <p:spPr>
          <a:xfrm>
            <a:off x="8196943" y="4016828"/>
            <a:ext cx="3205064" cy="238396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9935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429375"/>
          </a:xfrm>
        </p:spPr>
      </p:pic>
    </p:spTree>
    <p:extLst>
      <p:ext uri="{BB962C8B-B14F-4D97-AF65-F5344CB8AC3E}">
        <p14:creationId xmlns:p14="http://schemas.microsoft.com/office/powerpoint/2010/main" val="1989941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6286"/>
            <a:ext cx="12192000" cy="6691713"/>
          </a:xfrm>
        </p:spPr>
      </p:pic>
    </p:spTree>
    <p:extLst>
      <p:ext uri="{BB962C8B-B14F-4D97-AF65-F5344CB8AC3E}">
        <p14:creationId xmlns:p14="http://schemas.microsoft.com/office/powerpoint/2010/main" val="285560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000" b="1" u="sng" dirty="0" smtClean="0"/>
              <a:t>What Unit </a:t>
            </a:r>
            <a:r>
              <a:rPr lang="en-US" sz="8000" b="1" u="sng" dirty="0"/>
              <a:t>A</a:t>
            </a:r>
            <a:r>
              <a:rPr lang="en-US" sz="8000" b="1" u="sng" dirty="0" smtClean="0"/>
              <a:t>re </a:t>
            </a:r>
            <a:r>
              <a:rPr lang="en-US" sz="8000" b="1" u="sng" dirty="0"/>
              <a:t>W</a:t>
            </a:r>
            <a:r>
              <a:rPr lang="en-US" sz="8000" b="1" u="sng" dirty="0" smtClean="0"/>
              <a:t>e </a:t>
            </a:r>
            <a:r>
              <a:rPr lang="en-US" sz="8000" b="1" u="sng" dirty="0"/>
              <a:t>I</a:t>
            </a:r>
            <a:r>
              <a:rPr lang="en-US" sz="8000" b="1" u="sng" dirty="0" smtClean="0"/>
              <a:t>n?</a:t>
            </a:r>
            <a:endParaRPr lang="en-US" sz="8000" b="1" u="sng"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229" y="1737360"/>
            <a:ext cx="8262257" cy="5266871"/>
          </a:xfrm>
          <a:prstGeom prst="rect">
            <a:avLst/>
          </a:prstGeom>
        </p:spPr>
      </p:pic>
    </p:spTree>
    <p:extLst>
      <p:ext uri="{BB962C8B-B14F-4D97-AF65-F5344CB8AC3E}">
        <p14:creationId xmlns:p14="http://schemas.microsoft.com/office/powerpoint/2010/main" val="1441302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914" y="114300"/>
            <a:ext cx="11898086" cy="6620256"/>
          </a:xfrm>
          <a:prstGeom prst="rect">
            <a:avLst/>
          </a:prstGeom>
        </p:spPr>
      </p:pic>
    </p:spTree>
    <p:extLst>
      <p:ext uri="{BB962C8B-B14F-4D97-AF65-F5344CB8AC3E}">
        <p14:creationId xmlns:p14="http://schemas.microsoft.com/office/powerpoint/2010/main" val="7761799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00" y="330200"/>
            <a:ext cx="8255000" cy="6197600"/>
          </a:xfrm>
          <a:prstGeom prst="rect">
            <a:avLst/>
          </a:prstGeom>
        </p:spPr>
      </p:pic>
    </p:spTree>
    <p:extLst>
      <p:ext uri="{BB962C8B-B14F-4D97-AF65-F5344CB8AC3E}">
        <p14:creationId xmlns:p14="http://schemas.microsoft.com/office/powerpoint/2010/main" val="14206127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474" y="286603"/>
            <a:ext cx="11865359" cy="5671285"/>
          </a:xfrm>
        </p:spPr>
      </p:pic>
    </p:spTree>
    <p:extLst>
      <p:ext uri="{BB962C8B-B14F-4D97-AF65-F5344CB8AC3E}">
        <p14:creationId xmlns:p14="http://schemas.microsoft.com/office/powerpoint/2010/main" val="10522588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203" y="0"/>
            <a:ext cx="10058400" cy="1450757"/>
          </a:xfrm>
        </p:spPr>
        <p:txBody>
          <a:bodyPr/>
          <a:lstStyle/>
          <a:p>
            <a:r>
              <a:rPr lang="en-US" dirty="0" smtClean="0"/>
              <a:t>Why see a Urologist?</a:t>
            </a:r>
            <a:endParaRPr lang="en-US" dirty="0"/>
          </a:p>
        </p:txBody>
      </p:sp>
      <p:sp>
        <p:nvSpPr>
          <p:cNvPr id="3" name="Content Placeholder 2"/>
          <p:cNvSpPr>
            <a:spLocks noGrp="1"/>
          </p:cNvSpPr>
          <p:nvPr>
            <p:ph idx="1"/>
          </p:nvPr>
        </p:nvSpPr>
        <p:spPr>
          <a:xfrm>
            <a:off x="0" y="1845733"/>
            <a:ext cx="11155680" cy="4872307"/>
          </a:xfrm>
        </p:spPr>
        <p:txBody>
          <a:bodyPr>
            <a:normAutofit lnSpcReduction="10000"/>
          </a:bodyPr>
          <a:lstStyle/>
          <a:p>
            <a:r>
              <a:rPr lang="en-US" sz="2800" dirty="0"/>
              <a:t>One may go to see a urologist for screening of:</a:t>
            </a:r>
          </a:p>
          <a:p>
            <a:r>
              <a:rPr lang="en-US" sz="2800" dirty="0"/>
              <a:t>   -prostate cancer </a:t>
            </a:r>
          </a:p>
          <a:p>
            <a:r>
              <a:rPr lang="en-US" sz="2800" dirty="0"/>
              <a:t>   - bladder cancer.</a:t>
            </a:r>
          </a:p>
          <a:p>
            <a:r>
              <a:rPr lang="en-US" sz="2800" dirty="0"/>
              <a:t>   - bladder prolapse.</a:t>
            </a:r>
          </a:p>
          <a:p>
            <a:r>
              <a:rPr lang="en-US" sz="2800" dirty="0"/>
              <a:t>  - hematuria (blood in the urine)</a:t>
            </a:r>
          </a:p>
          <a:p>
            <a:r>
              <a:rPr lang="en-US" sz="2800" dirty="0"/>
              <a:t>  -  erectile dysfunction (ED)</a:t>
            </a:r>
          </a:p>
          <a:p>
            <a:r>
              <a:rPr lang="en-US" sz="2800" dirty="0"/>
              <a:t>  -  interstitial cystitis (also called painful bladder syndrome)</a:t>
            </a:r>
          </a:p>
          <a:p>
            <a:r>
              <a:rPr lang="en-US" sz="2800" dirty="0"/>
              <a:t>  -  overactive </a:t>
            </a:r>
            <a:r>
              <a:rPr lang="en-US" sz="2800" dirty="0" smtClean="0"/>
              <a:t>bladder</a:t>
            </a:r>
            <a:endParaRPr lang="en-US" sz="2800" dirty="0"/>
          </a:p>
          <a:p>
            <a:r>
              <a:rPr lang="en-US" sz="2800" dirty="0"/>
              <a:t>   - prostatitis (swelling of the prostate gland)</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749" y="537208"/>
            <a:ext cx="5620968" cy="3320206"/>
          </a:xfrm>
          <a:prstGeom prst="rect">
            <a:avLst/>
          </a:prstGeom>
        </p:spPr>
      </p:pic>
    </p:spTree>
    <p:extLst>
      <p:ext uri="{BB962C8B-B14F-4D97-AF65-F5344CB8AC3E}">
        <p14:creationId xmlns:p14="http://schemas.microsoft.com/office/powerpoint/2010/main" val="7873984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5931547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p:cNvSpPr/>
          <p:nvPr/>
        </p:nvSpPr>
        <p:spPr>
          <a:xfrm>
            <a:off x="6438122" y="3004457"/>
            <a:ext cx="5449078" cy="291115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343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8039908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421" y="329755"/>
            <a:ext cx="10445817" cy="1005750"/>
          </a:xfrm>
        </p:spPr>
        <p:txBody>
          <a:bodyPr>
            <a:noAutofit/>
          </a:bodyPr>
          <a:lstStyle/>
          <a:p>
            <a:r>
              <a:rPr lang="en-US" sz="4400" dirty="0"/>
              <a:t>During the month of November, thousands of men across USA and the world, grow mustaches to help bring awareness to men's health, especially prostate cancer.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7925" y="2948473"/>
            <a:ext cx="5752925" cy="3909527"/>
          </a:xfrm>
          <a:prstGeom prst="rect">
            <a:avLst/>
          </a:prstGeom>
        </p:spPr>
      </p:pic>
    </p:spTree>
    <p:extLst>
      <p:ext uri="{BB962C8B-B14F-4D97-AF65-F5344CB8AC3E}">
        <p14:creationId xmlns:p14="http://schemas.microsoft.com/office/powerpoint/2010/main" val="3204269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5388256" y="2842104"/>
            <a:ext cx="6194144" cy="322002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79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5354388" y="2842104"/>
            <a:ext cx="5801291" cy="291115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51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646922" y="2842104"/>
            <a:ext cx="9817878" cy="401589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760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5706602" y="2842104"/>
            <a:ext cx="6485398" cy="401589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29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5706602" y="2842104"/>
            <a:ext cx="6485398" cy="401589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36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7671775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4846388" y="2496457"/>
            <a:ext cx="7345611" cy="436154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08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5307"/>
            <a:ext cx="12192000" cy="6983307"/>
          </a:xfrm>
        </p:spPr>
      </p:pic>
      <p:sp>
        <p:nvSpPr>
          <p:cNvPr id="5" name="Rectangle 4"/>
          <p:cNvSpPr/>
          <p:nvPr/>
        </p:nvSpPr>
        <p:spPr>
          <a:xfrm>
            <a:off x="4710922" y="2530323"/>
            <a:ext cx="7481078" cy="3802744"/>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83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grpId="1" nodeType="clickEffect">
                                  <p:stCondLst>
                                    <p:cond delay="0"/>
                                  </p:stCondLst>
                                  <p:childTnLst>
                                    <p:animEffect transition="out" filter="checkerboard(across)">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Rectangle 4"/>
          <p:cNvSpPr/>
          <p:nvPr/>
        </p:nvSpPr>
        <p:spPr>
          <a:xfrm>
            <a:off x="5015722" y="2842104"/>
            <a:ext cx="7176278" cy="401589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295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758830"/>
          </a:xfrm>
        </p:spPr>
      </p:pic>
      <p:sp>
        <p:nvSpPr>
          <p:cNvPr id="5" name="Rectangle 4"/>
          <p:cNvSpPr/>
          <p:nvPr/>
        </p:nvSpPr>
        <p:spPr>
          <a:xfrm>
            <a:off x="4677054" y="2293257"/>
            <a:ext cx="7514945" cy="4209143"/>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158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2" presetClass="exit" presetSubtype="4" fill="hold" grpId="1" nodeType="clickEffect">
                                  <p:stCondLst>
                                    <p:cond delay="0"/>
                                  </p:stCondLst>
                                  <p:childTnLst>
                                    <p:anim calcmode="lin" valueType="num">
                                      <p:cBhvr additive="base">
                                        <p:cTn id="10" dur="500"/>
                                        <p:tgtEl>
                                          <p:spTgt spid="5"/>
                                        </p:tgtEl>
                                        <p:attrNameLst>
                                          <p:attrName>ppt_y</p:attrName>
                                        </p:attrNameLst>
                                      </p:cBhvr>
                                      <p:tavLst>
                                        <p:tav tm="0">
                                          <p:val>
                                            <p:strVal val="#ppt_y"/>
                                          </p:val>
                                        </p:tav>
                                        <p:tav tm="100000">
                                          <p:val>
                                            <p:strVal val="#ppt_y+#ppt_h*1.125000"/>
                                          </p:val>
                                        </p:tav>
                                      </p:tavLst>
                                    </p:anim>
                                    <p:animEffect transition="out" filter="wipe(down)">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534699F-5AAB-4D45-BBCA-73CC8EEF154D}"/>
              </a:ext>
            </a:extLst>
          </p:cNvPr>
          <p:cNvSpPr txBox="1"/>
          <p:nvPr/>
        </p:nvSpPr>
        <p:spPr>
          <a:xfrm>
            <a:off x="130629" y="502694"/>
            <a:ext cx="12061371" cy="403033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a:t>LE-A Today's goals....</a:t>
            </a:r>
          </a:p>
          <a:p>
            <a:pPr marL="642938" indent="-642938">
              <a:lnSpc>
                <a:spcPct val="90000"/>
              </a:lnSpc>
              <a:buFont typeface="Arial"/>
              <a:buChar char="•"/>
            </a:pPr>
            <a:endParaRPr lang="en-US" sz="4800" i="1" dirty="0" smtClean="0"/>
          </a:p>
          <a:p>
            <a:pPr marL="642938" indent="-642938">
              <a:lnSpc>
                <a:spcPct val="90000"/>
              </a:lnSpc>
              <a:buFont typeface="Arial"/>
              <a:buChar char="•"/>
            </a:pPr>
            <a:r>
              <a:rPr lang="en-US" sz="4800" i="1" dirty="0" smtClean="0"/>
              <a:t>Describe the importance of raising awareness</a:t>
            </a:r>
          </a:p>
          <a:p>
            <a:pPr marL="642938" indent="-642938">
              <a:lnSpc>
                <a:spcPct val="90000"/>
              </a:lnSpc>
              <a:buFont typeface="Arial"/>
              <a:buChar char="•"/>
            </a:pPr>
            <a:endParaRPr lang="en-US" sz="4800" i="1" dirty="0" smtClean="0"/>
          </a:p>
          <a:p>
            <a:pPr marL="642938" indent="-642938">
              <a:lnSpc>
                <a:spcPct val="90000"/>
              </a:lnSpc>
              <a:buFont typeface="Arial"/>
              <a:buChar char="•"/>
            </a:pPr>
            <a:r>
              <a:rPr lang="en-US" sz="4800" i="1" dirty="0"/>
              <a:t>To differentiate healthy vs cancerous </a:t>
            </a:r>
            <a:r>
              <a:rPr lang="en-US" sz="4800" i="1" dirty="0" smtClean="0"/>
              <a:t>cells </a:t>
            </a:r>
            <a:endParaRPr lang="en-US" sz="4800" i="1" dirty="0"/>
          </a:p>
          <a:p>
            <a:pPr marL="642938" indent="-642938">
              <a:lnSpc>
                <a:spcPct val="90000"/>
              </a:lnSpc>
              <a:buFont typeface="Arial"/>
              <a:buChar char="•"/>
            </a:pPr>
            <a:endParaRPr lang="en-US" sz="4000" i="1" dirty="0" smtClean="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40763"/>
            <a:ext cx="4652865" cy="2617237"/>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2865" y="4240763"/>
            <a:ext cx="4652865" cy="2617237"/>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730" y="4240763"/>
            <a:ext cx="4652865" cy="2617237"/>
          </a:xfrm>
          <a:prstGeom prst="rect">
            <a:avLst/>
          </a:prstGeom>
        </p:spPr>
      </p:pic>
    </p:spTree>
    <p:extLst>
      <p:ext uri="{BB962C8B-B14F-4D97-AF65-F5344CB8AC3E}">
        <p14:creationId xmlns:p14="http://schemas.microsoft.com/office/powerpoint/2010/main" val="213419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73" y="286603"/>
            <a:ext cx="10950407" cy="1450757"/>
          </a:xfrm>
        </p:spPr>
        <p:txBody>
          <a:bodyPr>
            <a:normAutofit/>
          </a:bodyPr>
          <a:lstStyle/>
          <a:p>
            <a:r>
              <a:rPr lang="en-US" i="1" dirty="0"/>
              <a:t>Healthy vs. Cancerous Cell</a:t>
            </a:r>
            <a:r>
              <a:rPr lang="en-US" dirty="0"/>
              <a:t> Video Questions</a:t>
            </a:r>
            <a:br>
              <a:rPr lang="en-US" dirty="0"/>
            </a:br>
            <a:endParaRPr lang="en-US" dirty="0"/>
          </a:p>
        </p:txBody>
      </p:sp>
      <p:sp>
        <p:nvSpPr>
          <p:cNvPr id="3" name="Content Placeholder 2"/>
          <p:cNvSpPr>
            <a:spLocks noGrp="1"/>
          </p:cNvSpPr>
          <p:nvPr>
            <p:ph idx="1"/>
          </p:nvPr>
        </p:nvSpPr>
        <p:spPr>
          <a:xfrm>
            <a:off x="1" y="1845733"/>
            <a:ext cx="5094514" cy="4779001"/>
          </a:xfrm>
        </p:spPr>
        <p:txBody>
          <a:bodyPr>
            <a:normAutofit fontScale="92500" lnSpcReduction="20000"/>
          </a:bodyPr>
          <a:lstStyle/>
          <a:p>
            <a:pPr lvl="0">
              <a:buFont typeface="Arial" charset="0"/>
              <a:buChar char="•"/>
            </a:pPr>
            <a:r>
              <a:rPr lang="en-US" sz="4000" b="1" dirty="0"/>
              <a:t> How do our cells reproduce?</a:t>
            </a:r>
          </a:p>
          <a:p>
            <a:pPr lvl="0">
              <a:buFont typeface="Arial" charset="0"/>
              <a:buChar char="•"/>
            </a:pPr>
            <a:r>
              <a:rPr lang="en-US" sz="4000" b="1" dirty="0"/>
              <a:t>Which organelle controls cell division?</a:t>
            </a:r>
          </a:p>
          <a:p>
            <a:pPr lvl="0">
              <a:buFont typeface="Arial" charset="0"/>
              <a:buChar char="•"/>
            </a:pPr>
            <a:r>
              <a:rPr lang="en-US" sz="4000" b="1" dirty="0"/>
              <a:t>What happens if DNA undergoes a change?</a:t>
            </a:r>
          </a:p>
          <a:p>
            <a:pPr lvl="0">
              <a:buFont typeface="Arial" charset="0"/>
              <a:buChar char="•"/>
            </a:pPr>
            <a:r>
              <a:rPr lang="en-US" sz="4000" b="1" dirty="0"/>
              <a:t>How do tumors survive?</a:t>
            </a:r>
          </a:p>
          <a:p>
            <a:pPr lvl="0">
              <a:buFont typeface="Arial" charset="0"/>
              <a:buChar char="•"/>
            </a:pPr>
            <a:r>
              <a:rPr lang="en-US" sz="4000" b="1" dirty="0"/>
              <a:t>When does the tumor become dangerous?</a:t>
            </a:r>
          </a:p>
          <a:p>
            <a:endParaRPr lang="en-US" dirty="0"/>
          </a:p>
          <a:p>
            <a:endParaRPr lang="en-US" dirty="0"/>
          </a:p>
        </p:txBody>
      </p:sp>
      <p:sp>
        <p:nvSpPr>
          <p:cNvPr id="5" name="TextBox 4"/>
          <p:cNvSpPr txBox="1"/>
          <p:nvPr/>
        </p:nvSpPr>
        <p:spPr>
          <a:xfrm>
            <a:off x="5915608" y="1903445"/>
            <a:ext cx="5766319" cy="4801314"/>
          </a:xfrm>
          <a:prstGeom prst="rect">
            <a:avLst/>
          </a:prstGeom>
          <a:noFill/>
        </p:spPr>
        <p:txBody>
          <a:bodyPr wrap="square" rtlCol="0">
            <a:spAutoFit/>
          </a:bodyPr>
          <a:lstStyle/>
          <a:p>
            <a:pPr marL="457200" lvl="0" indent="-457200">
              <a:buFont typeface="Arial" charset="0"/>
              <a:buChar char="•"/>
            </a:pPr>
            <a:r>
              <a:rPr lang="en-US" sz="3200" b="1" dirty="0"/>
              <a:t>What is metastasis?</a:t>
            </a:r>
          </a:p>
          <a:p>
            <a:pPr marL="457200" lvl="0" indent="-457200">
              <a:buFont typeface="Arial" charset="0"/>
              <a:buChar char="•"/>
            </a:pPr>
            <a:r>
              <a:rPr lang="en-US" sz="3200" b="1" dirty="0"/>
              <a:t>Why does a cell become cancerous : Name 2 factors </a:t>
            </a:r>
          </a:p>
          <a:p>
            <a:pPr marL="457200" lvl="0" indent="-457200">
              <a:buFont typeface="Arial" charset="0"/>
              <a:buChar char="•"/>
            </a:pPr>
            <a:r>
              <a:rPr lang="en-US" sz="3200" b="1" dirty="0"/>
              <a:t>How many people a year die from cancer?</a:t>
            </a:r>
          </a:p>
          <a:p>
            <a:pPr marL="457200" lvl="0" indent="-457200">
              <a:buFont typeface="Arial" charset="0"/>
              <a:buChar char="•"/>
            </a:pPr>
            <a:r>
              <a:rPr lang="en-US" sz="3200" b="1" dirty="0"/>
              <a:t>What is the most wide spread type of cancer?</a:t>
            </a:r>
          </a:p>
          <a:p>
            <a:pPr marL="457200" lvl="0" indent="-457200">
              <a:buFont typeface="Arial" charset="0"/>
              <a:buChar char="•"/>
            </a:pPr>
            <a:r>
              <a:rPr lang="en-US" sz="3200" b="1" dirty="0"/>
              <a:t>What are three types of treatment of cancer?</a:t>
            </a:r>
          </a:p>
          <a:p>
            <a:endParaRPr lang="en-US" dirty="0"/>
          </a:p>
        </p:txBody>
      </p:sp>
    </p:spTree>
    <p:extLst>
      <p:ext uri="{BB962C8B-B14F-4D97-AF65-F5344CB8AC3E}">
        <p14:creationId xmlns:p14="http://schemas.microsoft.com/office/powerpoint/2010/main" val="18925287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001500" cy="6858000"/>
          </a:xfrm>
        </p:spPr>
      </p:pic>
      <p:sp>
        <p:nvSpPr>
          <p:cNvPr id="5" name="5-Point Star 4">
            <a:hlinkClick r:id="rId2"/>
          </p:cNvPr>
          <p:cNvSpPr/>
          <p:nvPr/>
        </p:nvSpPr>
        <p:spPr>
          <a:xfrm>
            <a:off x="8766810" y="1737360"/>
            <a:ext cx="3486150" cy="29575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a:hlinkClick r:id="rId4"/>
          </p:cNvPr>
          <p:cNvSpPr/>
          <p:nvPr/>
        </p:nvSpPr>
        <p:spPr>
          <a:xfrm>
            <a:off x="1731023" y="545207"/>
            <a:ext cx="3486150" cy="295751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7644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773779"/>
          </a:xfrm>
        </p:spPr>
      </p:pic>
    </p:spTree>
    <p:extLst>
      <p:ext uri="{BB962C8B-B14F-4D97-AF65-F5344CB8AC3E}">
        <p14:creationId xmlns:p14="http://schemas.microsoft.com/office/powerpoint/2010/main" val="13500525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15987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534699F-5AAB-4D45-BBCA-73CC8EEF154D}"/>
              </a:ext>
            </a:extLst>
          </p:cNvPr>
          <p:cNvSpPr txBox="1"/>
          <p:nvPr/>
        </p:nvSpPr>
        <p:spPr>
          <a:xfrm>
            <a:off x="130629" y="502694"/>
            <a:ext cx="12061371" cy="344863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nSpc>
                <a:spcPct val="90000"/>
              </a:lnSpc>
            </a:pPr>
            <a:r>
              <a:rPr lang="en-US" sz="5400" b="1" dirty="0"/>
              <a:t>LE-A Today's goals....</a:t>
            </a:r>
          </a:p>
          <a:p>
            <a:pPr>
              <a:lnSpc>
                <a:spcPct val="90000"/>
              </a:lnSpc>
            </a:pPr>
            <a:endParaRPr lang="en-US" sz="5400" b="1" dirty="0"/>
          </a:p>
          <a:p>
            <a:pPr marL="642938" indent="-642938">
              <a:lnSpc>
                <a:spcPct val="90000"/>
              </a:lnSpc>
              <a:buFont typeface="Arial"/>
              <a:buChar char="•"/>
            </a:pPr>
            <a:r>
              <a:rPr lang="en-US" sz="4800" i="1" dirty="0" smtClean="0"/>
              <a:t>Construct </a:t>
            </a:r>
            <a:r>
              <a:rPr lang="en-US" sz="4800" i="1" dirty="0"/>
              <a:t>a cancer removing device using </a:t>
            </a:r>
            <a:r>
              <a:rPr lang="en-US" sz="4800" i="1" dirty="0" smtClean="0"/>
              <a:t>art, math </a:t>
            </a:r>
            <a:r>
              <a:rPr lang="en-US" sz="4800" i="1" dirty="0"/>
              <a:t>and engineering </a:t>
            </a:r>
            <a:r>
              <a:rPr lang="en-US" sz="4800" i="1" dirty="0" smtClean="0"/>
              <a:t>skills.</a:t>
            </a:r>
            <a:endParaRPr lang="en-US" sz="4800" i="1" dirty="0"/>
          </a:p>
          <a:p>
            <a:pPr marL="642938" indent="-642938">
              <a:lnSpc>
                <a:spcPct val="90000"/>
              </a:lnSpc>
              <a:buFont typeface="Arial"/>
              <a:buChar char="•"/>
            </a:pPr>
            <a:endParaRPr lang="en-US" sz="4000" i="1" dirty="0" smtClean="0"/>
          </a:p>
        </p:txBody>
      </p:sp>
      <p:pic>
        <p:nvPicPr>
          <p:cNvPr id="8" name="Picture 7">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7575" y="3778898"/>
            <a:ext cx="5473959" cy="3079102"/>
          </a:xfrm>
          <a:prstGeom prst="rect">
            <a:avLst/>
          </a:prstGeom>
        </p:spPr>
      </p:pic>
    </p:spTree>
    <p:extLst>
      <p:ext uri="{BB962C8B-B14F-4D97-AF65-F5344CB8AC3E}">
        <p14:creationId xmlns:p14="http://schemas.microsoft.com/office/powerpoint/2010/main" val="183189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 y="0"/>
            <a:ext cx="4831080" cy="6858000"/>
          </a:xfrm>
          <a:prstGeom prst="rect">
            <a:avLst/>
          </a:prstGeom>
        </p:spPr>
      </p:pic>
    </p:spTree>
    <p:extLst>
      <p:ext uri="{BB962C8B-B14F-4D97-AF65-F5344CB8AC3E}">
        <p14:creationId xmlns:p14="http://schemas.microsoft.com/office/powerpoint/2010/main" val="8461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760220"/>
            <a:ext cx="12192000" cy="4711807"/>
          </a:xfrm>
        </p:spPr>
        <p:txBody>
          <a:bodyPr>
            <a:normAutofit/>
          </a:bodyPr>
          <a:lstStyle/>
          <a:p>
            <a:r>
              <a:rPr lang="en-US" sz="6000" i="1" dirty="0"/>
              <a:t>Why do you think that exponential growth matters when we are trying to treat cancer</a:t>
            </a:r>
            <a:r>
              <a:rPr lang="en-US" sz="6000" i="1" dirty="0" smtClean="0"/>
              <a:t>?</a:t>
            </a:r>
            <a:endParaRPr lang="en-US" sz="6000" i="1" dirty="0"/>
          </a:p>
          <a:p>
            <a:endParaRPr lang="en-US" dirty="0"/>
          </a:p>
        </p:txBody>
      </p:sp>
    </p:spTree>
    <p:extLst>
      <p:ext uri="{BB962C8B-B14F-4D97-AF65-F5344CB8AC3E}">
        <p14:creationId xmlns:p14="http://schemas.microsoft.com/office/powerpoint/2010/main" val="4826851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020" y="0"/>
            <a:ext cx="12192000" cy="4401205"/>
          </a:xfrm>
          <a:prstGeom prst="rect">
            <a:avLst/>
          </a:prstGeom>
        </p:spPr>
        <p:txBody>
          <a:bodyPr wrap="square">
            <a:spAutoFit/>
          </a:bodyPr>
          <a:lstStyle/>
          <a:p>
            <a:r>
              <a:rPr lang="en-US" sz="4000" dirty="0"/>
              <a:t>E</a:t>
            </a:r>
            <a:r>
              <a:rPr lang="en-US" sz="4000" dirty="0" smtClean="0"/>
              <a:t>arlier </a:t>
            </a:r>
            <a:r>
              <a:rPr lang="en-US" sz="4000" dirty="0"/>
              <a:t>tumors are smaller than later tumors. If you let cancer cells divide more, the tumor size can become very </a:t>
            </a:r>
            <a:r>
              <a:rPr lang="en-US" sz="4000" b="1" u="sng" dirty="0">
                <a:solidFill>
                  <a:srgbClr val="FF0000"/>
                </a:solidFill>
              </a:rPr>
              <a:t>large</a:t>
            </a:r>
            <a:r>
              <a:rPr lang="en-US" sz="4000" dirty="0"/>
              <a:t>, very quickly. The smaller the tumor, the easier it is for doctors to treat and the less likely it is to spread to other parts of the body. These two factors mean that it is less likely, then, that healthy tissue will be damaged during treatment.</a:t>
            </a:r>
          </a:p>
        </p:txBody>
      </p:sp>
    </p:spTree>
    <p:extLst>
      <p:ext uri="{BB962C8B-B14F-4D97-AF65-F5344CB8AC3E}">
        <p14:creationId xmlns:p14="http://schemas.microsoft.com/office/powerpoint/2010/main" val="11672287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25061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338"/>
            <a:ext cx="12192000" cy="6537642"/>
          </a:xfrm>
        </p:spPr>
      </p:pic>
    </p:spTree>
    <p:extLst>
      <p:ext uri="{BB962C8B-B14F-4D97-AF65-F5344CB8AC3E}">
        <p14:creationId xmlns:p14="http://schemas.microsoft.com/office/powerpoint/2010/main" val="15691538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23619"/>
            <a:ext cx="12559004" cy="4401205"/>
          </a:xfrm>
          <a:prstGeom prst="rect">
            <a:avLst/>
          </a:prstGeom>
        </p:spPr>
        <p:txBody>
          <a:bodyPr wrap="square">
            <a:spAutoFit/>
          </a:bodyPr>
          <a:lstStyle/>
          <a:p>
            <a:r>
              <a:rPr lang="en-US" sz="4000" dirty="0"/>
              <a:t>1.What does </a:t>
            </a:r>
            <a:r>
              <a:rPr lang="en-US" sz="4000" b="1" u="sng" dirty="0">
                <a:solidFill>
                  <a:srgbClr val="E51786"/>
                </a:solidFill>
              </a:rPr>
              <a:t>pink</a:t>
            </a:r>
            <a:r>
              <a:rPr lang="en-US" sz="4000" dirty="0"/>
              <a:t> &amp; the </a:t>
            </a:r>
            <a:r>
              <a:rPr lang="en-US" sz="4000" b="1" u="sng" dirty="0">
                <a:solidFill>
                  <a:srgbClr val="0070C0"/>
                </a:solidFill>
              </a:rPr>
              <a:t>blue</a:t>
            </a:r>
            <a:r>
              <a:rPr lang="en-US" sz="4000" dirty="0"/>
              <a:t> ribbon each represent?</a:t>
            </a:r>
          </a:p>
          <a:p>
            <a:endParaRPr lang="en-US" sz="4000" dirty="0"/>
          </a:p>
          <a:p>
            <a:r>
              <a:rPr lang="en-US" sz="4000" dirty="0"/>
              <a:t>2. List as many things you know about the condition</a:t>
            </a:r>
            <a:r>
              <a:rPr lang="en-US" sz="4000" dirty="0" smtClean="0"/>
              <a:t>?</a:t>
            </a:r>
          </a:p>
          <a:p>
            <a:r>
              <a:rPr lang="en-US" sz="4000" dirty="0" smtClean="0"/>
              <a:t> </a:t>
            </a:r>
            <a:r>
              <a:rPr lang="en-US" sz="3200" i="1" dirty="0"/>
              <a:t>(Words</a:t>
            </a:r>
            <a:r>
              <a:rPr lang="en-US" sz="3200" i="1" dirty="0" smtClean="0"/>
              <a:t>, facts, assumptions, treatment, statistics, etc</a:t>
            </a:r>
            <a:r>
              <a:rPr lang="en-US" sz="3200" i="1" dirty="0"/>
              <a:t>.)</a:t>
            </a:r>
          </a:p>
          <a:p>
            <a:pPr marL="742950" indent="-742950">
              <a:buAutoNum type="alphaLcPeriod"/>
            </a:pPr>
            <a:r>
              <a:rPr lang="en-US" sz="4000" dirty="0" smtClean="0"/>
              <a:t>Pink:</a:t>
            </a:r>
          </a:p>
          <a:p>
            <a:pPr marL="742950" indent="-742950">
              <a:buAutoNum type="alphaLcPeriod"/>
            </a:pPr>
            <a:endParaRPr lang="en-US" sz="4000" dirty="0"/>
          </a:p>
          <a:p>
            <a:r>
              <a:rPr lang="en-US" sz="4000" dirty="0"/>
              <a:t>b. Blue:</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9090" y="-419332"/>
            <a:ext cx="3280870" cy="1798479"/>
          </a:xfrm>
          <a:prstGeom prst="rect">
            <a:avLst/>
          </a:prstGeom>
        </p:spPr>
      </p:pic>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517224" y="-419333"/>
            <a:ext cx="3280870" cy="1798479"/>
          </a:xfrm>
          <a:prstGeom prst="rect">
            <a:avLst/>
          </a:prstGeom>
        </p:spPr>
      </p:pic>
    </p:spTree>
    <p:extLst>
      <p:ext uri="{BB962C8B-B14F-4D97-AF65-F5344CB8AC3E}">
        <p14:creationId xmlns:p14="http://schemas.microsoft.com/office/powerpoint/2010/main" val="19519374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0667"/>
            <a:ext cx="12192000" cy="6647974"/>
          </a:xfrm>
          <a:prstGeom prst="rect">
            <a:avLst/>
          </a:prstGeom>
        </p:spPr>
        <p:txBody>
          <a:bodyPr wrap="square">
            <a:spAutoFit/>
          </a:bodyPr>
          <a:lstStyle/>
          <a:p>
            <a:r>
              <a:rPr lang="en-US" dirty="0"/>
              <a:t/>
            </a:r>
            <a:br>
              <a:rPr lang="en-US" dirty="0"/>
            </a:br>
            <a:r>
              <a:rPr lang="en-US" sz="2400" dirty="0" smtClean="0"/>
              <a:t>If </a:t>
            </a:r>
            <a:r>
              <a:rPr lang="en-US" sz="2400" dirty="0"/>
              <a:t>in Trial 1, all the cancer cells are removed but fewer than 10 lentils are removed, great. (BEAT) You beat cancer! If not, the number of remaining cancer cells DOUBLES, which causes exponential growth, before Trial 2. The number of lentils stays the same. Have students fill out the worksheet with the results of each trial to keep track of numbers of cancerous and healthy cells.</a:t>
            </a:r>
          </a:p>
          <a:p>
            <a:r>
              <a:rPr lang="en-US" sz="2400" dirty="0"/>
              <a:t/>
            </a:r>
            <a:br>
              <a:rPr lang="en-US" sz="2400" dirty="0"/>
            </a:br>
            <a:endParaRPr lang="en-US" sz="2400" dirty="0"/>
          </a:p>
          <a:p>
            <a:r>
              <a:rPr lang="en-US" sz="2400" dirty="0"/>
              <a:t>Students complete additional one-minute trials of testing until either 1) all the cancer cells are removed, 2) the cancerous tumor has 100 or more cells or 3) 10 or more healthy cells are removed total (in all testing trials).</a:t>
            </a:r>
          </a:p>
          <a:p>
            <a:r>
              <a:rPr lang="en-US" sz="2400" dirty="0"/>
              <a:t/>
            </a:r>
            <a:br>
              <a:rPr lang="en-US" sz="2400" dirty="0"/>
            </a:br>
            <a:endParaRPr lang="en-US" sz="2400" dirty="0"/>
          </a:p>
          <a:p>
            <a:r>
              <a:rPr lang="en-US" sz="2400" dirty="0"/>
              <a:t>Upon winning or losing the battle against cancer, have groups modify their surgical tools to improve them. Then make the game easier or harder as required through adjusting the number of cancer cells to start. Then, start the testing procedure over with Trial 1.</a:t>
            </a:r>
          </a:p>
          <a:p>
            <a:r>
              <a:rPr lang="en-US" sz="2400" dirty="0"/>
              <a:t/>
            </a:r>
            <a:br>
              <a:rPr lang="en-US" sz="2400" dirty="0"/>
            </a:br>
            <a:endParaRPr lang="en-US" sz="2400" dirty="0"/>
          </a:p>
        </p:txBody>
      </p:sp>
    </p:spTree>
    <p:extLst>
      <p:ext uri="{BB962C8B-B14F-4D97-AF65-F5344CB8AC3E}">
        <p14:creationId xmlns:p14="http://schemas.microsoft.com/office/powerpoint/2010/main" val="13193342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Draw a tool model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363" y="2100453"/>
            <a:ext cx="2133600" cy="145694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224" y="2377440"/>
            <a:ext cx="5301194" cy="36118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3700" y="3145916"/>
            <a:ext cx="4021927" cy="330060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7838" y="286603"/>
            <a:ext cx="3497580" cy="2331720"/>
          </a:xfrm>
          <a:prstGeom prst="rect">
            <a:avLst/>
          </a:prstGeom>
        </p:spPr>
      </p:pic>
    </p:spTree>
    <p:extLst>
      <p:ext uri="{BB962C8B-B14F-4D97-AF65-F5344CB8AC3E}">
        <p14:creationId xmlns:p14="http://schemas.microsoft.com/office/powerpoint/2010/main" val="7205877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i="1" dirty="0" smtClean="0"/>
              <a:t>Goal</a:t>
            </a:r>
            <a:r>
              <a:rPr lang="mr-IN" sz="8800" i="1" dirty="0" smtClean="0"/>
              <a:t>…</a:t>
            </a:r>
            <a:endParaRPr lang="en-US" sz="8800" i="1" dirty="0"/>
          </a:p>
        </p:txBody>
      </p:sp>
      <p:sp>
        <p:nvSpPr>
          <p:cNvPr id="3" name="Content Placeholder 2"/>
          <p:cNvSpPr>
            <a:spLocks noGrp="1"/>
          </p:cNvSpPr>
          <p:nvPr>
            <p:ph idx="1"/>
          </p:nvPr>
        </p:nvSpPr>
        <p:spPr>
          <a:xfrm>
            <a:off x="1097280" y="1845734"/>
            <a:ext cx="10058400" cy="1926166"/>
          </a:xfrm>
        </p:spPr>
        <p:txBody>
          <a:bodyPr>
            <a:normAutofit/>
          </a:bodyPr>
          <a:lstStyle/>
          <a:p>
            <a:r>
              <a:rPr lang="en-US" sz="6600" dirty="0" smtClean="0"/>
              <a:t>Design a cancer removing tool!</a:t>
            </a:r>
            <a:endParaRPr lang="en-US" sz="6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735" y="1440180"/>
            <a:ext cx="13150427" cy="5029200"/>
          </a:xfrm>
          <a:prstGeom prst="rect">
            <a:avLst/>
          </a:prstGeom>
        </p:spPr>
      </p:pic>
    </p:spTree>
    <p:extLst>
      <p:ext uri="{BB962C8B-B14F-4D97-AF65-F5344CB8AC3E}">
        <p14:creationId xmlns:p14="http://schemas.microsoft.com/office/powerpoint/2010/main" val="2413576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0402" y="286603"/>
            <a:ext cx="10229523" cy="5981559"/>
          </a:xfrm>
        </p:spPr>
      </p:pic>
    </p:spTree>
    <p:extLst>
      <p:ext uri="{BB962C8B-B14F-4D97-AF65-F5344CB8AC3E}">
        <p14:creationId xmlns:p14="http://schemas.microsoft.com/office/powerpoint/2010/main" val="13227634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31521"/>
            <a:ext cx="12192000" cy="6980153"/>
          </a:xfrm>
        </p:spPr>
      </p:pic>
    </p:spTree>
    <p:extLst>
      <p:ext uri="{BB962C8B-B14F-4D97-AF65-F5344CB8AC3E}">
        <p14:creationId xmlns:p14="http://schemas.microsoft.com/office/powerpoint/2010/main" val="9352122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 name="5-Point Star 2">
            <a:hlinkClick r:id="rId3"/>
          </p:cNvPr>
          <p:cNvSpPr/>
          <p:nvPr/>
        </p:nvSpPr>
        <p:spPr>
          <a:xfrm>
            <a:off x="5486400" y="3881535"/>
            <a:ext cx="3974841" cy="297646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7254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201333" y="1101152"/>
            <a:ext cx="7789333" cy="46556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01333" y="1101152"/>
            <a:ext cx="7789333" cy="4062651"/>
          </a:xfrm>
          <a:prstGeom prst="rect">
            <a:avLst/>
          </a:prstGeom>
          <a:noFill/>
        </p:spPr>
        <p:txBody>
          <a:bodyPr wrap="square" rtlCol="0">
            <a:spAutoFit/>
          </a:bodyPr>
          <a:lstStyle/>
          <a:p>
            <a:pPr marL="742950" lvl="0" indent="-742950">
              <a:buFont typeface="+mj-lt"/>
              <a:buAutoNum type="arabicPeriod"/>
            </a:pPr>
            <a:r>
              <a:rPr lang="en-US" sz="4000" b="1" dirty="0" smtClean="0"/>
              <a:t>List </a:t>
            </a:r>
            <a:r>
              <a:rPr lang="en-US" sz="4000" b="1" dirty="0"/>
              <a:t>one </a:t>
            </a:r>
            <a:r>
              <a:rPr lang="en-US" sz="4000" b="1" dirty="0" smtClean="0"/>
              <a:t>difference between healthy cells and cancer cells.</a:t>
            </a:r>
          </a:p>
          <a:p>
            <a:pPr marL="742950" lvl="0" indent="-742950">
              <a:buFont typeface="+mj-lt"/>
              <a:buAutoNum type="arabicPeriod"/>
            </a:pPr>
            <a:endParaRPr lang="en-US" sz="4000" b="1" dirty="0"/>
          </a:p>
          <a:p>
            <a:pPr marL="742950" lvl="0" indent="-742950">
              <a:buFont typeface="+mj-lt"/>
              <a:buAutoNum type="arabicPeriod"/>
            </a:pPr>
            <a:r>
              <a:rPr lang="en-US" sz="4000" b="1" dirty="0"/>
              <a:t>What cancer/condition will you design a project for? Describe your project ideas</a:t>
            </a:r>
          </a:p>
          <a:p>
            <a:endParaRPr lang="en-US" dirty="0"/>
          </a:p>
        </p:txBody>
      </p:sp>
    </p:spTree>
    <p:extLst>
      <p:ext uri="{BB962C8B-B14F-4D97-AF65-F5344CB8AC3E}">
        <p14:creationId xmlns:p14="http://schemas.microsoft.com/office/powerpoint/2010/main" val="16272749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283" y="1226196"/>
            <a:ext cx="1051031" cy="118537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0" y="4098559"/>
            <a:ext cx="1785038" cy="178503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0986" y="2792509"/>
            <a:ext cx="2954694" cy="1272981"/>
          </a:xfrm>
          <a:prstGeom prst="rect">
            <a:avLst/>
          </a:prstGeom>
        </p:spPr>
      </p:pic>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0"/>
            <a:ext cx="12191999" cy="6858000"/>
          </a:xfr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3386" y="2944909"/>
            <a:ext cx="2954694" cy="127298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680" y="4250959"/>
            <a:ext cx="1785038" cy="1785038"/>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683" y="1378596"/>
            <a:ext cx="1051031" cy="1185374"/>
          </a:xfrm>
          <a:prstGeom prst="rect">
            <a:avLst/>
          </a:prstGeom>
        </p:spPr>
      </p:pic>
    </p:spTree>
    <p:extLst>
      <p:ext uri="{BB962C8B-B14F-4D97-AF65-F5344CB8AC3E}">
        <p14:creationId xmlns:p14="http://schemas.microsoft.com/office/powerpoint/2010/main" val="10007677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 us what you know</a:t>
            </a:r>
            <a:r>
              <a:rPr lang="mr-IN" dirty="0" smtClean="0"/>
              <a:t>…</a:t>
            </a:r>
            <a:endParaRPr lang="en-US" dirty="0"/>
          </a:p>
        </p:txBody>
      </p:sp>
      <p:sp>
        <p:nvSpPr>
          <p:cNvPr id="3" name="Text Placeholder 2"/>
          <p:cNvSpPr>
            <a:spLocks noGrp="1"/>
          </p:cNvSpPr>
          <p:nvPr>
            <p:ph type="body" idx="1"/>
          </p:nvPr>
        </p:nvSpPr>
        <p:spPr/>
        <p:txBody>
          <a:bodyPr/>
          <a:lstStyle/>
          <a:p>
            <a:r>
              <a:rPr lang="en-US" sz="4000" b="1" dirty="0" smtClean="0">
                <a:solidFill>
                  <a:srgbClr val="E51786"/>
                </a:solidFill>
              </a:rPr>
              <a:t>Pink</a:t>
            </a:r>
            <a:endParaRPr lang="en-US" sz="4000" b="1" dirty="0">
              <a:solidFill>
                <a:srgbClr val="E51786"/>
              </a:solidFill>
            </a:endParaRPr>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r>
              <a:rPr lang="en-US" sz="4000" dirty="0" smtClean="0">
                <a:solidFill>
                  <a:srgbClr val="0070C0"/>
                </a:solidFill>
              </a:rPr>
              <a:t>Blue</a:t>
            </a:r>
            <a:endParaRPr lang="en-US" sz="4000" dirty="0">
              <a:solidFill>
                <a:srgbClr val="0070C0"/>
              </a:solidFill>
            </a:endParaRPr>
          </a:p>
        </p:txBody>
      </p:sp>
      <p:sp>
        <p:nvSpPr>
          <p:cNvPr id="6" name="Content Placeholder 5"/>
          <p:cNvSpPr>
            <a:spLocks noGrp="1"/>
          </p:cNvSpPr>
          <p:nvPr>
            <p:ph sz="quarter" idx="4"/>
          </p:nvPr>
        </p:nvSpPr>
        <p:spPr/>
        <p:txBody>
          <a:bodyPr/>
          <a:lstStyle/>
          <a:p>
            <a:endParaRPr lang="en-US"/>
          </a:p>
        </p:txBody>
      </p:sp>
      <p:sp>
        <p:nvSpPr>
          <p:cNvPr id="7" name="Rectangle 6"/>
          <p:cNvSpPr/>
          <p:nvPr/>
        </p:nvSpPr>
        <p:spPr>
          <a:xfrm>
            <a:off x="0" y="2582334"/>
            <a:ext cx="12192000" cy="4275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515245" y="-113611"/>
            <a:ext cx="3280870" cy="1798479"/>
          </a:xfrm>
          <a:prstGeom prst="rect">
            <a:avLst/>
          </a:prstGeom>
        </p:spPr>
      </p:pic>
    </p:spTree>
    <p:extLst>
      <p:ext uri="{BB962C8B-B14F-4D97-AF65-F5344CB8AC3E}">
        <p14:creationId xmlns:p14="http://schemas.microsoft.com/office/powerpoint/2010/main" val="18746675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87" y="887470"/>
            <a:ext cx="3044026" cy="2491791"/>
          </a:xfrm>
          <a:prstGeom prst="rect">
            <a:avLst/>
          </a:prstGeom>
        </p:spPr>
      </p:pic>
      <p:sp>
        <p:nvSpPr>
          <p:cNvPr id="6" name="TextBox 5"/>
          <p:cNvSpPr txBox="1"/>
          <p:nvPr/>
        </p:nvSpPr>
        <p:spPr>
          <a:xfrm>
            <a:off x="3048000" y="347662"/>
            <a:ext cx="9144000" cy="6063198"/>
          </a:xfrm>
          <a:prstGeom prst="rect">
            <a:avLst/>
          </a:prstGeom>
          <a:noFill/>
        </p:spPr>
        <p:txBody>
          <a:bodyPr wrap="square" rtlCol="0">
            <a:spAutoFit/>
          </a:bodyPr>
          <a:lstStyle/>
          <a:p>
            <a:r>
              <a:rPr lang="en-US" sz="3200" i="1" dirty="0"/>
              <a:t>"When It Comes to Cancer, Men Must Act More Like Women" (Awareness</a:t>
            </a:r>
            <a:r>
              <a:rPr lang="en-US" sz="3200" i="1" dirty="0" smtClean="0"/>
              <a:t>)</a:t>
            </a:r>
          </a:p>
          <a:p>
            <a:endParaRPr lang="en-US" sz="3200" dirty="0"/>
          </a:p>
          <a:p>
            <a:endParaRPr lang="en-US" sz="3200" dirty="0" smtClean="0"/>
          </a:p>
          <a:p>
            <a:r>
              <a:rPr lang="en-US" sz="3200" dirty="0"/>
              <a:t>"</a:t>
            </a:r>
            <a:r>
              <a:rPr lang="en-US" sz="3200" i="1" dirty="0"/>
              <a:t>Did you know that breast cancer and prostate cancer are almost identical in statistics? Believe it or not, they have almost the same number of diagnoses each year and even occur at almost the exact same age in men and women. Prostate cancer is just as common in men as breast cancer is in women, with over 233,000 cases diagnosed each year."- </a:t>
            </a:r>
            <a:r>
              <a:rPr lang="en-US" sz="3200" i="1" dirty="0" err="1"/>
              <a:t>Samadi</a:t>
            </a:r>
            <a:endParaRPr lang="en-US" sz="3200" i="1" dirty="0"/>
          </a:p>
          <a:p>
            <a:endParaRPr lang="en-US" dirty="0"/>
          </a:p>
          <a:p>
            <a:endParaRPr lang="en-US" dirty="0"/>
          </a:p>
        </p:txBody>
      </p:sp>
    </p:spTree>
    <p:extLst>
      <p:ext uri="{BB962C8B-B14F-4D97-AF65-F5344CB8AC3E}">
        <p14:creationId xmlns:p14="http://schemas.microsoft.com/office/powerpoint/2010/main" val="556827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119" y="0"/>
            <a:ext cx="12263119" cy="6858000"/>
          </a:xfrm>
        </p:spPr>
      </p:pic>
    </p:spTree>
    <p:extLst>
      <p:ext uri="{BB962C8B-B14F-4D97-AF65-F5344CB8AC3E}">
        <p14:creationId xmlns:p14="http://schemas.microsoft.com/office/powerpoint/2010/main" val="1213986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2238492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46134"/>
            <a:ext cx="12192000" cy="3524274"/>
          </a:xfrm>
          <a:prstGeom prst="rect">
            <a:avLst/>
          </a:prstGeom>
        </p:spPr>
      </p:pic>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3346134"/>
          </a:xfrm>
        </p:spPr>
      </p:pic>
    </p:spTree>
    <p:extLst>
      <p:ext uri="{BB962C8B-B14F-4D97-AF65-F5344CB8AC3E}">
        <p14:creationId xmlns:p14="http://schemas.microsoft.com/office/powerpoint/2010/main" val="645748878"/>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2648</TotalTime>
  <Words>416</Words>
  <Application>Microsoft Macintosh PowerPoint</Application>
  <PresentationFormat>Widescreen</PresentationFormat>
  <Paragraphs>60</Paragraphs>
  <Slides>47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Calibri</vt:lpstr>
      <vt:lpstr>Calibri Light</vt:lpstr>
      <vt:lpstr>Mangal</vt:lpstr>
      <vt:lpstr>Arial</vt:lpstr>
      <vt:lpstr>Retrospect</vt:lpstr>
      <vt:lpstr>Bell work: On white boards, write a reason why we may have put mustaches on our faces. </vt:lpstr>
      <vt:lpstr>PowerPoint Presentation</vt:lpstr>
      <vt:lpstr>PowerPoint Presentation</vt:lpstr>
      <vt:lpstr>PowerPoint Presentation</vt:lpstr>
      <vt:lpstr>Tell us what you know…</vt:lpstr>
      <vt:lpstr>PowerPoint Presentation</vt:lpstr>
      <vt:lpstr>PowerPoint Presentation</vt:lpstr>
      <vt:lpstr>PowerPoint Presentation</vt:lpstr>
      <vt:lpstr>PowerPoint Presentation</vt:lpstr>
      <vt:lpstr>PowerPoint Presentation</vt:lpstr>
      <vt:lpstr>PowerPoint Presentation</vt:lpstr>
      <vt:lpstr>What Unit Are We In?</vt:lpstr>
      <vt:lpstr>PowerPoint Presentation</vt:lpstr>
      <vt:lpstr>PowerPoint Presentation</vt:lpstr>
      <vt:lpstr>PowerPoint Presentation</vt:lpstr>
      <vt:lpstr>Why see a Urologist?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Healthy vs. Cancerous Cell Video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Draw a tool model</vt:lpstr>
      <vt:lpstr>Goal…</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Umile</dc:creator>
  <cp:lastModifiedBy>Emily Umile</cp:lastModifiedBy>
  <cp:revision>29</cp:revision>
  <dcterms:created xsi:type="dcterms:W3CDTF">2017-12-07T19:52:09Z</dcterms:created>
  <dcterms:modified xsi:type="dcterms:W3CDTF">2017-12-22T03:07:02Z</dcterms:modified>
</cp:coreProperties>
</file>