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gif" ContentType="image/gif"/>
  <Default Extension="wdp" ContentType="image/vnd.ms-photo"/>
  <Default Extension="png" ContentType="image/png"/>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92" r:id="rId1"/>
  </p:sldMasterIdLst>
  <p:notesMasterIdLst>
    <p:notesMasterId r:id="rId478"/>
  </p:notesMasterIdLst>
  <p:sldIdLst>
    <p:sldId id="294" r:id="rId2"/>
    <p:sldId id="325" r:id="rId3"/>
    <p:sldId id="326" r:id="rId4"/>
    <p:sldId id="300" r:id="rId5"/>
    <p:sldId id="299" r:id="rId6"/>
    <p:sldId id="301" r:id="rId7"/>
    <p:sldId id="302" r:id="rId8"/>
    <p:sldId id="306" r:id="rId9"/>
    <p:sldId id="291" r:id="rId10"/>
    <p:sldId id="295" r:id="rId11"/>
    <p:sldId id="304" r:id="rId12"/>
    <p:sldId id="303" r:id="rId13"/>
    <p:sldId id="296" r:id="rId14"/>
    <p:sldId id="297" r:id="rId15"/>
    <p:sldId id="298" r:id="rId16"/>
    <p:sldId id="307" r:id="rId17"/>
    <p:sldId id="305" r:id="rId18"/>
    <p:sldId id="346" r:id="rId19"/>
    <p:sldId id="343" r:id="rId20"/>
    <p:sldId id="344" r:id="rId21"/>
    <p:sldId id="345" r:id="rId22"/>
    <p:sldId id="522" r:id="rId23"/>
    <p:sldId id="320" r:id="rId24"/>
    <p:sldId id="319" r:id="rId25"/>
    <p:sldId id="321" r:id="rId26"/>
    <p:sldId id="322" r:id="rId27"/>
    <p:sldId id="309" r:id="rId28"/>
    <p:sldId id="310" r:id="rId29"/>
    <p:sldId id="308" r:id="rId30"/>
    <p:sldId id="311" r:id="rId31"/>
    <p:sldId id="312" r:id="rId32"/>
    <p:sldId id="313" r:id="rId33"/>
    <p:sldId id="314" r:id="rId34"/>
    <p:sldId id="315" r:id="rId35"/>
    <p:sldId id="316" r:id="rId36"/>
    <p:sldId id="317" r:id="rId37"/>
    <p:sldId id="318" r:id="rId38"/>
    <p:sldId id="523" r:id="rId39"/>
    <p:sldId id="524" r:id="rId40"/>
    <p:sldId id="525" r:id="rId41"/>
    <p:sldId id="526" r:id="rId42"/>
    <p:sldId id="342" r:id="rId43"/>
    <p:sldId id="359" r:id="rId44"/>
    <p:sldId id="358" r:id="rId45"/>
    <p:sldId id="356" r:id="rId46"/>
    <p:sldId id="351" r:id="rId47"/>
    <p:sldId id="369" r:id="rId48"/>
    <p:sldId id="350" r:id="rId49"/>
    <p:sldId id="370" r:id="rId50"/>
    <p:sldId id="349" r:id="rId51"/>
    <p:sldId id="371" r:id="rId52"/>
    <p:sldId id="354" r:id="rId53"/>
    <p:sldId id="372" r:id="rId54"/>
    <p:sldId id="348" r:id="rId55"/>
    <p:sldId id="373" r:id="rId56"/>
    <p:sldId id="355" r:id="rId57"/>
    <p:sldId id="339" r:id="rId58"/>
    <p:sldId id="340" r:id="rId59"/>
    <p:sldId id="357" r:id="rId60"/>
    <p:sldId id="527" r:id="rId61"/>
    <p:sldId id="361" r:id="rId62"/>
    <p:sldId id="362" r:id="rId63"/>
    <p:sldId id="363" r:id="rId64"/>
    <p:sldId id="364" r:id="rId65"/>
    <p:sldId id="365" r:id="rId66"/>
    <p:sldId id="366" r:id="rId67"/>
    <p:sldId id="367" r:id="rId68"/>
    <p:sldId id="368" r:id="rId69"/>
    <p:sldId id="419" r:id="rId70"/>
    <p:sldId id="420" r:id="rId71"/>
    <p:sldId id="421" r:id="rId72"/>
    <p:sldId id="424" r:id="rId73"/>
    <p:sldId id="422" r:id="rId74"/>
    <p:sldId id="423" r:id="rId75"/>
    <p:sldId id="382" r:id="rId76"/>
    <p:sldId id="390" r:id="rId77"/>
    <p:sldId id="416" r:id="rId78"/>
    <p:sldId id="394" r:id="rId79"/>
    <p:sldId id="417" r:id="rId80"/>
    <p:sldId id="400" r:id="rId81"/>
    <p:sldId id="391" r:id="rId82"/>
    <p:sldId id="418" r:id="rId83"/>
    <p:sldId id="403" r:id="rId84"/>
    <p:sldId id="396" r:id="rId85"/>
    <p:sldId id="415" r:id="rId86"/>
    <p:sldId id="375" r:id="rId87"/>
    <p:sldId id="377" r:id="rId88"/>
    <p:sldId id="378" r:id="rId89"/>
    <p:sldId id="379" r:id="rId90"/>
    <p:sldId id="376" r:id="rId91"/>
    <p:sldId id="380" r:id="rId92"/>
    <p:sldId id="381" r:id="rId93"/>
    <p:sldId id="435" r:id="rId94"/>
    <p:sldId id="436" r:id="rId95"/>
    <p:sldId id="437" r:id="rId96"/>
    <p:sldId id="438" r:id="rId97"/>
    <p:sldId id="404" r:id="rId98"/>
    <p:sldId id="410" r:id="rId99"/>
    <p:sldId id="439" r:id="rId100"/>
    <p:sldId id="407" r:id="rId101"/>
    <p:sldId id="408" r:id="rId102"/>
    <p:sldId id="409" r:id="rId103"/>
    <p:sldId id="440" r:id="rId104"/>
    <p:sldId id="411" r:id="rId105"/>
    <p:sldId id="414" r:id="rId106"/>
    <p:sldId id="413" r:id="rId107"/>
    <p:sldId id="412" r:id="rId108"/>
    <p:sldId id="468" r:id="rId109"/>
    <p:sldId id="405" r:id="rId110"/>
    <p:sldId id="406" r:id="rId111"/>
    <p:sldId id="433" r:id="rId112"/>
    <p:sldId id="441" r:id="rId113"/>
    <p:sldId id="442" r:id="rId114"/>
    <p:sldId id="443" r:id="rId115"/>
    <p:sldId id="444" r:id="rId116"/>
    <p:sldId id="445" r:id="rId117"/>
    <p:sldId id="446" r:id="rId118"/>
    <p:sldId id="447" r:id="rId119"/>
    <p:sldId id="448" r:id="rId120"/>
    <p:sldId id="449" r:id="rId121"/>
    <p:sldId id="450" r:id="rId122"/>
    <p:sldId id="528" r:id="rId123"/>
    <p:sldId id="451" r:id="rId124"/>
    <p:sldId id="452" r:id="rId125"/>
    <p:sldId id="453" r:id="rId126"/>
    <p:sldId id="454" r:id="rId127"/>
    <p:sldId id="455" r:id="rId128"/>
    <p:sldId id="456" r:id="rId129"/>
    <p:sldId id="457" r:id="rId130"/>
    <p:sldId id="462" r:id="rId131"/>
    <p:sldId id="463" r:id="rId132"/>
    <p:sldId id="467" r:id="rId133"/>
    <p:sldId id="464" r:id="rId134"/>
    <p:sldId id="568" r:id="rId135"/>
    <p:sldId id="492" r:id="rId136"/>
    <p:sldId id="469" r:id="rId137"/>
    <p:sldId id="470" r:id="rId138"/>
    <p:sldId id="484" r:id="rId139"/>
    <p:sldId id="485" r:id="rId140"/>
    <p:sldId id="486" r:id="rId141"/>
    <p:sldId id="488" r:id="rId142"/>
    <p:sldId id="487" r:id="rId143"/>
    <p:sldId id="489" r:id="rId144"/>
    <p:sldId id="569" r:id="rId145"/>
    <p:sldId id="529" r:id="rId146"/>
    <p:sldId id="475" r:id="rId147"/>
    <p:sldId id="476" r:id="rId148"/>
    <p:sldId id="477" r:id="rId149"/>
    <p:sldId id="478" r:id="rId150"/>
    <p:sldId id="490" r:id="rId151"/>
    <p:sldId id="479" r:id="rId152"/>
    <p:sldId id="480" r:id="rId153"/>
    <p:sldId id="482" r:id="rId154"/>
    <p:sldId id="491" r:id="rId155"/>
    <p:sldId id="507" r:id="rId156"/>
    <p:sldId id="471" r:id="rId157"/>
    <p:sldId id="472" r:id="rId158"/>
    <p:sldId id="506" r:id="rId159"/>
    <p:sldId id="508" r:id="rId160"/>
    <p:sldId id="509" r:id="rId161"/>
    <p:sldId id="521" r:id="rId162"/>
    <p:sldId id="502" r:id="rId163"/>
    <p:sldId id="503" r:id="rId164"/>
    <p:sldId id="504" r:id="rId165"/>
    <p:sldId id="505" r:id="rId166"/>
    <p:sldId id="511" r:id="rId167"/>
    <p:sldId id="512" r:id="rId168"/>
    <p:sldId id="570" r:id="rId169"/>
    <p:sldId id="513" r:id="rId170"/>
    <p:sldId id="514" r:id="rId171"/>
    <p:sldId id="519" r:id="rId172"/>
    <p:sldId id="515" r:id="rId173"/>
    <p:sldId id="516" r:id="rId174"/>
    <p:sldId id="517" r:id="rId175"/>
    <p:sldId id="518" r:id="rId176"/>
    <p:sldId id="510" r:id="rId177"/>
    <p:sldId id="520" r:id="rId178"/>
    <p:sldId id="493" r:id="rId179"/>
    <p:sldId id="494" r:id="rId180"/>
    <p:sldId id="495" r:id="rId181"/>
    <p:sldId id="496" r:id="rId182"/>
    <p:sldId id="497" r:id="rId183"/>
    <p:sldId id="498" r:id="rId184"/>
    <p:sldId id="499" r:id="rId185"/>
    <p:sldId id="500" r:id="rId186"/>
    <p:sldId id="571" r:id="rId187"/>
    <p:sldId id="530" r:id="rId188"/>
    <p:sldId id="557" r:id="rId189"/>
    <p:sldId id="558" r:id="rId190"/>
    <p:sldId id="559" r:id="rId191"/>
    <p:sldId id="573" r:id="rId192"/>
    <p:sldId id="543" r:id="rId193"/>
    <p:sldId id="567" r:id="rId194"/>
    <p:sldId id="545" r:id="rId195"/>
    <p:sldId id="565" r:id="rId196"/>
    <p:sldId id="560" r:id="rId197"/>
    <p:sldId id="562" r:id="rId198"/>
    <p:sldId id="563" r:id="rId199"/>
    <p:sldId id="564" r:id="rId200"/>
    <p:sldId id="572" r:id="rId201"/>
    <p:sldId id="587" r:id="rId202"/>
    <p:sldId id="539" r:id="rId203"/>
    <p:sldId id="583" r:id="rId204"/>
    <p:sldId id="584" r:id="rId205"/>
    <p:sldId id="574" r:id="rId206"/>
    <p:sldId id="575" r:id="rId207"/>
    <p:sldId id="576" r:id="rId208"/>
    <p:sldId id="577" r:id="rId209"/>
    <p:sldId id="578" r:id="rId210"/>
    <p:sldId id="579" r:id="rId211"/>
    <p:sldId id="580" r:id="rId212"/>
    <p:sldId id="581" r:id="rId213"/>
    <p:sldId id="582" r:id="rId214"/>
    <p:sldId id="588" r:id="rId215"/>
    <p:sldId id="532" r:id="rId216"/>
    <p:sldId id="533" r:id="rId217"/>
    <p:sldId id="534" r:id="rId218"/>
    <p:sldId id="535" r:id="rId219"/>
    <p:sldId id="536" r:id="rId220"/>
    <p:sldId id="537" r:id="rId221"/>
    <p:sldId id="538" r:id="rId222"/>
    <p:sldId id="585" r:id="rId223"/>
    <p:sldId id="591" r:id="rId224"/>
    <p:sldId id="593" r:id="rId225"/>
    <p:sldId id="592" r:id="rId226"/>
    <p:sldId id="589" r:id="rId227"/>
    <p:sldId id="590" r:id="rId228"/>
    <p:sldId id="586" r:id="rId229"/>
    <p:sldId id="594" r:id="rId230"/>
    <p:sldId id="595" r:id="rId231"/>
    <p:sldId id="596" r:id="rId232"/>
    <p:sldId id="597" r:id="rId233"/>
    <p:sldId id="598" r:id="rId234"/>
    <p:sldId id="542" r:id="rId235"/>
    <p:sldId id="625" r:id="rId236"/>
    <p:sldId id="626" r:id="rId237"/>
    <p:sldId id="627" r:id="rId238"/>
    <p:sldId id="603" r:id="rId239"/>
    <p:sldId id="601" r:id="rId240"/>
    <p:sldId id="628" r:id="rId241"/>
    <p:sldId id="605" r:id="rId242"/>
    <p:sldId id="606" r:id="rId243"/>
    <p:sldId id="610" r:id="rId244"/>
    <p:sldId id="611" r:id="rId245"/>
    <p:sldId id="617" r:id="rId246"/>
    <p:sldId id="613" r:id="rId247"/>
    <p:sldId id="614" r:id="rId248"/>
    <p:sldId id="616" r:id="rId249"/>
    <p:sldId id="615" r:id="rId250"/>
    <p:sldId id="618" r:id="rId251"/>
    <p:sldId id="629" r:id="rId252"/>
    <p:sldId id="607" r:id="rId253"/>
    <p:sldId id="633" r:id="rId254"/>
    <p:sldId id="608" r:id="rId255"/>
    <p:sldId id="619" r:id="rId256"/>
    <p:sldId id="620" r:id="rId257"/>
    <p:sldId id="634" r:id="rId258"/>
    <p:sldId id="635" r:id="rId259"/>
    <p:sldId id="609" r:id="rId260"/>
    <p:sldId id="621" r:id="rId261"/>
    <p:sldId id="622" r:id="rId262"/>
    <p:sldId id="623" r:id="rId263"/>
    <p:sldId id="636" r:id="rId264"/>
    <p:sldId id="624" r:id="rId265"/>
    <p:sldId id="637" r:id="rId266"/>
    <p:sldId id="644" r:id="rId267"/>
    <p:sldId id="645" r:id="rId268"/>
    <p:sldId id="646" r:id="rId269"/>
    <p:sldId id="647" r:id="rId270"/>
    <p:sldId id="648" r:id="rId271"/>
    <p:sldId id="649" r:id="rId272"/>
    <p:sldId id="650" r:id="rId273"/>
    <p:sldId id="651" r:id="rId274"/>
    <p:sldId id="674" r:id="rId275"/>
    <p:sldId id="641" r:id="rId276"/>
    <p:sldId id="642" r:id="rId277"/>
    <p:sldId id="643" r:id="rId278"/>
    <p:sldId id="679" r:id="rId279"/>
    <p:sldId id="676" r:id="rId280"/>
    <p:sldId id="677" r:id="rId281"/>
    <p:sldId id="678" r:id="rId282"/>
    <p:sldId id="703" r:id="rId283"/>
    <p:sldId id="704" r:id="rId284"/>
    <p:sldId id="705" r:id="rId285"/>
    <p:sldId id="706" r:id="rId286"/>
    <p:sldId id="680" r:id="rId287"/>
    <p:sldId id="681" r:id="rId288"/>
    <p:sldId id="682" r:id="rId289"/>
    <p:sldId id="683" r:id="rId290"/>
    <p:sldId id="684" r:id="rId291"/>
    <p:sldId id="685" r:id="rId292"/>
    <p:sldId id="686" r:id="rId293"/>
    <p:sldId id="687" r:id="rId294"/>
    <p:sldId id="688" r:id="rId295"/>
    <p:sldId id="689" r:id="rId296"/>
    <p:sldId id="690" r:id="rId297"/>
    <p:sldId id="691" r:id="rId298"/>
    <p:sldId id="692" r:id="rId299"/>
    <p:sldId id="693" r:id="rId300"/>
    <p:sldId id="694" r:id="rId301"/>
    <p:sldId id="695" r:id="rId302"/>
    <p:sldId id="696" r:id="rId303"/>
    <p:sldId id="697" r:id="rId304"/>
    <p:sldId id="698" r:id="rId305"/>
    <p:sldId id="699" r:id="rId306"/>
    <p:sldId id="700" r:id="rId307"/>
    <p:sldId id="701" r:id="rId308"/>
    <p:sldId id="707" r:id="rId309"/>
    <p:sldId id="764" r:id="rId310"/>
    <p:sldId id="765" r:id="rId311"/>
    <p:sldId id="766" r:id="rId312"/>
    <p:sldId id="792" r:id="rId313"/>
    <p:sldId id="783" r:id="rId314"/>
    <p:sldId id="784" r:id="rId315"/>
    <p:sldId id="785" r:id="rId316"/>
    <p:sldId id="786" r:id="rId317"/>
    <p:sldId id="787" r:id="rId318"/>
    <p:sldId id="788" r:id="rId319"/>
    <p:sldId id="789" r:id="rId320"/>
    <p:sldId id="790" r:id="rId321"/>
    <p:sldId id="791" r:id="rId322"/>
    <p:sldId id="708" r:id="rId323"/>
    <p:sldId id="709" r:id="rId324"/>
    <p:sldId id="710" r:id="rId325"/>
    <p:sldId id="711" r:id="rId326"/>
    <p:sldId id="712" r:id="rId327"/>
    <p:sldId id="744" r:id="rId328"/>
    <p:sldId id="713" r:id="rId329"/>
    <p:sldId id="745" r:id="rId330"/>
    <p:sldId id="714" r:id="rId331"/>
    <p:sldId id="746" r:id="rId332"/>
    <p:sldId id="715" r:id="rId333"/>
    <p:sldId id="747" r:id="rId334"/>
    <p:sldId id="716" r:id="rId335"/>
    <p:sldId id="748" r:id="rId336"/>
    <p:sldId id="717" r:id="rId337"/>
    <p:sldId id="749" r:id="rId338"/>
    <p:sldId id="718" r:id="rId339"/>
    <p:sldId id="751" r:id="rId340"/>
    <p:sldId id="719" r:id="rId341"/>
    <p:sldId id="752" r:id="rId342"/>
    <p:sldId id="720" r:id="rId343"/>
    <p:sldId id="721" r:id="rId344"/>
    <p:sldId id="753" r:id="rId345"/>
    <p:sldId id="722" r:id="rId346"/>
    <p:sldId id="723" r:id="rId347"/>
    <p:sldId id="724" r:id="rId348"/>
    <p:sldId id="725" r:id="rId349"/>
    <p:sldId id="726" r:id="rId350"/>
    <p:sldId id="727" r:id="rId351"/>
    <p:sldId id="728" r:id="rId352"/>
    <p:sldId id="729" r:id="rId353"/>
    <p:sldId id="754" r:id="rId354"/>
    <p:sldId id="730" r:id="rId355"/>
    <p:sldId id="756" r:id="rId356"/>
    <p:sldId id="731" r:id="rId357"/>
    <p:sldId id="755" r:id="rId358"/>
    <p:sldId id="732" r:id="rId359"/>
    <p:sldId id="757" r:id="rId360"/>
    <p:sldId id="733" r:id="rId361"/>
    <p:sldId id="758" r:id="rId362"/>
    <p:sldId id="734" r:id="rId363"/>
    <p:sldId id="759" r:id="rId364"/>
    <p:sldId id="735" r:id="rId365"/>
    <p:sldId id="760" r:id="rId366"/>
    <p:sldId id="736" r:id="rId367"/>
    <p:sldId id="761" r:id="rId368"/>
    <p:sldId id="737" r:id="rId369"/>
    <p:sldId id="738" r:id="rId370"/>
    <p:sldId id="739" r:id="rId371"/>
    <p:sldId id="740" r:id="rId372"/>
    <p:sldId id="741" r:id="rId373"/>
    <p:sldId id="742" r:id="rId374"/>
    <p:sldId id="702" r:id="rId375"/>
    <p:sldId id="762" r:id="rId376"/>
    <p:sldId id="775" r:id="rId377"/>
    <p:sldId id="776" r:id="rId378"/>
    <p:sldId id="777" r:id="rId379"/>
    <p:sldId id="768" r:id="rId380"/>
    <p:sldId id="767" r:id="rId381"/>
    <p:sldId id="769" r:id="rId382"/>
    <p:sldId id="780" r:id="rId383"/>
    <p:sldId id="770" r:id="rId384"/>
    <p:sldId id="781" r:id="rId385"/>
    <p:sldId id="782" r:id="rId386"/>
    <p:sldId id="778" r:id="rId387"/>
    <p:sldId id="771" r:id="rId388"/>
    <p:sldId id="779" r:id="rId389"/>
    <p:sldId id="772" r:id="rId390"/>
    <p:sldId id="773" r:id="rId391"/>
    <p:sldId id="774" r:id="rId392"/>
    <p:sldId id="793" r:id="rId393"/>
    <p:sldId id="794" r:id="rId394"/>
    <p:sldId id="795" r:id="rId395"/>
    <p:sldId id="796" r:id="rId396"/>
    <p:sldId id="797" r:id="rId397"/>
    <p:sldId id="798" r:id="rId398"/>
    <p:sldId id="799" r:id="rId399"/>
    <p:sldId id="800" r:id="rId400"/>
    <p:sldId id="801" r:id="rId401"/>
    <p:sldId id="802" r:id="rId402"/>
    <p:sldId id="803" r:id="rId403"/>
    <p:sldId id="804" r:id="rId404"/>
    <p:sldId id="805" r:id="rId405"/>
    <p:sldId id="806" r:id="rId406"/>
    <p:sldId id="807" r:id="rId407"/>
    <p:sldId id="808" r:id="rId408"/>
    <p:sldId id="809" r:id="rId409"/>
    <p:sldId id="810" r:id="rId410"/>
    <p:sldId id="811" r:id="rId411"/>
    <p:sldId id="812" r:id="rId412"/>
    <p:sldId id="813" r:id="rId413"/>
    <p:sldId id="814" r:id="rId414"/>
    <p:sldId id="815" r:id="rId415"/>
    <p:sldId id="816" r:id="rId416"/>
    <p:sldId id="817" r:id="rId417"/>
    <p:sldId id="818" r:id="rId418"/>
    <p:sldId id="819" r:id="rId419"/>
    <p:sldId id="820" r:id="rId420"/>
    <p:sldId id="821" r:id="rId421"/>
    <p:sldId id="822" r:id="rId422"/>
    <p:sldId id="823" r:id="rId423"/>
    <p:sldId id="824" r:id="rId424"/>
    <p:sldId id="825" r:id="rId425"/>
    <p:sldId id="826" r:id="rId426"/>
    <p:sldId id="827" r:id="rId427"/>
    <p:sldId id="828" r:id="rId428"/>
    <p:sldId id="829" r:id="rId429"/>
    <p:sldId id="830" r:id="rId430"/>
    <p:sldId id="831" r:id="rId431"/>
    <p:sldId id="832" r:id="rId432"/>
    <p:sldId id="833" r:id="rId433"/>
    <p:sldId id="834" r:id="rId434"/>
    <p:sldId id="835" r:id="rId435"/>
    <p:sldId id="836" r:id="rId436"/>
    <p:sldId id="849" r:id="rId437"/>
    <p:sldId id="850" r:id="rId438"/>
    <p:sldId id="851" r:id="rId439"/>
    <p:sldId id="863" r:id="rId440"/>
    <p:sldId id="853" r:id="rId441"/>
    <p:sldId id="854" r:id="rId442"/>
    <p:sldId id="855" r:id="rId443"/>
    <p:sldId id="856" r:id="rId444"/>
    <p:sldId id="857" r:id="rId445"/>
    <p:sldId id="858" r:id="rId446"/>
    <p:sldId id="859" r:id="rId447"/>
    <p:sldId id="860" r:id="rId448"/>
    <p:sldId id="861" r:id="rId449"/>
    <p:sldId id="837" r:id="rId450"/>
    <p:sldId id="838" r:id="rId451"/>
    <p:sldId id="839" r:id="rId452"/>
    <p:sldId id="840" r:id="rId453"/>
    <p:sldId id="841" r:id="rId454"/>
    <p:sldId id="842" r:id="rId455"/>
    <p:sldId id="843" r:id="rId456"/>
    <p:sldId id="844" r:id="rId457"/>
    <p:sldId id="845" r:id="rId458"/>
    <p:sldId id="846" r:id="rId459"/>
    <p:sldId id="848" r:id="rId460"/>
    <p:sldId id="864" r:id="rId461"/>
    <p:sldId id="865" r:id="rId462"/>
    <p:sldId id="866" r:id="rId463"/>
    <p:sldId id="867" r:id="rId464"/>
    <p:sldId id="868" r:id="rId465"/>
    <p:sldId id="869" r:id="rId466"/>
    <p:sldId id="870" r:id="rId467"/>
    <p:sldId id="871" r:id="rId468"/>
    <p:sldId id="872" r:id="rId469"/>
    <p:sldId id="873" r:id="rId470"/>
    <p:sldId id="874" r:id="rId471"/>
    <p:sldId id="875" r:id="rId472"/>
    <p:sldId id="876" r:id="rId473"/>
    <p:sldId id="877" r:id="rId474"/>
    <p:sldId id="878" r:id="rId475"/>
    <p:sldId id="879" r:id="rId476"/>
    <p:sldId id="880" r:id="rId477"/>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C03227"/>
    <a:srgbClr val="77F467"/>
    <a:srgbClr val="8AAA45"/>
    <a:srgbClr val="ABCE61"/>
    <a:srgbClr val="F33662"/>
    <a:srgbClr val="D53258"/>
    <a:srgbClr val="7DBCE3"/>
    <a:srgbClr val="C0DCFF"/>
    <a:srgbClr val="A2BAD9"/>
    <a:srgbClr val="FB3E6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1413"/>
    <p:restoredTop sz="93605"/>
  </p:normalViewPr>
  <p:slideViewPr>
    <p:cSldViewPr snapToGrid="0" snapToObjects="1">
      <p:cViewPr>
        <p:scale>
          <a:sx n="70" d="100"/>
          <a:sy n="70" d="100"/>
        </p:scale>
        <p:origin x="384" y="43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459" Type="http://schemas.openxmlformats.org/officeDocument/2006/relationships/slide" Target="slides/slide45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70" Type="http://schemas.openxmlformats.org/officeDocument/2006/relationships/slide" Target="slides/slide169.xml"/><Relationship Id="rId171" Type="http://schemas.openxmlformats.org/officeDocument/2006/relationships/slide" Target="slides/slide170.xml"/><Relationship Id="rId172" Type="http://schemas.openxmlformats.org/officeDocument/2006/relationships/slide" Target="slides/slide171.xml"/><Relationship Id="rId173" Type="http://schemas.openxmlformats.org/officeDocument/2006/relationships/slide" Target="slides/slide172.xml"/><Relationship Id="rId174" Type="http://schemas.openxmlformats.org/officeDocument/2006/relationships/slide" Target="slides/slide173.xml"/><Relationship Id="rId175" Type="http://schemas.openxmlformats.org/officeDocument/2006/relationships/slide" Target="slides/slide174.xml"/><Relationship Id="rId176" Type="http://schemas.openxmlformats.org/officeDocument/2006/relationships/slide" Target="slides/slide175.xml"/><Relationship Id="rId177" Type="http://schemas.openxmlformats.org/officeDocument/2006/relationships/slide" Target="slides/slide176.xml"/><Relationship Id="rId178" Type="http://schemas.openxmlformats.org/officeDocument/2006/relationships/slide" Target="slides/slide177.xml"/><Relationship Id="rId179" Type="http://schemas.openxmlformats.org/officeDocument/2006/relationships/slide" Target="slides/slide178.xml"/><Relationship Id="rId230" Type="http://schemas.openxmlformats.org/officeDocument/2006/relationships/slide" Target="slides/slide229.xml"/><Relationship Id="rId231" Type="http://schemas.openxmlformats.org/officeDocument/2006/relationships/slide" Target="slides/slide230.xml"/><Relationship Id="rId232" Type="http://schemas.openxmlformats.org/officeDocument/2006/relationships/slide" Target="slides/slide231.xml"/><Relationship Id="rId233" Type="http://schemas.openxmlformats.org/officeDocument/2006/relationships/slide" Target="slides/slide232.xml"/><Relationship Id="rId234" Type="http://schemas.openxmlformats.org/officeDocument/2006/relationships/slide" Target="slides/slide233.xml"/><Relationship Id="rId235" Type="http://schemas.openxmlformats.org/officeDocument/2006/relationships/slide" Target="slides/slide234.xml"/><Relationship Id="rId236" Type="http://schemas.openxmlformats.org/officeDocument/2006/relationships/slide" Target="slides/slide235.xml"/><Relationship Id="rId237" Type="http://schemas.openxmlformats.org/officeDocument/2006/relationships/slide" Target="slides/slide236.xml"/><Relationship Id="rId238" Type="http://schemas.openxmlformats.org/officeDocument/2006/relationships/slide" Target="slides/slide237.xml"/><Relationship Id="rId239" Type="http://schemas.openxmlformats.org/officeDocument/2006/relationships/slide" Target="slides/slide238.xml"/><Relationship Id="rId460" Type="http://schemas.openxmlformats.org/officeDocument/2006/relationships/slide" Target="slides/slide459.xml"/><Relationship Id="rId461" Type="http://schemas.openxmlformats.org/officeDocument/2006/relationships/slide" Target="slides/slide460.xml"/><Relationship Id="rId462" Type="http://schemas.openxmlformats.org/officeDocument/2006/relationships/slide" Target="slides/slide461.xml"/><Relationship Id="rId463" Type="http://schemas.openxmlformats.org/officeDocument/2006/relationships/slide" Target="slides/slide462.xml"/><Relationship Id="rId464" Type="http://schemas.openxmlformats.org/officeDocument/2006/relationships/slide" Target="slides/slide463.xml"/><Relationship Id="rId465" Type="http://schemas.openxmlformats.org/officeDocument/2006/relationships/slide" Target="slides/slide464.xml"/><Relationship Id="rId466" Type="http://schemas.openxmlformats.org/officeDocument/2006/relationships/slide" Target="slides/slide465.xml"/><Relationship Id="rId467" Type="http://schemas.openxmlformats.org/officeDocument/2006/relationships/slide" Target="slides/slide466.xml"/><Relationship Id="rId468" Type="http://schemas.openxmlformats.org/officeDocument/2006/relationships/slide" Target="slides/slide467.xml"/><Relationship Id="rId469" Type="http://schemas.openxmlformats.org/officeDocument/2006/relationships/slide" Target="slides/slide46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180" Type="http://schemas.openxmlformats.org/officeDocument/2006/relationships/slide" Target="slides/slide179.xml"/><Relationship Id="rId181" Type="http://schemas.openxmlformats.org/officeDocument/2006/relationships/slide" Target="slides/slide180.xml"/><Relationship Id="rId182" Type="http://schemas.openxmlformats.org/officeDocument/2006/relationships/slide" Target="slides/slide181.xml"/><Relationship Id="rId183" Type="http://schemas.openxmlformats.org/officeDocument/2006/relationships/slide" Target="slides/slide182.xml"/><Relationship Id="rId184" Type="http://schemas.openxmlformats.org/officeDocument/2006/relationships/slide" Target="slides/slide183.xml"/><Relationship Id="rId185" Type="http://schemas.openxmlformats.org/officeDocument/2006/relationships/slide" Target="slides/slide184.xml"/><Relationship Id="rId186" Type="http://schemas.openxmlformats.org/officeDocument/2006/relationships/slide" Target="slides/slide185.xml"/><Relationship Id="rId187" Type="http://schemas.openxmlformats.org/officeDocument/2006/relationships/slide" Target="slides/slide186.xml"/><Relationship Id="rId188" Type="http://schemas.openxmlformats.org/officeDocument/2006/relationships/slide" Target="slides/slide187.xml"/><Relationship Id="rId189" Type="http://schemas.openxmlformats.org/officeDocument/2006/relationships/slide" Target="slides/slide188.xml"/><Relationship Id="rId240" Type="http://schemas.openxmlformats.org/officeDocument/2006/relationships/slide" Target="slides/slide239.xml"/><Relationship Id="rId241" Type="http://schemas.openxmlformats.org/officeDocument/2006/relationships/slide" Target="slides/slide240.xml"/><Relationship Id="rId242" Type="http://schemas.openxmlformats.org/officeDocument/2006/relationships/slide" Target="slides/slide241.xml"/><Relationship Id="rId243" Type="http://schemas.openxmlformats.org/officeDocument/2006/relationships/slide" Target="slides/slide242.xml"/><Relationship Id="rId244" Type="http://schemas.openxmlformats.org/officeDocument/2006/relationships/slide" Target="slides/slide243.xml"/><Relationship Id="rId245" Type="http://schemas.openxmlformats.org/officeDocument/2006/relationships/slide" Target="slides/slide244.xml"/><Relationship Id="rId246" Type="http://schemas.openxmlformats.org/officeDocument/2006/relationships/slide" Target="slides/slide245.xml"/><Relationship Id="rId247" Type="http://schemas.openxmlformats.org/officeDocument/2006/relationships/slide" Target="slides/slide246.xml"/><Relationship Id="rId248" Type="http://schemas.openxmlformats.org/officeDocument/2006/relationships/slide" Target="slides/slide247.xml"/><Relationship Id="rId249" Type="http://schemas.openxmlformats.org/officeDocument/2006/relationships/slide" Target="slides/slide248.xml"/><Relationship Id="rId300" Type="http://schemas.openxmlformats.org/officeDocument/2006/relationships/slide" Target="slides/slide299.xml"/><Relationship Id="rId301" Type="http://schemas.openxmlformats.org/officeDocument/2006/relationships/slide" Target="slides/slide300.xml"/><Relationship Id="rId302" Type="http://schemas.openxmlformats.org/officeDocument/2006/relationships/slide" Target="slides/slide301.xml"/><Relationship Id="rId303" Type="http://schemas.openxmlformats.org/officeDocument/2006/relationships/slide" Target="slides/slide302.xml"/><Relationship Id="rId304" Type="http://schemas.openxmlformats.org/officeDocument/2006/relationships/slide" Target="slides/slide303.xml"/><Relationship Id="rId305" Type="http://schemas.openxmlformats.org/officeDocument/2006/relationships/slide" Target="slides/slide304.xml"/><Relationship Id="rId306" Type="http://schemas.openxmlformats.org/officeDocument/2006/relationships/slide" Target="slides/slide305.xml"/><Relationship Id="rId307" Type="http://schemas.openxmlformats.org/officeDocument/2006/relationships/slide" Target="slides/slide306.xml"/><Relationship Id="rId308" Type="http://schemas.openxmlformats.org/officeDocument/2006/relationships/slide" Target="slides/slide307.xml"/><Relationship Id="rId309" Type="http://schemas.openxmlformats.org/officeDocument/2006/relationships/slide" Target="slides/slide308.xml"/><Relationship Id="rId470" Type="http://schemas.openxmlformats.org/officeDocument/2006/relationships/slide" Target="slides/slide469.xml"/><Relationship Id="rId471" Type="http://schemas.openxmlformats.org/officeDocument/2006/relationships/slide" Target="slides/slide470.xml"/><Relationship Id="rId472" Type="http://schemas.openxmlformats.org/officeDocument/2006/relationships/slide" Target="slides/slide471.xml"/><Relationship Id="rId473" Type="http://schemas.openxmlformats.org/officeDocument/2006/relationships/slide" Target="slides/slide472.xml"/><Relationship Id="rId474" Type="http://schemas.openxmlformats.org/officeDocument/2006/relationships/slide" Target="slides/slide473.xml"/><Relationship Id="rId475" Type="http://schemas.openxmlformats.org/officeDocument/2006/relationships/slide" Target="slides/slide474.xml"/><Relationship Id="rId476" Type="http://schemas.openxmlformats.org/officeDocument/2006/relationships/slide" Target="slides/slide475.xml"/><Relationship Id="rId477" Type="http://schemas.openxmlformats.org/officeDocument/2006/relationships/slide" Target="slides/slide476.xml"/><Relationship Id="rId478" Type="http://schemas.openxmlformats.org/officeDocument/2006/relationships/notesMaster" Target="notesMasters/notesMaster1.xml"/><Relationship Id="rId479" Type="http://schemas.openxmlformats.org/officeDocument/2006/relationships/presProps" Target="pres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90" Type="http://schemas.openxmlformats.org/officeDocument/2006/relationships/slide" Target="slides/slide189.xml"/><Relationship Id="rId191" Type="http://schemas.openxmlformats.org/officeDocument/2006/relationships/slide" Target="slides/slide190.xml"/><Relationship Id="rId192" Type="http://schemas.openxmlformats.org/officeDocument/2006/relationships/slide" Target="slides/slide191.xml"/><Relationship Id="rId193" Type="http://schemas.openxmlformats.org/officeDocument/2006/relationships/slide" Target="slides/slide192.xml"/><Relationship Id="rId194" Type="http://schemas.openxmlformats.org/officeDocument/2006/relationships/slide" Target="slides/slide193.xml"/><Relationship Id="rId195" Type="http://schemas.openxmlformats.org/officeDocument/2006/relationships/slide" Target="slides/slide194.xml"/><Relationship Id="rId196" Type="http://schemas.openxmlformats.org/officeDocument/2006/relationships/slide" Target="slides/slide195.xml"/><Relationship Id="rId197" Type="http://schemas.openxmlformats.org/officeDocument/2006/relationships/slide" Target="slides/slide196.xml"/><Relationship Id="rId198" Type="http://schemas.openxmlformats.org/officeDocument/2006/relationships/slide" Target="slides/slide197.xml"/><Relationship Id="rId199" Type="http://schemas.openxmlformats.org/officeDocument/2006/relationships/slide" Target="slides/slide198.xml"/><Relationship Id="rId250" Type="http://schemas.openxmlformats.org/officeDocument/2006/relationships/slide" Target="slides/slide249.xml"/><Relationship Id="rId251" Type="http://schemas.openxmlformats.org/officeDocument/2006/relationships/slide" Target="slides/slide250.xml"/><Relationship Id="rId252" Type="http://schemas.openxmlformats.org/officeDocument/2006/relationships/slide" Target="slides/slide251.xml"/><Relationship Id="rId253" Type="http://schemas.openxmlformats.org/officeDocument/2006/relationships/slide" Target="slides/slide252.xml"/><Relationship Id="rId254" Type="http://schemas.openxmlformats.org/officeDocument/2006/relationships/slide" Target="slides/slide253.xml"/><Relationship Id="rId255" Type="http://schemas.openxmlformats.org/officeDocument/2006/relationships/slide" Target="slides/slide254.xml"/><Relationship Id="rId256" Type="http://schemas.openxmlformats.org/officeDocument/2006/relationships/slide" Target="slides/slide255.xml"/><Relationship Id="rId257" Type="http://schemas.openxmlformats.org/officeDocument/2006/relationships/slide" Target="slides/slide256.xml"/><Relationship Id="rId258" Type="http://schemas.openxmlformats.org/officeDocument/2006/relationships/slide" Target="slides/slide257.xml"/><Relationship Id="rId259" Type="http://schemas.openxmlformats.org/officeDocument/2006/relationships/slide" Target="slides/slide258.xml"/><Relationship Id="rId310" Type="http://schemas.openxmlformats.org/officeDocument/2006/relationships/slide" Target="slides/slide309.xml"/><Relationship Id="rId311" Type="http://schemas.openxmlformats.org/officeDocument/2006/relationships/slide" Target="slides/slide310.xml"/><Relationship Id="rId312" Type="http://schemas.openxmlformats.org/officeDocument/2006/relationships/slide" Target="slides/slide311.xml"/><Relationship Id="rId313" Type="http://schemas.openxmlformats.org/officeDocument/2006/relationships/slide" Target="slides/slide312.xml"/><Relationship Id="rId314" Type="http://schemas.openxmlformats.org/officeDocument/2006/relationships/slide" Target="slides/slide313.xml"/><Relationship Id="rId315" Type="http://schemas.openxmlformats.org/officeDocument/2006/relationships/slide" Target="slides/slide314.xml"/><Relationship Id="rId316" Type="http://schemas.openxmlformats.org/officeDocument/2006/relationships/slide" Target="slides/slide315.xml"/><Relationship Id="rId317" Type="http://schemas.openxmlformats.org/officeDocument/2006/relationships/slide" Target="slides/slide316.xml"/><Relationship Id="rId318" Type="http://schemas.openxmlformats.org/officeDocument/2006/relationships/slide" Target="slides/slide317.xml"/><Relationship Id="rId319" Type="http://schemas.openxmlformats.org/officeDocument/2006/relationships/slide" Target="slides/slide318.xml"/><Relationship Id="rId480" Type="http://schemas.openxmlformats.org/officeDocument/2006/relationships/viewProps" Target="viewProps.xml"/><Relationship Id="rId481" Type="http://schemas.openxmlformats.org/officeDocument/2006/relationships/theme" Target="theme/theme1.xml"/><Relationship Id="rId482"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260" Type="http://schemas.openxmlformats.org/officeDocument/2006/relationships/slide" Target="slides/slide259.xml"/><Relationship Id="rId261" Type="http://schemas.openxmlformats.org/officeDocument/2006/relationships/slide" Target="slides/slide260.xml"/><Relationship Id="rId262" Type="http://schemas.openxmlformats.org/officeDocument/2006/relationships/slide" Target="slides/slide261.xml"/><Relationship Id="rId263" Type="http://schemas.openxmlformats.org/officeDocument/2006/relationships/slide" Target="slides/slide262.xml"/><Relationship Id="rId264" Type="http://schemas.openxmlformats.org/officeDocument/2006/relationships/slide" Target="slides/slide263.xml"/><Relationship Id="rId265" Type="http://schemas.openxmlformats.org/officeDocument/2006/relationships/slide" Target="slides/slide264.xml"/><Relationship Id="rId266" Type="http://schemas.openxmlformats.org/officeDocument/2006/relationships/slide" Target="slides/slide265.xml"/><Relationship Id="rId267" Type="http://schemas.openxmlformats.org/officeDocument/2006/relationships/slide" Target="slides/slide266.xml"/><Relationship Id="rId268" Type="http://schemas.openxmlformats.org/officeDocument/2006/relationships/slide" Target="slides/slide267.xml"/><Relationship Id="rId269" Type="http://schemas.openxmlformats.org/officeDocument/2006/relationships/slide" Target="slides/slide268.xml"/><Relationship Id="rId320" Type="http://schemas.openxmlformats.org/officeDocument/2006/relationships/slide" Target="slides/slide319.xml"/><Relationship Id="rId321" Type="http://schemas.openxmlformats.org/officeDocument/2006/relationships/slide" Target="slides/slide320.xml"/><Relationship Id="rId322" Type="http://schemas.openxmlformats.org/officeDocument/2006/relationships/slide" Target="slides/slide321.xml"/><Relationship Id="rId323" Type="http://schemas.openxmlformats.org/officeDocument/2006/relationships/slide" Target="slides/slide322.xml"/><Relationship Id="rId324" Type="http://schemas.openxmlformats.org/officeDocument/2006/relationships/slide" Target="slides/slide323.xml"/><Relationship Id="rId325" Type="http://schemas.openxmlformats.org/officeDocument/2006/relationships/slide" Target="slides/slide324.xml"/><Relationship Id="rId326" Type="http://schemas.openxmlformats.org/officeDocument/2006/relationships/slide" Target="slides/slide325.xml"/><Relationship Id="rId327" Type="http://schemas.openxmlformats.org/officeDocument/2006/relationships/slide" Target="slides/slide326.xml"/><Relationship Id="rId328" Type="http://schemas.openxmlformats.org/officeDocument/2006/relationships/slide" Target="slides/slide327.xml"/><Relationship Id="rId329" Type="http://schemas.openxmlformats.org/officeDocument/2006/relationships/slide" Target="slides/slide328.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270" Type="http://schemas.openxmlformats.org/officeDocument/2006/relationships/slide" Target="slides/slide269.xml"/><Relationship Id="rId271" Type="http://schemas.openxmlformats.org/officeDocument/2006/relationships/slide" Target="slides/slide270.xml"/><Relationship Id="rId272" Type="http://schemas.openxmlformats.org/officeDocument/2006/relationships/slide" Target="slides/slide271.xml"/><Relationship Id="rId273" Type="http://schemas.openxmlformats.org/officeDocument/2006/relationships/slide" Target="slides/slide272.xml"/><Relationship Id="rId274" Type="http://schemas.openxmlformats.org/officeDocument/2006/relationships/slide" Target="slides/slide273.xml"/><Relationship Id="rId275" Type="http://schemas.openxmlformats.org/officeDocument/2006/relationships/slide" Target="slides/slide274.xml"/><Relationship Id="rId276" Type="http://schemas.openxmlformats.org/officeDocument/2006/relationships/slide" Target="slides/slide275.xml"/><Relationship Id="rId277" Type="http://schemas.openxmlformats.org/officeDocument/2006/relationships/slide" Target="slides/slide276.xml"/><Relationship Id="rId278" Type="http://schemas.openxmlformats.org/officeDocument/2006/relationships/slide" Target="slides/slide277.xml"/><Relationship Id="rId279" Type="http://schemas.openxmlformats.org/officeDocument/2006/relationships/slide" Target="slides/slide278.xml"/><Relationship Id="rId330" Type="http://schemas.openxmlformats.org/officeDocument/2006/relationships/slide" Target="slides/slide329.xml"/><Relationship Id="rId331" Type="http://schemas.openxmlformats.org/officeDocument/2006/relationships/slide" Target="slides/slide330.xml"/><Relationship Id="rId332" Type="http://schemas.openxmlformats.org/officeDocument/2006/relationships/slide" Target="slides/slide331.xml"/><Relationship Id="rId333" Type="http://schemas.openxmlformats.org/officeDocument/2006/relationships/slide" Target="slides/slide332.xml"/><Relationship Id="rId334" Type="http://schemas.openxmlformats.org/officeDocument/2006/relationships/slide" Target="slides/slide333.xml"/><Relationship Id="rId335" Type="http://schemas.openxmlformats.org/officeDocument/2006/relationships/slide" Target="slides/slide334.xml"/><Relationship Id="rId336" Type="http://schemas.openxmlformats.org/officeDocument/2006/relationships/slide" Target="slides/slide335.xml"/><Relationship Id="rId337" Type="http://schemas.openxmlformats.org/officeDocument/2006/relationships/slide" Target="slides/slide336.xml"/><Relationship Id="rId338" Type="http://schemas.openxmlformats.org/officeDocument/2006/relationships/slide" Target="slides/slide337.xml"/><Relationship Id="rId339" Type="http://schemas.openxmlformats.org/officeDocument/2006/relationships/slide" Target="slides/slide33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280" Type="http://schemas.openxmlformats.org/officeDocument/2006/relationships/slide" Target="slides/slide279.xml"/><Relationship Id="rId281" Type="http://schemas.openxmlformats.org/officeDocument/2006/relationships/slide" Target="slides/slide280.xml"/><Relationship Id="rId282" Type="http://schemas.openxmlformats.org/officeDocument/2006/relationships/slide" Target="slides/slide281.xml"/><Relationship Id="rId283" Type="http://schemas.openxmlformats.org/officeDocument/2006/relationships/slide" Target="slides/slide282.xml"/><Relationship Id="rId284" Type="http://schemas.openxmlformats.org/officeDocument/2006/relationships/slide" Target="slides/slide283.xml"/><Relationship Id="rId285" Type="http://schemas.openxmlformats.org/officeDocument/2006/relationships/slide" Target="slides/slide284.xml"/><Relationship Id="rId286" Type="http://schemas.openxmlformats.org/officeDocument/2006/relationships/slide" Target="slides/slide285.xml"/><Relationship Id="rId287" Type="http://schemas.openxmlformats.org/officeDocument/2006/relationships/slide" Target="slides/slide286.xml"/><Relationship Id="rId288" Type="http://schemas.openxmlformats.org/officeDocument/2006/relationships/slide" Target="slides/slide287.xml"/><Relationship Id="rId289" Type="http://schemas.openxmlformats.org/officeDocument/2006/relationships/slide" Target="slides/slide288.xml"/><Relationship Id="rId340" Type="http://schemas.openxmlformats.org/officeDocument/2006/relationships/slide" Target="slides/slide339.xml"/><Relationship Id="rId341" Type="http://schemas.openxmlformats.org/officeDocument/2006/relationships/slide" Target="slides/slide340.xml"/><Relationship Id="rId342" Type="http://schemas.openxmlformats.org/officeDocument/2006/relationships/slide" Target="slides/slide341.xml"/><Relationship Id="rId343" Type="http://schemas.openxmlformats.org/officeDocument/2006/relationships/slide" Target="slides/slide342.xml"/><Relationship Id="rId344" Type="http://schemas.openxmlformats.org/officeDocument/2006/relationships/slide" Target="slides/slide343.xml"/><Relationship Id="rId345" Type="http://schemas.openxmlformats.org/officeDocument/2006/relationships/slide" Target="slides/slide344.xml"/><Relationship Id="rId346" Type="http://schemas.openxmlformats.org/officeDocument/2006/relationships/slide" Target="slides/slide345.xml"/><Relationship Id="rId347" Type="http://schemas.openxmlformats.org/officeDocument/2006/relationships/slide" Target="slides/slide346.xml"/><Relationship Id="rId348" Type="http://schemas.openxmlformats.org/officeDocument/2006/relationships/slide" Target="slides/slide347.xml"/><Relationship Id="rId349" Type="http://schemas.openxmlformats.org/officeDocument/2006/relationships/slide" Target="slides/slide348.xml"/><Relationship Id="rId400" Type="http://schemas.openxmlformats.org/officeDocument/2006/relationships/slide" Target="slides/slide399.xml"/><Relationship Id="rId401" Type="http://schemas.openxmlformats.org/officeDocument/2006/relationships/slide" Target="slides/slide400.xml"/><Relationship Id="rId402" Type="http://schemas.openxmlformats.org/officeDocument/2006/relationships/slide" Target="slides/slide401.xml"/><Relationship Id="rId403" Type="http://schemas.openxmlformats.org/officeDocument/2006/relationships/slide" Target="slides/slide402.xml"/><Relationship Id="rId404" Type="http://schemas.openxmlformats.org/officeDocument/2006/relationships/slide" Target="slides/slide403.xml"/><Relationship Id="rId405" Type="http://schemas.openxmlformats.org/officeDocument/2006/relationships/slide" Target="slides/slide404.xml"/><Relationship Id="rId406" Type="http://schemas.openxmlformats.org/officeDocument/2006/relationships/slide" Target="slides/slide405.xml"/><Relationship Id="rId407" Type="http://schemas.openxmlformats.org/officeDocument/2006/relationships/slide" Target="slides/slide406.xml"/><Relationship Id="rId408" Type="http://schemas.openxmlformats.org/officeDocument/2006/relationships/slide" Target="slides/slide407.xml"/><Relationship Id="rId409" Type="http://schemas.openxmlformats.org/officeDocument/2006/relationships/slide" Target="slides/slide40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290" Type="http://schemas.openxmlformats.org/officeDocument/2006/relationships/slide" Target="slides/slide289.xml"/><Relationship Id="rId291" Type="http://schemas.openxmlformats.org/officeDocument/2006/relationships/slide" Target="slides/slide290.xml"/><Relationship Id="rId292" Type="http://schemas.openxmlformats.org/officeDocument/2006/relationships/slide" Target="slides/slide291.xml"/><Relationship Id="rId293" Type="http://schemas.openxmlformats.org/officeDocument/2006/relationships/slide" Target="slides/slide292.xml"/><Relationship Id="rId294" Type="http://schemas.openxmlformats.org/officeDocument/2006/relationships/slide" Target="slides/slide293.xml"/><Relationship Id="rId295" Type="http://schemas.openxmlformats.org/officeDocument/2006/relationships/slide" Target="slides/slide294.xml"/><Relationship Id="rId296" Type="http://schemas.openxmlformats.org/officeDocument/2006/relationships/slide" Target="slides/slide295.xml"/><Relationship Id="rId297" Type="http://schemas.openxmlformats.org/officeDocument/2006/relationships/slide" Target="slides/slide296.xml"/><Relationship Id="rId298" Type="http://schemas.openxmlformats.org/officeDocument/2006/relationships/slide" Target="slides/slide297.xml"/><Relationship Id="rId299" Type="http://schemas.openxmlformats.org/officeDocument/2006/relationships/slide" Target="slides/slide298.xml"/><Relationship Id="rId350" Type="http://schemas.openxmlformats.org/officeDocument/2006/relationships/slide" Target="slides/slide349.xml"/><Relationship Id="rId351" Type="http://schemas.openxmlformats.org/officeDocument/2006/relationships/slide" Target="slides/slide350.xml"/><Relationship Id="rId352" Type="http://schemas.openxmlformats.org/officeDocument/2006/relationships/slide" Target="slides/slide351.xml"/><Relationship Id="rId353" Type="http://schemas.openxmlformats.org/officeDocument/2006/relationships/slide" Target="slides/slide352.xml"/><Relationship Id="rId354" Type="http://schemas.openxmlformats.org/officeDocument/2006/relationships/slide" Target="slides/slide353.xml"/><Relationship Id="rId355" Type="http://schemas.openxmlformats.org/officeDocument/2006/relationships/slide" Target="slides/slide354.xml"/><Relationship Id="rId356" Type="http://schemas.openxmlformats.org/officeDocument/2006/relationships/slide" Target="slides/slide355.xml"/><Relationship Id="rId357" Type="http://schemas.openxmlformats.org/officeDocument/2006/relationships/slide" Target="slides/slide356.xml"/><Relationship Id="rId358" Type="http://schemas.openxmlformats.org/officeDocument/2006/relationships/slide" Target="slides/slide357.xml"/><Relationship Id="rId359" Type="http://schemas.openxmlformats.org/officeDocument/2006/relationships/slide" Target="slides/slide358.xml"/><Relationship Id="rId410" Type="http://schemas.openxmlformats.org/officeDocument/2006/relationships/slide" Target="slides/slide409.xml"/><Relationship Id="rId411" Type="http://schemas.openxmlformats.org/officeDocument/2006/relationships/slide" Target="slides/slide410.xml"/><Relationship Id="rId412" Type="http://schemas.openxmlformats.org/officeDocument/2006/relationships/slide" Target="slides/slide411.xml"/><Relationship Id="rId413" Type="http://schemas.openxmlformats.org/officeDocument/2006/relationships/slide" Target="slides/slide412.xml"/><Relationship Id="rId414" Type="http://schemas.openxmlformats.org/officeDocument/2006/relationships/slide" Target="slides/slide413.xml"/><Relationship Id="rId415" Type="http://schemas.openxmlformats.org/officeDocument/2006/relationships/slide" Target="slides/slide414.xml"/><Relationship Id="rId416" Type="http://schemas.openxmlformats.org/officeDocument/2006/relationships/slide" Target="slides/slide415.xml"/><Relationship Id="rId417" Type="http://schemas.openxmlformats.org/officeDocument/2006/relationships/slide" Target="slides/slide416.xml"/><Relationship Id="rId418" Type="http://schemas.openxmlformats.org/officeDocument/2006/relationships/slide" Target="slides/slide417.xml"/><Relationship Id="rId419" Type="http://schemas.openxmlformats.org/officeDocument/2006/relationships/slide" Target="slides/slide41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360" Type="http://schemas.openxmlformats.org/officeDocument/2006/relationships/slide" Target="slides/slide359.xml"/><Relationship Id="rId361" Type="http://schemas.openxmlformats.org/officeDocument/2006/relationships/slide" Target="slides/slide360.xml"/><Relationship Id="rId362" Type="http://schemas.openxmlformats.org/officeDocument/2006/relationships/slide" Target="slides/slide361.xml"/><Relationship Id="rId363" Type="http://schemas.openxmlformats.org/officeDocument/2006/relationships/slide" Target="slides/slide362.xml"/><Relationship Id="rId364" Type="http://schemas.openxmlformats.org/officeDocument/2006/relationships/slide" Target="slides/slide363.xml"/><Relationship Id="rId365" Type="http://schemas.openxmlformats.org/officeDocument/2006/relationships/slide" Target="slides/slide364.xml"/><Relationship Id="rId366" Type="http://schemas.openxmlformats.org/officeDocument/2006/relationships/slide" Target="slides/slide365.xml"/><Relationship Id="rId367" Type="http://schemas.openxmlformats.org/officeDocument/2006/relationships/slide" Target="slides/slide366.xml"/><Relationship Id="rId368" Type="http://schemas.openxmlformats.org/officeDocument/2006/relationships/slide" Target="slides/slide367.xml"/><Relationship Id="rId369" Type="http://schemas.openxmlformats.org/officeDocument/2006/relationships/slide" Target="slides/slide368.xml"/><Relationship Id="rId420" Type="http://schemas.openxmlformats.org/officeDocument/2006/relationships/slide" Target="slides/slide419.xml"/><Relationship Id="rId421" Type="http://schemas.openxmlformats.org/officeDocument/2006/relationships/slide" Target="slides/slide420.xml"/><Relationship Id="rId422" Type="http://schemas.openxmlformats.org/officeDocument/2006/relationships/slide" Target="slides/slide421.xml"/><Relationship Id="rId423" Type="http://schemas.openxmlformats.org/officeDocument/2006/relationships/slide" Target="slides/slide422.xml"/><Relationship Id="rId424" Type="http://schemas.openxmlformats.org/officeDocument/2006/relationships/slide" Target="slides/slide423.xml"/><Relationship Id="rId425" Type="http://schemas.openxmlformats.org/officeDocument/2006/relationships/slide" Target="slides/slide424.xml"/><Relationship Id="rId426" Type="http://schemas.openxmlformats.org/officeDocument/2006/relationships/slide" Target="slides/slide425.xml"/><Relationship Id="rId427" Type="http://schemas.openxmlformats.org/officeDocument/2006/relationships/slide" Target="slides/slide426.xml"/><Relationship Id="rId428" Type="http://schemas.openxmlformats.org/officeDocument/2006/relationships/slide" Target="slides/slide427.xml"/><Relationship Id="rId429" Type="http://schemas.openxmlformats.org/officeDocument/2006/relationships/slide" Target="slides/slide428.xml"/><Relationship Id="rId140" Type="http://schemas.openxmlformats.org/officeDocument/2006/relationships/slide" Target="slides/slide139.xml"/><Relationship Id="rId141" Type="http://schemas.openxmlformats.org/officeDocument/2006/relationships/slide" Target="slides/slide140.xml"/><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200" Type="http://schemas.openxmlformats.org/officeDocument/2006/relationships/slide" Target="slides/slide199.xml"/><Relationship Id="rId201" Type="http://schemas.openxmlformats.org/officeDocument/2006/relationships/slide" Target="slides/slide200.xml"/><Relationship Id="rId202" Type="http://schemas.openxmlformats.org/officeDocument/2006/relationships/slide" Target="slides/slide201.xml"/><Relationship Id="rId203" Type="http://schemas.openxmlformats.org/officeDocument/2006/relationships/slide" Target="slides/slide202.xml"/><Relationship Id="rId204" Type="http://schemas.openxmlformats.org/officeDocument/2006/relationships/slide" Target="slides/slide203.xml"/><Relationship Id="rId205" Type="http://schemas.openxmlformats.org/officeDocument/2006/relationships/slide" Target="slides/slide204.xml"/><Relationship Id="rId206" Type="http://schemas.openxmlformats.org/officeDocument/2006/relationships/slide" Target="slides/slide205.xml"/><Relationship Id="rId207" Type="http://schemas.openxmlformats.org/officeDocument/2006/relationships/slide" Target="slides/slide206.xml"/><Relationship Id="rId208" Type="http://schemas.openxmlformats.org/officeDocument/2006/relationships/slide" Target="slides/slide207.xml"/><Relationship Id="rId209" Type="http://schemas.openxmlformats.org/officeDocument/2006/relationships/slide" Target="slides/slide208.xml"/><Relationship Id="rId370" Type="http://schemas.openxmlformats.org/officeDocument/2006/relationships/slide" Target="slides/slide369.xml"/><Relationship Id="rId371" Type="http://schemas.openxmlformats.org/officeDocument/2006/relationships/slide" Target="slides/slide370.xml"/><Relationship Id="rId372" Type="http://schemas.openxmlformats.org/officeDocument/2006/relationships/slide" Target="slides/slide371.xml"/><Relationship Id="rId373" Type="http://schemas.openxmlformats.org/officeDocument/2006/relationships/slide" Target="slides/slide372.xml"/><Relationship Id="rId374" Type="http://schemas.openxmlformats.org/officeDocument/2006/relationships/slide" Target="slides/slide373.xml"/><Relationship Id="rId375" Type="http://schemas.openxmlformats.org/officeDocument/2006/relationships/slide" Target="slides/slide374.xml"/><Relationship Id="rId376" Type="http://schemas.openxmlformats.org/officeDocument/2006/relationships/slide" Target="slides/slide375.xml"/><Relationship Id="rId377" Type="http://schemas.openxmlformats.org/officeDocument/2006/relationships/slide" Target="slides/slide376.xml"/><Relationship Id="rId378" Type="http://schemas.openxmlformats.org/officeDocument/2006/relationships/slide" Target="slides/slide377.xml"/><Relationship Id="rId379" Type="http://schemas.openxmlformats.org/officeDocument/2006/relationships/slide" Target="slides/slide378.xml"/><Relationship Id="rId430" Type="http://schemas.openxmlformats.org/officeDocument/2006/relationships/slide" Target="slides/slide429.xml"/><Relationship Id="rId431" Type="http://schemas.openxmlformats.org/officeDocument/2006/relationships/slide" Target="slides/slide430.xml"/><Relationship Id="rId432" Type="http://schemas.openxmlformats.org/officeDocument/2006/relationships/slide" Target="slides/slide431.xml"/><Relationship Id="rId433" Type="http://schemas.openxmlformats.org/officeDocument/2006/relationships/slide" Target="slides/slide432.xml"/><Relationship Id="rId434" Type="http://schemas.openxmlformats.org/officeDocument/2006/relationships/slide" Target="slides/slide433.xml"/><Relationship Id="rId435" Type="http://schemas.openxmlformats.org/officeDocument/2006/relationships/slide" Target="slides/slide434.xml"/><Relationship Id="rId436" Type="http://schemas.openxmlformats.org/officeDocument/2006/relationships/slide" Target="slides/slide435.xml"/><Relationship Id="rId437" Type="http://schemas.openxmlformats.org/officeDocument/2006/relationships/slide" Target="slides/slide436.xml"/><Relationship Id="rId438" Type="http://schemas.openxmlformats.org/officeDocument/2006/relationships/slide" Target="slides/slide437.xml"/><Relationship Id="rId439" Type="http://schemas.openxmlformats.org/officeDocument/2006/relationships/slide" Target="slides/slide43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53" Type="http://schemas.openxmlformats.org/officeDocument/2006/relationships/slide" Target="slides/slide152.xml"/><Relationship Id="rId154" Type="http://schemas.openxmlformats.org/officeDocument/2006/relationships/slide" Target="slides/slide153.xml"/><Relationship Id="rId155" Type="http://schemas.openxmlformats.org/officeDocument/2006/relationships/slide" Target="slides/slide154.xml"/><Relationship Id="rId156" Type="http://schemas.openxmlformats.org/officeDocument/2006/relationships/slide" Target="slides/slide155.xml"/><Relationship Id="rId157" Type="http://schemas.openxmlformats.org/officeDocument/2006/relationships/slide" Target="slides/slide156.xml"/><Relationship Id="rId158" Type="http://schemas.openxmlformats.org/officeDocument/2006/relationships/slide" Target="slides/slide157.xml"/><Relationship Id="rId159" Type="http://schemas.openxmlformats.org/officeDocument/2006/relationships/slide" Target="slides/slide158.xml"/><Relationship Id="rId210" Type="http://schemas.openxmlformats.org/officeDocument/2006/relationships/slide" Target="slides/slide209.xml"/><Relationship Id="rId211" Type="http://schemas.openxmlformats.org/officeDocument/2006/relationships/slide" Target="slides/slide210.xml"/><Relationship Id="rId212" Type="http://schemas.openxmlformats.org/officeDocument/2006/relationships/slide" Target="slides/slide211.xml"/><Relationship Id="rId213" Type="http://schemas.openxmlformats.org/officeDocument/2006/relationships/slide" Target="slides/slide212.xml"/><Relationship Id="rId214" Type="http://schemas.openxmlformats.org/officeDocument/2006/relationships/slide" Target="slides/slide213.xml"/><Relationship Id="rId215" Type="http://schemas.openxmlformats.org/officeDocument/2006/relationships/slide" Target="slides/slide214.xml"/><Relationship Id="rId216" Type="http://schemas.openxmlformats.org/officeDocument/2006/relationships/slide" Target="slides/slide215.xml"/><Relationship Id="rId217" Type="http://schemas.openxmlformats.org/officeDocument/2006/relationships/slide" Target="slides/slide216.xml"/><Relationship Id="rId218" Type="http://schemas.openxmlformats.org/officeDocument/2006/relationships/slide" Target="slides/slide217.xml"/><Relationship Id="rId219" Type="http://schemas.openxmlformats.org/officeDocument/2006/relationships/slide" Target="slides/slide218.xml"/><Relationship Id="rId380" Type="http://schemas.openxmlformats.org/officeDocument/2006/relationships/slide" Target="slides/slide379.xml"/><Relationship Id="rId381" Type="http://schemas.openxmlformats.org/officeDocument/2006/relationships/slide" Target="slides/slide380.xml"/><Relationship Id="rId382" Type="http://schemas.openxmlformats.org/officeDocument/2006/relationships/slide" Target="slides/slide381.xml"/><Relationship Id="rId383" Type="http://schemas.openxmlformats.org/officeDocument/2006/relationships/slide" Target="slides/slide382.xml"/><Relationship Id="rId384" Type="http://schemas.openxmlformats.org/officeDocument/2006/relationships/slide" Target="slides/slide383.xml"/><Relationship Id="rId385" Type="http://schemas.openxmlformats.org/officeDocument/2006/relationships/slide" Target="slides/slide384.xml"/><Relationship Id="rId386" Type="http://schemas.openxmlformats.org/officeDocument/2006/relationships/slide" Target="slides/slide385.xml"/><Relationship Id="rId387" Type="http://schemas.openxmlformats.org/officeDocument/2006/relationships/slide" Target="slides/slide386.xml"/><Relationship Id="rId388" Type="http://schemas.openxmlformats.org/officeDocument/2006/relationships/slide" Target="slides/slide387.xml"/><Relationship Id="rId389" Type="http://schemas.openxmlformats.org/officeDocument/2006/relationships/slide" Target="slides/slide388.xml"/><Relationship Id="rId440" Type="http://schemas.openxmlformats.org/officeDocument/2006/relationships/slide" Target="slides/slide439.xml"/><Relationship Id="rId441" Type="http://schemas.openxmlformats.org/officeDocument/2006/relationships/slide" Target="slides/slide440.xml"/><Relationship Id="rId442" Type="http://schemas.openxmlformats.org/officeDocument/2006/relationships/slide" Target="slides/slide441.xml"/><Relationship Id="rId443" Type="http://schemas.openxmlformats.org/officeDocument/2006/relationships/slide" Target="slides/slide442.xml"/><Relationship Id="rId444" Type="http://schemas.openxmlformats.org/officeDocument/2006/relationships/slide" Target="slides/slide443.xml"/><Relationship Id="rId445" Type="http://schemas.openxmlformats.org/officeDocument/2006/relationships/slide" Target="slides/slide444.xml"/><Relationship Id="rId446" Type="http://schemas.openxmlformats.org/officeDocument/2006/relationships/slide" Target="slides/slide445.xml"/><Relationship Id="rId447" Type="http://schemas.openxmlformats.org/officeDocument/2006/relationships/slide" Target="slides/slide446.xml"/><Relationship Id="rId448" Type="http://schemas.openxmlformats.org/officeDocument/2006/relationships/slide" Target="slides/slide447.xml"/><Relationship Id="rId449" Type="http://schemas.openxmlformats.org/officeDocument/2006/relationships/slide" Target="slides/slide44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60" Type="http://schemas.openxmlformats.org/officeDocument/2006/relationships/slide" Target="slides/slide159.xml"/><Relationship Id="rId161" Type="http://schemas.openxmlformats.org/officeDocument/2006/relationships/slide" Target="slides/slide160.xml"/><Relationship Id="rId162" Type="http://schemas.openxmlformats.org/officeDocument/2006/relationships/slide" Target="slides/slide161.xml"/><Relationship Id="rId163" Type="http://schemas.openxmlformats.org/officeDocument/2006/relationships/slide" Target="slides/slide162.xml"/><Relationship Id="rId164" Type="http://schemas.openxmlformats.org/officeDocument/2006/relationships/slide" Target="slides/slide163.xml"/><Relationship Id="rId165" Type="http://schemas.openxmlformats.org/officeDocument/2006/relationships/slide" Target="slides/slide164.xml"/><Relationship Id="rId166" Type="http://schemas.openxmlformats.org/officeDocument/2006/relationships/slide" Target="slides/slide165.xml"/><Relationship Id="rId167" Type="http://schemas.openxmlformats.org/officeDocument/2006/relationships/slide" Target="slides/slide166.xml"/><Relationship Id="rId168" Type="http://schemas.openxmlformats.org/officeDocument/2006/relationships/slide" Target="slides/slide167.xml"/><Relationship Id="rId169" Type="http://schemas.openxmlformats.org/officeDocument/2006/relationships/slide" Target="slides/slide168.xml"/><Relationship Id="rId220" Type="http://schemas.openxmlformats.org/officeDocument/2006/relationships/slide" Target="slides/slide219.xml"/><Relationship Id="rId221" Type="http://schemas.openxmlformats.org/officeDocument/2006/relationships/slide" Target="slides/slide220.xml"/><Relationship Id="rId222" Type="http://schemas.openxmlformats.org/officeDocument/2006/relationships/slide" Target="slides/slide221.xml"/><Relationship Id="rId223" Type="http://schemas.openxmlformats.org/officeDocument/2006/relationships/slide" Target="slides/slide222.xml"/><Relationship Id="rId224" Type="http://schemas.openxmlformats.org/officeDocument/2006/relationships/slide" Target="slides/slide223.xml"/><Relationship Id="rId225" Type="http://schemas.openxmlformats.org/officeDocument/2006/relationships/slide" Target="slides/slide224.xml"/><Relationship Id="rId226" Type="http://schemas.openxmlformats.org/officeDocument/2006/relationships/slide" Target="slides/slide225.xml"/><Relationship Id="rId227" Type="http://schemas.openxmlformats.org/officeDocument/2006/relationships/slide" Target="slides/slide226.xml"/><Relationship Id="rId228" Type="http://schemas.openxmlformats.org/officeDocument/2006/relationships/slide" Target="slides/slide227.xml"/><Relationship Id="rId229" Type="http://schemas.openxmlformats.org/officeDocument/2006/relationships/slide" Target="slides/slide228.xml"/><Relationship Id="rId390" Type="http://schemas.openxmlformats.org/officeDocument/2006/relationships/slide" Target="slides/slide389.xml"/><Relationship Id="rId391" Type="http://schemas.openxmlformats.org/officeDocument/2006/relationships/slide" Target="slides/slide390.xml"/><Relationship Id="rId392" Type="http://schemas.openxmlformats.org/officeDocument/2006/relationships/slide" Target="slides/slide391.xml"/><Relationship Id="rId393" Type="http://schemas.openxmlformats.org/officeDocument/2006/relationships/slide" Target="slides/slide392.xml"/><Relationship Id="rId394" Type="http://schemas.openxmlformats.org/officeDocument/2006/relationships/slide" Target="slides/slide393.xml"/><Relationship Id="rId395" Type="http://schemas.openxmlformats.org/officeDocument/2006/relationships/slide" Target="slides/slide394.xml"/><Relationship Id="rId396" Type="http://schemas.openxmlformats.org/officeDocument/2006/relationships/slide" Target="slides/slide395.xml"/><Relationship Id="rId397" Type="http://schemas.openxmlformats.org/officeDocument/2006/relationships/slide" Target="slides/slide396.xml"/><Relationship Id="rId398" Type="http://schemas.openxmlformats.org/officeDocument/2006/relationships/slide" Target="slides/slide397.xml"/><Relationship Id="rId399" Type="http://schemas.openxmlformats.org/officeDocument/2006/relationships/slide" Target="slides/slide398.xml"/><Relationship Id="rId450" Type="http://schemas.openxmlformats.org/officeDocument/2006/relationships/slide" Target="slides/slide449.xml"/><Relationship Id="rId451" Type="http://schemas.openxmlformats.org/officeDocument/2006/relationships/slide" Target="slides/slide450.xml"/><Relationship Id="rId452" Type="http://schemas.openxmlformats.org/officeDocument/2006/relationships/slide" Target="slides/slide451.xml"/><Relationship Id="rId453" Type="http://schemas.openxmlformats.org/officeDocument/2006/relationships/slide" Target="slides/slide452.xml"/><Relationship Id="rId454" Type="http://schemas.openxmlformats.org/officeDocument/2006/relationships/slide" Target="slides/slide453.xml"/><Relationship Id="rId455" Type="http://schemas.openxmlformats.org/officeDocument/2006/relationships/slide" Target="slides/slide454.xml"/><Relationship Id="rId456" Type="http://schemas.openxmlformats.org/officeDocument/2006/relationships/slide" Target="slides/slide455.xml"/><Relationship Id="rId457" Type="http://schemas.openxmlformats.org/officeDocument/2006/relationships/slide" Target="slides/slide456.xml"/><Relationship Id="rId458" Type="http://schemas.openxmlformats.org/officeDocument/2006/relationships/slide" Target="slides/slide45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FBF4425-6116-C145-B518-A18E5D77B120}" type="datetimeFigureOut">
              <a:rPr kumimoji="1" lang="ja-JP" altLang="en-US" smtClean="0"/>
              <a:t>2017/12/13</a:t>
            </a:fld>
            <a:endParaRPr kumimoji="1" lang="ja-JP" alt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en-US" altLang="ja-JP" smtClean="0"/>
              <a:t>Click to edit Master text styles</a:t>
            </a:r>
          </a:p>
          <a:p>
            <a:pPr lvl="1"/>
            <a:r>
              <a:rPr kumimoji="1" lang="en-US" altLang="ja-JP" smtClean="0"/>
              <a:t>Second level</a:t>
            </a:r>
          </a:p>
          <a:p>
            <a:pPr lvl="2"/>
            <a:r>
              <a:rPr kumimoji="1" lang="en-US" altLang="ja-JP" smtClean="0"/>
              <a:t>Third level</a:t>
            </a:r>
          </a:p>
          <a:p>
            <a:pPr lvl="3"/>
            <a:r>
              <a:rPr kumimoji="1" lang="en-US" altLang="ja-JP" smtClean="0"/>
              <a:t>Fourth level</a:t>
            </a:r>
          </a:p>
          <a:p>
            <a:pPr lvl="4"/>
            <a:r>
              <a:rPr kumimoji="1" lang="en-US" altLang="ja-JP" smtClean="0"/>
              <a:t>Fifth level</a:t>
            </a:r>
            <a:endParaRPr kumimoji="1" lang="ja-JP" alt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B8FB9AF-76D5-2C4D-B1CC-127C66FC7841}" type="slidenum">
              <a:rPr kumimoji="1" lang="ja-JP" altLang="en-US" smtClean="0"/>
              <a:t>‹#›</a:t>
            </a:fld>
            <a:endParaRPr kumimoji="1" lang="ja-JP" altLang="en-US"/>
          </a:p>
        </p:txBody>
      </p:sp>
    </p:spTree>
    <p:extLst>
      <p:ext uri="{BB962C8B-B14F-4D97-AF65-F5344CB8AC3E}">
        <p14:creationId xmlns:p14="http://schemas.microsoft.com/office/powerpoint/2010/main" val="2339546474"/>
      </p:ext>
    </p:extLst>
  </p:cSld>
  <p:clrMap bg1="lt1" tx1="dk1" bg2="lt2" tx2="dk2" accent1="accent1" accent2="accent2" accent3="accent3" accent4="accent4" accent5="accent5" accent6="accent6" hlink="hlink" folHlink="folHlink"/>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formation</a:t>
            </a:r>
            <a:r>
              <a:rPr lang="en-US" baseline="0" dirty="0" smtClean="0"/>
              <a:t> of this structure would allow the DNA and ribosomes (protein producing structures) to be isolated and separated from the surrounding environment. The self-replicating DNA would then be replicated (copied) and passed on to future generations. This is the beginning of life!</a:t>
            </a:r>
            <a:endParaRPr lang="en-US" dirty="0"/>
          </a:p>
        </p:txBody>
      </p:sp>
      <p:sp>
        <p:nvSpPr>
          <p:cNvPr id="4" name="Slide Number Placeholder 3"/>
          <p:cNvSpPr>
            <a:spLocks noGrp="1"/>
          </p:cNvSpPr>
          <p:nvPr>
            <p:ph type="sldNum" sz="quarter" idx="10"/>
          </p:nvPr>
        </p:nvSpPr>
        <p:spPr/>
        <p:txBody>
          <a:bodyPr/>
          <a:lstStyle/>
          <a:p>
            <a:fld id="{0F48400B-E3FB-4A31-83D5-2434596B598A}" type="slidenum">
              <a:rPr lang="en-US" smtClean="0"/>
              <a:t>192</a:t>
            </a:fld>
            <a:endParaRPr lang="en-US"/>
          </a:p>
        </p:txBody>
      </p:sp>
    </p:spTree>
    <p:extLst>
      <p:ext uri="{BB962C8B-B14F-4D97-AF65-F5344CB8AC3E}">
        <p14:creationId xmlns:p14="http://schemas.microsoft.com/office/powerpoint/2010/main" val="21109938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8FB9AF-76D5-2C4D-B1CC-127C66FC7841}" type="slidenum">
              <a:rPr kumimoji="1" lang="ja-JP" altLang="en-US" smtClean="0"/>
              <a:t>301</a:t>
            </a:fld>
            <a:endParaRPr kumimoji="1" lang="ja-JP" altLang="en-US"/>
          </a:p>
        </p:txBody>
      </p:sp>
    </p:spTree>
    <p:extLst>
      <p:ext uri="{BB962C8B-B14F-4D97-AF65-F5344CB8AC3E}">
        <p14:creationId xmlns:p14="http://schemas.microsoft.com/office/powerpoint/2010/main" val="20705499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8FB9AF-76D5-2C4D-B1CC-127C66FC7841}" type="slidenum">
              <a:rPr kumimoji="1" lang="ja-JP" altLang="en-US" smtClean="0"/>
              <a:t>315</a:t>
            </a:fld>
            <a:endParaRPr kumimoji="1" lang="ja-JP" altLang="en-US"/>
          </a:p>
        </p:txBody>
      </p:sp>
    </p:spTree>
    <p:extLst>
      <p:ext uri="{BB962C8B-B14F-4D97-AF65-F5344CB8AC3E}">
        <p14:creationId xmlns:p14="http://schemas.microsoft.com/office/powerpoint/2010/main" val="15446348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8FB9AF-76D5-2C4D-B1CC-127C66FC7841}" type="slidenum">
              <a:rPr kumimoji="1" lang="ja-JP" altLang="en-US" smtClean="0"/>
              <a:t>442</a:t>
            </a:fld>
            <a:endParaRPr kumimoji="1" lang="ja-JP" altLang="en-US"/>
          </a:p>
        </p:txBody>
      </p:sp>
    </p:spTree>
    <p:extLst>
      <p:ext uri="{BB962C8B-B14F-4D97-AF65-F5344CB8AC3E}">
        <p14:creationId xmlns:p14="http://schemas.microsoft.com/office/powerpoint/2010/main" val="19436915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48400B-E3FB-4A31-83D5-2434596B598A}" type="slidenum">
              <a:rPr lang="en-US" smtClean="0"/>
              <a:t>193</a:t>
            </a:fld>
            <a:endParaRPr lang="en-US"/>
          </a:p>
        </p:txBody>
      </p:sp>
    </p:spTree>
    <p:extLst>
      <p:ext uri="{BB962C8B-B14F-4D97-AF65-F5344CB8AC3E}">
        <p14:creationId xmlns:p14="http://schemas.microsoft.com/office/powerpoint/2010/main" val="5860703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Phospho</a:t>
            </a:r>
            <a:r>
              <a:rPr lang="en-US" dirty="0" smtClean="0"/>
              <a:t>-lipid (phosphate and lipid)</a:t>
            </a:r>
          </a:p>
          <a:p>
            <a:r>
              <a:rPr lang="en-US" dirty="0" smtClean="0"/>
              <a:t>Bilayer</a:t>
            </a:r>
            <a:r>
              <a:rPr lang="en-US" baseline="0" dirty="0" smtClean="0"/>
              <a:t> (two-layers)</a:t>
            </a:r>
            <a:endParaRPr lang="en-US" dirty="0"/>
          </a:p>
        </p:txBody>
      </p:sp>
      <p:sp>
        <p:nvSpPr>
          <p:cNvPr id="4" name="Slide Number Placeholder 3"/>
          <p:cNvSpPr>
            <a:spLocks noGrp="1"/>
          </p:cNvSpPr>
          <p:nvPr>
            <p:ph type="sldNum" sz="quarter" idx="10"/>
          </p:nvPr>
        </p:nvSpPr>
        <p:spPr/>
        <p:txBody>
          <a:bodyPr/>
          <a:lstStyle/>
          <a:p>
            <a:fld id="{867D500F-3FE0-4378-B8D0-40CF936ED662}" type="slidenum">
              <a:rPr lang="en-US" smtClean="0"/>
              <a:pPr/>
              <a:t>194</a:t>
            </a:fld>
            <a:endParaRPr lang="en-US"/>
          </a:p>
        </p:txBody>
      </p:sp>
    </p:spTree>
    <p:extLst>
      <p:ext uri="{BB962C8B-B14F-4D97-AF65-F5344CB8AC3E}">
        <p14:creationId xmlns:p14="http://schemas.microsoft.com/office/powerpoint/2010/main" val="7739940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formation</a:t>
            </a:r>
            <a:r>
              <a:rPr lang="en-US" baseline="0" dirty="0" smtClean="0"/>
              <a:t> of this structure would allow the DNA and ribosomes (protein producing structures) to be isolated and separated from the surrounding environment. The self-replicating DNA would then be replicated (copied) and passed on to future generations. This is the beginning of life!</a:t>
            </a:r>
            <a:endParaRPr lang="en-US" dirty="0"/>
          </a:p>
        </p:txBody>
      </p:sp>
      <p:sp>
        <p:nvSpPr>
          <p:cNvPr id="4" name="Slide Number Placeholder 3"/>
          <p:cNvSpPr>
            <a:spLocks noGrp="1"/>
          </p:cNvSpPr>
          <p:nvPr>
            <p:ph type="sldNum" sz="quarter" idx="10"/>
          </p:nvPr>
        </p:nvSpPr>
        <p:spPr/>
        <p:txBody>
          <a:bodyPr/>
          <a:lstStyle/>
          <a:p>
            <a:fld id="{0F48400B-E3FB-4A31-83D5-2434596B598A}" type="slidenum">
              <a:rPr lang="en-US" smtClean="0"/>
              <a:t>205</a:t>
            </a:fld>
            <a:endParaRPr lang="en-US"/>
          </a:p>
        </p:txBody>
      </p:sp>
    </p:spTree>
    <p:extLst>
      <p:ext uri="{BB962C8B-B14F-4D97-AF65-F5344CB8AC3E}">
        <p14:creationId xmlns:p14="http://schemas.microsoft.com/office/powerpoint/2010/main" val="11371735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48400B-E3FB-4A31-83D5-2434596B598A}" type="slidenum">
              <a:rPr lang="en-US" smtClean="0"/>
              <a:t>206</a:t>
            </a:fld>
            <a:endParaRPr lang="en-US"/>
          </a:p>
        </p:txBody>
      </p:sp>
    </p:spTree>
    <p:extLst>
      <p:ext uri="{BB962C8B-B14F-4D97-AF65-F5344CB8AC3E}">
        <p14:creationId xmlns:p14="http://schemas.microsoft.com/office/powerpoint/2010/main" val="4637814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Phospho</a:t>
            </a:r>
            <a:r>
              <a:rPr lang="en-US" dirty="0" smtClean="0"/>
              <a:t>-lipid (phosphate and lipid)</a:t>
            </a:r>
          </a:p>
          <a:p>
            <a:r>
              <a:rPr lang="en-US" dirty="0" smtClean="0"/>
              <a:t>Bilayer</a:t>
            </a:r>
            <a:r>
              <a:rPr lang="en-US" baseline="0" dirty="0" smtClean="0"/>
              <a:t> (two-layers)</a:t>
            </a:r>
            <a:endParaRPr lang="en-US" dirty="0"/>
          </a:p>
        </p:txBody>
      </p:sp>
      <p:sp>
        <p:nvSpPr>
          <p:cNvPr id="4" name="Slide Number Placeholder 3"/>
          <p:cNvSpPr>
            <a:spLocks noGrp="1"/>
          </p:cNvSpPr>
          <p:nvPr>
            <p:ph type="sldNum" sz="quarter" idx="10"/>
          </p:nvPr>
        </p:nvSpPr>
        <p:spPr/>
        <p:txBody>
          <a:bodyPr/>
          <a:lstStyle/>
          <a:p>
            <a:fld id="{867D500F-3FE0-4378-B8D0-40CF936ED662}" type="slidenum">
              <a:rPr lang="en-US" smtClean="0"/>
              <a:pPr/>
              <a:t>207</a:t>
            </a:fld>
            <a:endParaRPr lang="en-US"/>
          </a:p>
        </p:txBody>
      </p:sp>
    </p:spTree>
    <p:extLst>
      <p:ext uri="{BB962C8B-B14F-4D97-AF65-F5344CB8AC3E}">
        <p14:creationId xmlns:p14="http://schemas.microsoft.com/office/powerpoint/2010/main" val="19600654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8FB9AF-76D5-2C4D-B1CC-127C66FC7841}" type="slidenum">
              <a:rPr kumimoji="1" lang="ja-JP" altLang="en-US" smtClean="0"/>
              <a:t>254</a:t>
            </a:fld>
            <a:endParaRPr kumimoji="1" lang="ja-JP" altLang="en-US"/>
          </a:p>
        </p:txBody>
      </p:sp>
    </p:spTree>
    <p:extLst>
      <p:ext uri="{BB962C8B-B14F-4D97-AF65-F5344CB8AC3E}">
        <p14:creationId xmlns:p14="http://schemas.microsoft.com/office/powerpoint/2010/main" val="5068806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8FB9AF-76D5-2C4D-B1CC-127C66FC7841}" type="slidenum">
              <a:rPr kumimoji="1" lang="ja-JP" altLang="en-US" smtClean="0"/>
              <a:t>257</a:t>
            </a:fld>
            <a:endParaRPr kumimoji="1" lang="ja-JP" altLang="en-US"/>
          </a:p>
        </p:txBody>
      </p:sp>
    </p:spTree>
    <p:extLst>
      <p:ext uri="{BB962C8B-B14F-4D97-AF65-F5344CB8AC3E}">
        <p14:creationId xmlns:p14="http://schemas.microsoft.com/office/powerpoint/2010/main" val="7933464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8FB9AF-76D5-2C4D-B1CC-127C66FC7841}" type="slidenum">
              <a:rPr kumimoji="1" lang="ja-JP" altLang="en-US" smtClean="0"/>
              <a:t>298</a:t>
            </a:fld>
            <a:endParaRPr kumimoji="1" lang="ja-JP" altLang="en-US"/>
          </a:p>
        </p:txBody>
      </p:sp>
    </p:spTree>
    <p:extLst>
      <p:ext uri="{BB962C8B-B14F-4D97-AF65-F5344CB8AC3E}">
        <p14:creationId xmlns:p14="http://schemas.microsoft.com/office/powerpoint/2010/main" val="7797679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E54AEA6-5049-3A48-885E-36083EE188B2}" type="datetimeFigureOut">
              <a:rPr kumimoji="1" lang="ja-JP" altLang="en-US" smtClean="0"/>
              <a:t>2017/12/13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57C477A-8970-874D-87B3-836EB181565C}" type="slidenum">
              <a:rPr kumimoji="1" lang="ja-JP" altLang="en-US" smtClean="0"/>
              <a:t>‹#›</a:t>
            </a:fld>
            <a:endParaRPr kumimoji="1" lang="ja-JP" alt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E54AEA6-5049-3A48-885E-36083EE188B2}" type="datetimeFigureOut">
              <a:rPr kumimoji="1" lang="ja-JP" altLang="en-US" smtClean="0"/>
              <a:t>2017/12/13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57C477A-8970-874D-87B3-836EB181565C}" type="slidenum">
              <a:rPr kumimoji="1" lang="ja-JP" altLang="en-US" smtClean="0"/>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E54AEA6-5049-3A48-885E-36083EE188B2}" type="datetimeFigureOut">
              <a:rPr kumimoji="1" lang="ja-JP" altLang="en-US" smtClean="0"/>
              <a:t>2017/12/13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57C477A-8970-874D-87B3-836EB181565C}" type="slidenum">
              <a:rPr kumimoji="1" lang="ja-JP" altLang="en-US" smtClean="0"/>
              <a:t>‹#›</a:t>
            </a:fld>
            <a:endParaRPr kumimoji="1" lang="ja-JP"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5" name="Shape 5"/>
          <p:cNvSpPr>
            <a:spLocks noGrp="1"/>
          </p:cNvSpPr>
          <p:nvPr>
            <p:ph type="title"/>
          </p:nvPr>
        </p:nvSpPr>
        <p:spPr>
          <a:xfrm>
            <a:off x="892969" y="1151930"/>
            <a:ext cx="7358063" cy="2321719"/>
          </a:xfrm>
          <a:prstGeom prst="rect">
            <a:avLst/>
          </a:prstGeom>
        </p:spPr>
        <p:txBody>
          <a:bodyPr anchor="b"/>
          <a:lstStyle/>
          <a:p>
            <a:pPr lvl="0">
              <a:defRPr sz="1800"/>
            </a:pPr>
            <a:r>
              <a:rPr sz="5625"/>
              <a:t>Title Text</a:t>
            </a:r>
          </a:p>
        </p:txBody>
      </p:sp>
      <p:sp>
        <p:nvSpPr>
          <p:cNvPr id="6" name="Shape 6"/>
          <p:cNvSpPr>
            <a:spLocks noGrp="1"/>
          </p:cNvSpPr>
          <p:nvPr>
            <p:ph type="body" idx="1"/>
          </p:nvPr>
        </p:nvSpPr>
        <p:spPr>
          <a:xfrm>
            <a:off x="892969" y="3536156"/>
            <a:ext cx="7358063" cy="794742"/>
          </a:xfrm>
          <a:prstGeom prst="rect">
            <a:avLst/>
          </a:prstGeom>
        </p:spPr>
        <p:txBody>
          <a:bodyPr anchor="t"/>
          <a:lstStyle>
            <a:lvl1pPr marL="0" indent="0" algn="ctr">
              <a:spcBef>
                <a:spcPts val="0"/>
              </a:spcBef>
              <a:buSzTx/>
              <a:buNone/>
              <a:defRPr sz="2250"/>
            </a:lvl1pPr>
            <a:lvl2pPr marL="0" indent="160729" algn="ctr">
              <a:spcBef>
                <a:spcPts val="0"/>
              </a:spcBef>
              <a:buSzTx/>
              <a:buNone/>
              <a:defRPr sz="2250"/>
            </a:lvl2pPr>
            <a:lvl3pPr marL="0" indent="321457" algn="ctr">
              <a:spcBef>
                <a:spcPts val="0"/>
              </a:spcBef>
              <a:buSzTx/>
              <a:buNone/>
              <a:defRPr sz="2250"/>
            </a:lvl3pPr>
            <a:lvl4pPr marL="0" indent="482186" algn="ctr">
              <a:spcBef>
                <a:spcPts val="0"/>
              </a:spcBef>
              <a:buSzTx/>
              <a:buNone/>
              <a:defRPr sz="2250"/>
            </a:lvl4pPr>
            <a:lvl5pPr marL="0" indent="642915" algn="ctr">
              <a:spcBef>
                <a:spcPts val="0"/>
              </a:spcBef>
              <a:buSzTx/>
              <a:buNone/>
              <a:defRPr sz="2250"/>
            </a:lvl5pPr>
          </a:lstStyle>
          <a:p>
            <a:pPr lvl="0">
              <a:defRPr sz="1800"/>
            </a:pPr>
            <a:r>
              <a:rPr sz="2250"/>
              <a:t>Body Level One</a:t>
            </a:r>
          </a:p>
          <a:p>
            <a:pPr lvl="1">
              <a:defRPr sz="1800"/>
            </a:pPr>
            <a:r>
              <a:rPr sz="2250"/>
              <a:t>Body Level Two</a:t>
            </a:r>
          </a:p>
          <a:p>
            <a:pPr lvl="2">
              <a:defRPr sz="1800"/>
            </a:pPr>
            <a:r>
              <a:rPr sz="2250"/>
              <a:t>Body Level Three</a:t>
            </a:r>
          </a:p>
          <a:p>
            <a:pPr lvl="3">
              <a:defRPr sz="1800"/>
            </a:pPr>
            <a:r>
              <a:rPr sz="2250"/>
              <a:t>Body Level Four</a:t>
            </a:r>
          </a:p>
          <a:p>
            <a:pPr lvl="4">
              <a:defRPr sz="1800"/>
            </a:pPr>
            <a:r>
              <a:rPr sz="2250"/>
              <a:t>Body Level Five</a:t>
            </a:r>
          </a:p>
        </p:txBody>
      </p:sp>
    </p:spTree>
    <p:extLst>
      <p:ext uri="{BB962C8B-B14F-4D97-AF65-F5344CB8AC3E}">
        <p14:creationId xmlns:p14="http://schemas.microsoft.com/office/powerpoint/2010/main" val="1110760623"/>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E54AEA6-5049-3A48-885E-36083EE188B2}" type="datetimeFigureOut">
              <a:rPr kumimoji="1" lang="ja-JP" altLang="en-US" smtClean="0"/>
              <a:t>2017/12/13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57C477A-8970-874D-87B3-836EB181565C}" type="slidenum">
              <a:rPr kumimoji="1" lang="ja-JP" altLang="en-US" smtClean="0"/>
              <a:t>‹#›</a:t>
            </a:fld>
            <a:endParaRPr kumimoji="1"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E54AEA6-5049-3A48-885E-36083EE188B2}" type="datetimeFigureOut">
              <a:rPr kumimoji="1" lang="ja-JP" altLang="en-US" smtClean="0"/>
              <a:t>2017/12/13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57C477A-8970-874D-87B3-836EB181565C}" type="slidenum">
              <a:rPr kumimoji="1" lang="ja-JP" altLang="en-US" smtClean="0"/>
              <a:t>‹#›</a:t>
            </a:fld>
            <a:endParaRPr kumimoji="1" lang="ja-JP" alt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E54AEA6-5049-3A48-885E-36083EE188B2}" type="datetimeFigureOut">
              <a:rPr kumimoji="1" lang="ja-JP" altLang="en-US" smtClean="0"/>
              <a:t>2017/12/13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57C477A-8970-874D-87B3-836EB181565C}" type="slidenum">
              <a:rPr kumimoji="1" lang="ja-JP" altLang="en-US" smtClean="0"/>
              <a:t>‹#›</a:t>
            </a:fld>
            <a:endParaRPr kumimoji="1"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E54AEA6-5049-3A48-885E-36083EE188B2}" type="datetimeFigureOut">
              <a:rPr kumimoji="1" lang="ja-JP" altLang="en-US" smtClean="0"/>
              <a:t>2017/12/13</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157C477A-8970-874D-87B3-836EB181565C}" type="slidenum">
              <a:rPr kumimoji="1" lang="ja-JP" altLang="en-US" smtClean="0"/>
              <a:t>‹#›</a:t>
            </a:fld>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E54AEA6-5049-3A48-885E-36083EE188B2}" type="datetimeFigureOut">
              <a:rPr kumimoji="1" lang="ja-JP" altLang="en-US" smtClean="0"/>
              <a:t>2017/12/13</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157C477A-8970-874D-87B3-836EB181565C}" type="slidenum">
              <a:rPr kumimoji="1" lang="ja-JP" altLang="en-US" smtClean="0"/>
              <a: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1E54AEA6-5049-3A48-885E-36083EE188B2}" type="datetimeFigureOut">
              <a:rPr kumimoji="1" lang="ja-JP" altLang="en-US" smtClean="0"/>
              <a:t>2017/12/13</a:t>
            </a:fld>
            <a:endParaRPr kumimoji="1" lang="ja-JP" alt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kumimoji="1" lang="ja-JP" altLang="en-US"/>
          </a:p>
        </p:txBody>
      </p:sp>
      <p:sp>
        <p:nvSpPr>
          <p:cNvPr id="9" name="Slide Number Placeholder 8"/>
          <p:cNvSpPr>
            <a:spLocks noGrp="1"/>
          </p:cNvSpPr>
          <p:nvPr>
            <p:ph type="sldNum" sz="quarter" idx="12"/>
          </p:nvPr>
        </p:nvSpPr>
        <p:spPr/>
        <p:txBody>
          <a:bodyPr/>
          <a:lstStyle/>
          <a:p>
            <a:fld id="{157C477A-8970-874D-87B3-836EB181565C}" type="slidenum">
              <a:rPr kumimoji="1" lang="ja-JP" altLang="en-US" smtClean="0"/>
              <a: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1E54AEA6-5049-3A48-885E-36083EE188B2}" type="datetimeFigureOut">
              <a:rPr kumimoji="1" lang="ja-JP" altLang="en-US" smtClean="0"/>
              <a:t>2017/12/13</a:t>
            </a:fld>
            <a:endParaRPr kumimoji="1" lang="ja-JP" altLang="en-US"/>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kumimoji="1" lang="ja-JP" alt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157C477A-8970-874D-87B3-836EB181565C}" type="slidenum">
              <a:rPr kumimoji="1" lang="ja-JP" altLang="en-US" smtClean="0"/>
              <a: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54AEA6-5049-3A48-885E-36083EE188B2}" type="datetimeFigureOut">
              <a:rPr kumimoji="1" lang="ja-JP" altLang="en-US" smtClean="0"/>
              <a:t>2017/12/13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57C477A-8970-874D-87B3-836EB181565C}" type="slidenum">
              <a:rPr kumimoji="1" lang="ja-JP" altLang="en-US" smtClean="0"/>
              <a: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1E54AEA6-5049-3A48-885E-36083EE188B2}" type="datetimeFigureOut">
              <a:rPr kumimoji="1" lang="ja-JP" altLang="en-US" smtClean="0"/>
              <a:t>2017/12/13</a:t>
            </a:fld>
            <a:endParaRPr kumimoji="1" lang="ja-JP" altLang="en-US"/>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kumimoji="1" lang="ja-JP" altLang="en-US"/>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157C477A-8970-874D-87B3-836EB181565C}" type="slidenum">
              <a:rPr kumimoji="1" lang="ja-JP" altLang="en-US" smtClean="0"/>
              <a:t>‹#›</a:t>
            </a:fld>
            <a:endParaRPr kumimoji="1" lang="ja-JP" altLang="en-US"/>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7501600"/>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tiff"/><Relationship Id="rId4" Type="http://schemas.openxmlformats.org/officeDocument/2006/relationships/image" Target="../media/image14.jpg"/><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8.jp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9.jpg"/><Relationship Id="rId3" Type="http://schemas.openxmlformats.org/officeDocument/2006/relationships/image" Target="../media/image110.jp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1.jpg"/><Relationship Id="rId3" Type="http://schemas.openxmlformats.org/officeDocument/2006/relationships/image" Target="../media/image95.gif"/></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2.gif"/></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3.png"/><Relationship Id="rId3" Type="http://schemas.openxmlformats.org/officeDocument/2006/relationships/image" Target="../media/image114.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5.jp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6.png"/><Relationship Id="rId3" Type="http://schemas.openxmlformats.org/officeDocument/2006/relationships/image" Target="../media/image117.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8.png"/><Relationship Id="rId3" Type="http://schemas.openxmlformats.org/officeDocument/2006/relationships/image" Target="../media/image119.gif"/></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g"/><Relationship Id="rId3" Type="http://schemas.openxmlformats.org/officeDocument/2006/relationships/image" Target="../media/image16.jp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jpg"/><Relationship Id="rId3" Type="http://schemas.openxmlformats.org/officeDocument/2006/relationships/image" Target="../media/image120.jp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jpg"/><Relationship Id="rId3" Type="http://schemas.openxmlformats.org/officeDocument/2006/relationships/image" Target="../media/image120.jp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jp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jp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jp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jp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jp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jp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g"/><Relationship Id="rId3" Type="http://schemas.openxmlformats.org/officeDocument/2006/relationships/image" Target="../media/image18.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4.jpe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4.jpe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5.jp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6.png"/><Relationship Id="rId3" Type="http://schemas.openxmlformats.org/officeDocument/2006/relationships/image" Target="../media/image84.jpe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7.png"/></Relationships>
</file>

<file path=ppt/slides/_rels/slide127.xml.rels><?xml version="1.0" encoding="UTF-8" standalone="yes"?>
<Relationships xmlns="http://schemas.openxmlformats.org/package/2006/relationships"><Relationship Id="rId3" Type="http://schemas.openxmlformats.org/officeDocument/2006/relationships/image" Target="../media/image89.png"/><Relationship Id="rId4" Type="http://schemas.openxmlformats.org/officeDocument/2006/relationships/image" Target="../media/image90.png"/><Relationship Id="rId5" Type="http://schemas.openxmlformats.org/officeDocument/2006/relationships/image" Target="../media/image91.png"/><Relationship Id="rId1" Type="http://schemas.openxmlformats.org/officeDocument/2006/relationships/slideLayout" Target="../slideLayouts/slideLayout7.xml"/><Relationship Id="rId2" Type="http://schemas.openxmlformats.org/officeDocument/2006/relationships/image" Target="../media/image88.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2.png"/></Relationships>
</file>

<file path=ppt/slides/_rels/slide129.xml.rels><?xml version="1.0" encoding="UTF-8" standalone="yes"?>
<Relationships xmlns="http://schemas.openxmlformats.org/package/2006/relationships"><Relationship Id="rId3" Type="http://schemas.openxmlformats.org/officeDocument/2006/relationships/image" Target="../media/image94.gif"/><Relationship Id="rId4" Type="http://schemas.openxmlformats.org/officeDocument/2006/relationships/image" Target="../media/image95.gif"/><Relationship Id="rId5" Type="http://schemas.openxmlformats.org/officeDocument/2006/relationships/hyperlink" Target="https://youtu.be/gFuEo2ccTPA" TargetMode="External"/><Relationship Id="rId6" Type="http://schemas.openxmlformats.org/officeDocument/2006/relationships/hyperlink" Target="https://youtu.be/URUJD5NEXC8" TargetMode="External"/><Relationship Id="rId7" Type="http://schemas.openxmlformats.org/officeDocument/2006/relationships/hyperlink" Target="https://youtu.be/Mbtan8B9hqE" TargetMode="External"/><Relationship Id="rId1" Type="http://schemas.openxmlformats.org/officeDocument/2006/relationships/slideLayout" Target="../slideLayouts/slideLayout7.xml"/><Relationship Id="rId2" Type="http://schemas.openxmlformats.org/officeDocument/2006/relationships/image" Target="../media/image93.jpeg"/></Relationships>
</file>

<file path=ppt/slides/_rels/slide13.xml.rels><?xml version="1.0" encoding="UTF-8" standalone="yes"?>
<Relationships xmlns="http://schemas.openxmlformats.org/package/2006/relationships"><Relationship Id="rId3" Type="http://schemas.openxmlformats.org/officeDocument/2006/relationships/image" Target="../media/image20.tiff"/><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jpg"/><Relationship Id="rId1" Type="http://schemas.openxmlformats.org/officeDocument/2006/relationships/slideLayout" Target="../slideLayouts/slideLayout2.xml"/><Relationship Id="rId2" Type="http://schemas.openxmlformats.org/officeDocument/2006/relationships/image" Target="../media/image19.jp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6.png"/><Relationship Id="rId3" Type="http://schemas.openxmlformats.org/officeDocument/2006/relationships/image" Target="../media/image121.jp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6.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2.jp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6.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g"/></Relationships>
</file>

<file path=ppt/slides/_rels/slide135.xml.rels><?xml version="1.0" encoding="UTF-8" standalone="yes"?>
<Relationships xmlns="http://schemas.openxmlformats.org/package/2006/relationships"><Relationship Id="rId3" Type="http://schemas.openxmlformats.org/officeDocument/2006/relationships/image" Target="../media/image94.gif"/><Relationship Id="rId4" Type="http://schemas.openxmlformats.org/officeDocument/2006/relationships/image" Target="../media/image95.gif"/><Relationship Id="rId5" Type="http://schemas.openxmlformats.org/officeDocument/2006/relationships/hyperlink" Target="https://youtu.be/gFuEo2ccTPA" TargetMode="External"/><Relationship Id="rId6" Type="http://schemas.openxmlformats.org/officeDocument/2006/relationships/hyperlink" Target="https://youtu.be/URUJD5NEXC8" TargetMode="External"/><Relationship Id="rId7" Type="http://schemas.openxmlformats.org/officeDocument/2006/relationships/hyperlink" Target="https://youtu.be/Mbtan8B9hqE" TargetMode="External"/><Relationship Id="rId1" Type="http://schemas.openxmlformats.org/officeDocument/2006/relationships/slideLayout" Target="../slideLayouts/slideLayout7.xml"/><Relationship Id="rId2" Type="http://schemas.openxmlformats.org/officeDocument/2006/relationships/image" Target="../media/image93.jpe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9.jpg"/><Relationship Id="rId3" Type="http://schemas.openxmlformats.org/officeDocument/2006/relationships/image" Target="../media/image110.jp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1.jpg"/><Relationship Id="rId3" Type="http://schemas.openxmlformats.org/officeDocument/2006/relationships/image" Target="../media/image95.gif"/></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2.gif"/></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3.png"/><Relationship Id="rId3" Type="http://schemas.openxmlformats.org/officeDocument/2006/relationships/image" Target="../media/image1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youtu.be/XdKvdURrtDs" TargetMode="External"/><Relationship Id="rId3" Type="http://schemas.openxmlformats.org/officeDocument/2006/relationships/image" Target="../media/image24.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5.jp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8.png"/><Relationship Id="rId3" Type="http://schemas.openxmlformats.org/officeDocument/2006/relationships/image" Target="../media/image119.gif"/></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6.png"/><Relationship Id="rId3" Type="http://schemas.openxmlformats.org/officeDocument/2006/relationships/image" Target="../media/image117.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3.jp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7.pn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4.pn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5.pn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6.png"/><Relationship Id="rId3" Type="http://schemas.openxmlformats.org/officeDocument/2006/relationships/image" Target="../media/image127.jp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9.pn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0.pn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1.pn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2.png"/><Relationship Id="rId3" Type="http://schemas.openxmlformats.org/officeDocument/2006/relationships/hyperlink" Target="https://youtu.be/BB5rvjZzgFU" TargetMode="External"/></Relationships>
</file>

<file path=ppt/slides/_rels/slide154.xml.rels><?xml version="1.0" encoding="UTF-8" standalone="yes"?>
<Relationships xmlns="http://schemas.openxmlformats.org/package/2006/relationships"><Relationship Id="rId3" Type="http://schemas.openxmlformats.org/officeDocument/2006/relationships/image" Target="../media/image94.gif"/><Relationship Id="rId4" Type="http://schemas.openxmlformats.org/officeDocument/2006/relationships/image" Target="../media/image95.gif"/><Relationship Id="rId5" Type="http://schemas.openxmlformats.org/officeDocument/2006/relationships/hyperlink" Target="https://youtu.be/URUJD5NEXC8" TargetMode="External"/><Relationship Id="rId1" Type="http://schemas.openxmlformats.org/officeDocument/2006/relationships/slideLayout" Target="../slideLayouts/slideLayout7.xml"/><Relationship Id="rId2" Type="http://schemas.openxmlformats.org/officeDocument/2006/relationships/image" Target="../media/image93.jpe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6.pn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6.png"/><Relationship Id="rId3" Type="http://schemas.openxmlformats.org/officeDocument/2006/relationships/image" Target="../media/image133.pn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6.png"/><Relationship Id="rId3" Type="http://schemas.openxmlformats.org/officeDocument/2006/relationships/image" Target="../media/image134.gif"/></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6.png"/></Relationships>
</file>

<file path=ppt/slides/_rels/slide159.xml.rels><?xml version="1.0" encoding="UTF-8" standalone="yes"?>
<Relationships xmlns="http://schemas.openxmlformats.org/package/2006/relationships"><Relationship Id="rId3" Type="http://schemas.openxmlformats.org/officeDocument/2006/relationships/image" Target="../media/image136.png"/><Relationship Id="rId4" Type="http://schemas.openxmlformats.org/officeDocument/2006/relationships/image" Target="../media/image137.png"/><Relationship Id="rId5" Type="http://schemas.openxmlformats.org/officeDocument/2006/relationships/image" Target="../media/image138.png"/><Relationship Id="rId1" Type="http://schemas.openxmlformats.org/officeDocument/2006/relationships/slideLayout" Target="../slideLayouts/slideLayout7.xml"/><Relationship Id="rId2" Type="http://schemas.openxmlformats.org/officeDocument/2006/relationships/image" Target="../media/image13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 Id="rId3" Type="http://schemas.openxmlformats.org/officeDocument/2006/relationships/image" Target="../media/image12.png"/></Relationships>
</file>

<file path=ppt/slides/_rels/slide160.xml.rels><?xml version="1.0" encoding="UTF-8" standalone="yes"?>
<Relationships xmlns="http://schemas.openxmlformats.org/package/2006/relationships"><Relationship Id="rId3" Type="http://schemas.openxmlformats.org/officeDocument/2006/relationships/image" Target="../media/image94.gif"/><Relationship Id="rId4" Type="http://schemas.openxmlformats.org/officeDocument/2006/relationships/image" Target="../media/image95.gif"/><Relationship Id="rId5" Type="http://schemas.openxmlformats.org/officeDocument/2006/relationships/hyperlink" Target="https://youtu.be/URUJD5NEXC8" TargetMode="External"/><Relationship Id="rId1" Type="http://schemas.openxmlformats.org/officeDocument/2006/relationships/slideLayout" Target="../slideLayouts/slideLayout7.xml"/><Relationship Id="rId2" Type="http://schemas.openxmlformats.org/officeDocument/2006/relationships/image" Target="../media/image93.jpe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9.png"/></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0.png"/></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1.png"/></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2.png"/></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3.jpg"/></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4.jpg"/></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g"/></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5.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6.jpg"/></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7.png"/></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8.jpg"/></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9.gif"/></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0.png"/></Relationships>
</file>

<file path=ppt/slides/_rels/slide176.xml.rels><?xml version="1.0" encoding="UTF-8" standalone="yes"?>
<Relationships xmlns="http://schemas.openxmlformats.org/package/2006/relationships"><Relationship Id="rId3" Type="http://schemas.openxmlformats.org/officeDocument/2006/relationships/image" Target="../media/image94.gif"/><Relationship Id="rId4" Type="http://schemas.openxmlformats.org/officeDocument/2006/relationships/image" Target="../media/image95.gif"/><Relationship Id="rId5" Type="http://schemas.openxmlformats.org/officeDocument/2006/relationships/hyperlink" Target="https://youtu.be/URUJD5NEXC8" TargetMode="External"/><Relationship Id="rId1" Type="http://schemas.openxmlformats.org/officeDocument/2006/relationships/slideLayout" Target="../slideLayouts/slideLayout7.xml"/><Relationship Id="rId2" Type="http://schemas.openxmlformats.org/officeDocument/2006/relationships/image" Target="../media/image93.jpeg"/></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9.jpg"/><Relationship Id="rId3" Type="http://schemas.openxmlformats.org/officeDocument/2006/relationships/image" Target="../media/image110.jpg"/></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1.jpg"/><Relationship Id="rId3" Type="http://schemas.openxmlformats.org/officeDocument/2006/relationships/image" Target="../media/image95.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g"/></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2.gif"/></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3.png"/><Relationship Id="rId3" Type="http://schemas.openxmlformats.org/officeDocument/2006/relationships/image" Target="../media/image114.png"/></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5.jpg"/></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8.png"/><Relationship Id="rId3" Type="http://schemas.openxmlformats.org/officeDocument/2006/relationships/image" Target="../media/image119.gif"/></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6.png"/><Relationship Id="rId3" Type="http://schemas.openxmlformats.org/officeDocument/2006/relationships/image" Target="../media/image117.png"/></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3.jpg"/></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g"/></Relationships>
</file>

<file path=ppt/slides/_rels/slide187.xml.rels><?xml version="1.0" encoding="UTF-8" standalone="yes"?>
<Relationships xmlns="http://schemas.openxmlformats.org/package/2006/relationships"><Relationship Id="rId3" Type="http://schemas.openxmlformats.org/officeDocument/2006/relationships/image" Target="../media/image94.gif"/><Relationship Id="rId4" Type="http://schemas.openxmlformats.org/officeDocument/2006/relationships/image" Target="../media/image95.gif"/><Relationship Id="rId5" Type="http://schemas.openxmlformats.org/officeDocument/2006/relationships/hyperlink" Target="https://youtu.be/URUJD5NEXC8" TargetMode="External"/><Relationship Id="rId1" Type="http://schemas.openxmlformats.org/officeDocument/2006/relationships/slideLayout" Target="../slideLayouts/slideLayout7.xml"/><Relationship Id="rId2" Type="http://schemas.openxmlformats.org/officeDocument/2006/relationships/image" Target="../media/image93.jpeg"/></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6.png"/><Relationship Id="rId3" Type="http://schemas.openxmlformats.org/officeDocument/2006/relationships/image" Target="../media/image151.png"/></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6.png"/><Relationship Id="rId3" Type="http://schemas.openxmlformats.org/officeDocument/2006/relationships/image" Target="../media/image15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g"/></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6.png"/><Relationship Id="rId3" Type="http://schemas.openxmlformats.org/officeDocument/2006/relationships/image" Target="../media/image152.jpg"/></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 Id="rId3" Type="http://schemas.openxmlformats.org/officeDocument/2006/relationships/image" Target="../media/image153.gif"/></Relationships>
</file>

<file path=ppt/slides/_rels/slide193.xml.rels><?xml version="1.0" encoding="UTF-8" standalone="yes"?>
<Relationships xmlns="http://schemas.openxmlformats.org/package/2006/relationships"><Relationship Id="rId3" Type="http://schemas.openxmlformats.org/officeDocument/2006/relationships/hyperlink" Target="../../../8th%20Grade%20Living%20Environment/First%20Quarter/Voyage%20inside%20the%20Cell_%20Membrane.avi" TargetMode="External"/><Relationship Id="rId4" Type="http://schemas.openxmlformats.org/officeDocument/2006/relationships/image" Target="../media/image74.jpeg"/><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154.jpeg"/></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s://search.yahoo.com/yhs/search;_ylt=A0LEVivpkShaIuoAIO0PxQt.;_ylu=X3oDMTBzamNxcGJpBGNvbG8DYmYxBHBvcwMxBHZ0aWQDBHNlYwNyZWw-?p=semi+permeable+membrane&amp;type=ANYS_A03YX_ext_bcr&amp;hspart=Lkry&amp;hsimp=yhs-SF01&amp;ei=UTF-8&amp;fr2=rs-top&amp;fr=yhs-Lkry-SF01" TargetMode="External"/><Relationship Id="rId3" Type="http://schemas.openxmlformats.org/officeDocument/2006/relationships/image" Target="../media/image154.jpeg"/></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5.png"/></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6.jpg"/></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7.png"/></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g"/></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g"/></Relationships>
</file>

<file path=ppt/slides/_rels/slide201.xml.rels><?xml version="1.0" encoding="UTF-8" standalone="yes"?>
<Relationships xmlns="http://schemas.openxmlformats.org/package/2006/relationships"><Relationship Id="rId3" Type="http://schemas.openxmlformats.org/officeDocument/2006/relationships/image" Target="../media/image94.gif"/><Relationship Id="rId4" Type="http://schemas.openxmlformats.org/officeDocument/2006/relationships/image" Target="../media/image95.gif"/><Relationship Id="rId5" Type="http://schemas.openxmlformats.org/officeDocument/2006/relationships/hyperlink" Target="https://youtu.be/URUJD5NEXC8" TargetMode="External"/><Relationship Id="rId1" Type="http://schemas.openxmlformats.org/officeDocument/2006/relationships/slideLayout" Target="../slideLayouts/slideLayout7.xml"/><Relationship Id="rId2" Type="http://schemas.openxmlformats.org/officeDocument/2006/relationships/image" Target="../media/image93.jpeg"/></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6.png"/><Relationship Id="rId3" Type="http://schemas.openxmlformats.org/officeDocument/2006/relationships/image" Target="../media/image133.png"/></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6.png"/><Relationship Id="rId3" Type="http://schemas.openxmlformats.org/officeDocument/2006/relationships/image" Target="../media/image134.gif"/></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153.gif"/></Relationships>
</file>

<file path=ppt/slides/_rels/slide206.xml.rels><?xml version="1.0" encoding="UTF-8" standalone="yes"?>
<Relationships xmlns="http://schemas.openxmlformats.org/package/2006/relationships"><Relationship Id="rId3" Type="http://schemas.openxmlformats.org/officeDocument/2006/relationships/hyperlink" Target="../../../8th%20Grade%20Living%20Environment/First%20Quarter/Voyage%20inside%20the%20Cell_%20Membrane.avi" TargetMode="External"/><Relationship Id="rId4" Type="http://schemas.openxmlformats.org/officeDocument/2006/relationships/image" Target="../media/image74.jpeg"/><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154.jpeg"/></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s://search.yahoo.com/yhs/search;_ylt=A0LEVivpkShaIuoAIO0PxQt.;_ylu=X3oDMTBzamNxcGJpBGNvbG8DYmYxBHBvcwMxBHZ0aWQDBHNlYwNyZWw-?p=semi+permeable+membrane&amp;type=ANYS_A03YX_ext_bcr&amp;hspart=Lkry&amp;hsimp=yhs-SF01&amp;ei=UTF-8&amp;fr2=rs-top&amp;fr=yhs-Lkry-SF01" TargetMode="External"/><Relationship Id="rId3" Type="http://schemas.openxmlformats.org/officeDocument/2006/relationships/image" Target="../media/image154.jpeg"/></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g"/></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6.jpg"/></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7.png"/></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8.jpg"/></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g"/></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9.png"/></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5.jpg"/></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6.jpg"/></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7.png"/></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8.jpg"/></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9.gi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g"/></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0.png"/></Relationships>
</file>

<file path=ppt/slides/_rels/slide222.xml.rels><?xml version="1.0" encoding="UTF-8" standalone="yes"?>
<Relationships xmlns="http://schemas.openxmlformats.org/package/2006/relationships"><Relationship Id="rId3" Type="http://schemas.openxmlformats.org/officeDocument/2006/relationships/image" Target="../media/image94.gif"/><Relationship Id="rId4" Type="http://schemas.openxmlformats.org/officeDocument/2006/relationships/image" Target="../media/image95.gif"/><Relationship Id="rId1" Type="http://schemas.openxmlformats.org/officeDocument/2006/relationships/slideLayout" Target="../slideLayouts/slideLayout7.xml"/><Relationship Id="rId2" Type="http://schemas.openxmlformats.org/officeDocument/2006/relationships/image" Target="../media/image93.jpeg"/></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0.png"/></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1.jpg"/></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2.png"/></Relationships>
</file>

<file path=ppt/slides/_rels/slide226.xml.rels><?xml version="1.0" encoding="UTF-8" standalone="yes"?>
<Relationships xmlns="http://schemas.openxmlformats.org/package/2006/relationships"><Relationship Id="rId3" Type="http://schemas.openxmlformats.org/officeDocument/2006/relationships/image" Target="../media/image163.png"/><Relationship Id="rId4" Type="http://schemas.openxmlformats.org/officeDocument/2006/relationships/image" Target="../media/image164.jpg"/><Relationship Id="rId1" Type="http://schemas.openxmlformats.org/officeDocument/2006/relationships/slideLayout" Target="../slideLayouts/slideLayout7.xml"/><Relationship Id="rId2" Type="http://schemas.openxmlformats.org/officeDocument/2006/relationships/hyperlink" Target="https://youtu.be/Zp5m1tQVe58" TargetMode="Externa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5.jpg"/></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5.gif"/></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230.xml.rels><?xml version="1.0" encoding="UTF-8" standalone="yes"?>
<Relationships xmlns="http://schemas.openxmlformats.org/package/2006/relationships"><Relationship Id="rId3" Type="http://schemas.openxmlformats.org/officeDocument/2006/relationships/image" Target="../media/image94.gif"/><Relationship Id="rId4" Type="http://schemas.openxmlformats.org/officeDocument/2006/relationships/image" Target="../media/image95.gif"/><Relationship Id="rId1" Type="http://schemas.openxmlformats.org/officeDocument/2006/relationships/slideLayout" Target="../slideLayouts/slideLayout7.xml"/><Relationship Id="rId2" Type="http://schemas.openxmlformats.org/officeDocument/2006/relationships/image" Target="../media/image93.jpeg"/></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0.png"/></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1.jpg"/></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2.png"/></Relationships>
</file>

<file path=ppt/slides/_rels/slide234.xml.rels><?xml version="1.0" encoding="UTF-8" standalone="yes"?>
<Relationships xmlns="http://schemas.openxmlformats.org/package/2006/relationships"><Relationship Id="rId3" Type="http://schemas.openxmlformats.org/officeDocument/2006/relationships/image" Target="../media/image94.gif"/><Relationship Id="rId4" Type="http://schemas.openxmlformats.org/officeDocument/2006/relationships/image" Target="../media/image95.gif"/><Relationship Id="rId5" Type="http://schemas.openxmlformats.org/officeDocument/2006/relationships/hyperlink" Target="https://youtu.be/ufCiGz75DAk" TargetMode="External"/><Relationship Id="rId1" Type="http://schemas.openxmlformats.org/officeDocument/2006/relationships/slideLayout" Target="../slideLayouts/slideLayout7.xml"/><Relationship Id="rId2" Type="http://schemas.openxmlformats.org/officeDocument/2006/relationships/image" Target="../media/image93.jpeg"/></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6.png"/></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6.png"/></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6.png"/></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 Id="rId3" Type="http://schemas.openxmlformats.org/officeDocument/2006/relationships/image" Target="../media/image35.png"/></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7.png"/></Relationships>
</file>

<file path=ppt/slides/_rels/slide241.xml.rels><?xml version="1.0" encoding="UTF-8" standalone="yes"?>
<Relationships xmlns="http://schemas.openxmlformats.org/package/2006/relationships"><Relationship Id="rId3" Type="http://schemas.openxmlformats.org/officeDocument/2006/relationships/image" Target="../media/image169.jpg"/><Relationship Id="rId4" Type="http://schemas.openxmlformats.org/officeDocument/2006/relationships/image" Target="../media/image170.jpg"/><Relationship Id="rId1" Type="http://schemas.openxmlformats.org/officeDocument/2006/relationships/slideLayout" Target="../slideLayouts/slideLayout6.xml"/><Relationship Id="rId2" Type="http://schemas.openxmlformats.org/officeDocument/2006/relationships/image" Target="../media/image168.png"/></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1.jpg"/></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2.png"/></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3.jpg"/><Relationship Id="rId3" Type="http://schemas.openxmlformats.org/officeDocument/2006/relationships/image" Target="../media/image174.jpg"/></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5.jpg"/><Relationship Id="rId3" Type="http://schemas.openxmlformats.org/officeDocument/2006/relationships/image" Target="../media/image176.png"/></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s://youtu.be/BOGm9wh5LYc" TargetMode="Externa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7.png"/></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8.gif"/></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9.gi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 Id="rId3" Type="http://schemas.openxmlformats.org/officeDocument/2006/relationships/image" Target="../media/image37.png"/></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0.png"/></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1.png"/></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182.jpg"/></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3.png"/><Relationship Id="rId3" Type="http://schemas.openxmlformats.org/officeDocument/2006/relationships/image" Target="../media/image184.png"/></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5.png"/></Relationships>
</file>

<file path=ppt/slides/_rels/slide257.xml.rels><?xml version="1.0" encoding="UTF-8" standalone="yes"?>
<Relationships xmlns="http://schemas.openxmlformats.org/package/2006/relationships"><Relationship Id="rId3" Type="http://schemas.openxmlformats.org/officeDocument/2006/relationships/image" Target="../media/image186.png"/><Relationship Id="rId4" Type="http://schemas.openxmlformats.org/officeDocument/2006/relationships/image" Target="../media/image187.png"/><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8.png"/></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2.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9.jpg"/></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0.gif"/></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1.gif"/></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2.png"/></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g"/></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3.png"/></Relationships>
</file>

<file path=ppt/slides/_rels/slide266.xml.rels><?xml version="1.0" encoding="UTF-8" standalone="yes"?>
<Relationships xmlns="http://schemas.openxmlformats.org/package/2006/relationships"><Relationship Id="rId3" Type="http://schemas.openxmlformats.org/officeDocument/2006/relationships/image" Target="../media/image94.gif"/><Relationship Id="rId4" Type="http://schemas.openxmlformats.org/officeDocument/2006/relationships/image" Target="../media/image95.gif"/><Relationship Id="rId5" Type="http://schemas.openxmlformats.org/officeDocument/2006/relationships/hyperlink" Target="https://youtu.be/ufCiGz75DAk" TargetMode="External"/><Relationship Id="rId1" Type="http://schemas.openxmlformats.org/officeDocument/2006/relationships/slideLayout" Target="../slideLayouts/slideLayout7.xml"/><Relationship Id="rId2" Type="http://schemas.openxmlformats.org/officeDocument/2006/relationships/image" Target="../media/image93.jpeg"/></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6.png"/><Relationship Id="rId3" Type="http://schemas.openxmlformats.org/officeDocument/2006/relationships/image" Target="../media/image151.png"/></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6.png"/><Relationship Id="rId3" Type="http://schemas.openxmlformats.org/officeDocument/2006/relationships/image" Target="../media/image151.png"/></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6.png"/><Relationship Id="rId3" Type="http://schemas.openxmlformats.org/officeDocument/2006/relationships/image" Target="../media/image152.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7.png"/></Relationships>
</file>

<file path=ppt/slides/_rels/slide273.xml.rels><?xml version="1.0" encoding="UTF-8" standalone="yes"?>
<Relationships xmlns="http://schemas.openxmlformats.org/package/2006/relationships"><Relationship Id="rId3" Type="http://schemas.openxmlformats.org/officeDocument/2006/relationships/image" Target="../media/image169.jpg"/><Relationship Id="rId4" Type="http://schemas.openxmlformats.org/officeDocument/2006/relationships/image" Target="../media/image170.jpg"/><Relationship Id="rId1" Type="http://schemas.openxmlformats.org/officeDocument/2006/relationships/slideLayout" Target="../slideLayouts/slideLayout6.xml"/><Relationship Id="rId2" Type="http://schemas.openxmlformats.org/officeDocument/2006/relationships/image" Target="../media/image168.png"/></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g"/></Relationships>
</file>

<file path=ppt/slides/_rels/slide275.xml.rels><?xml version="1.0" encoding="UTF-8" standalone="yes"?>
<Relationships xmlns="http://schemas.openxmlformats.org/package/2006/relationships"><Relationship Id="rId3" Type="http://schemas.openxmlformats.org/officeDocument/2006/relationships/image" Target="../media/image163.png"/><Relationship Id="rId4" Type="http://schemas.openxmlformats.org/officeDocument/2006/relationships/image" Target="../media/image164.jpg"/><Relationship Id="rId1" Type="http://schemas.openxmlformats.org/officeDocument/2006/relationships/slideLayout" Target="../slideLayouts/slideLayout7.xml"/><Relationship Id="rId2" Type="http://schemas.openxmlformats.org/officeDocument/2006/relationships/hyperlink" Target="https://youtu.be/Zp5m1tQVe58" TargetMode="Externa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5.jpg"/></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6.png"/></Relationships>
</file>

<file path=ppt/slides/_rels/slide278.xml.rels><?xml version="1.0" encoding="UTF-8" standalone="yes"?>
<Relationships xmlns="http://schemas.openxmlformats.org/package/2006/relationships"><Relationship Id="rId3" Type="http://schemas.openxmlformats.org/officeDocument/2006/relationships/image" Target="../media/image94.gif"/><Relationship Id="rId4" Type="http://schemas.openxmlformats.org/officeDocument/2006/relationships/image" Target="../media/image95.gif"/><Relationship Id="rId5" Type="http://schemas.openxmlformats.org/officeDocument/2006/relationships/hyperlink" Target="https://youtu.be/ufCiGz75DAk" TargetMode="External"/><Relationship Id="rId1" Type="http://schemas.openxmlformats.org/officeDocument/2006/relationships/slideLayout" Target="../slideLayouts/slideLayout7.xml"/><Relationship Id="rId2" Type="http://schemas.openxmlformats.org/officeDocument/2006/relationships/image" Target="../media/image93.jpeg"/></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png"/></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6.png"/></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6.png"/></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7.png"/></Relationships>
</file>

<file path=ppt/slides/_rels/slide285.xml.rels><?xml version="1.0" encoding="UTF-8" standalone="yes"?>
<Relationships xmlns="http://schemas.openxmlformats.org/package/2006/relationships"><Relationship Id="rId3" Type="http://schemas.openxmlformats.org/officeDocument/2006/relationships/image" Target="../media/image169.jpg"/><Relationship Id="rId4" Type="http://schemas.openxmlformats.org/officeDocument/2006/relationships/image" Target="../media/image170.jpg"/><Relationship Id="rId1" Type="http://schemas.openxmlformats.org/officeDocument/2006/relationships/slideLayout" Target="../slideLayouts/slideLayout6.xml"/><Relationship Id="rId2" Type="http://schemas.openxmlformats.org/officeDocument/2006/relationships/image" Target="../media/image168.png"/></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1.jpg"/></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2.png"/></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3.jpg"/><Relationship Id="rId3" Type="http://schemas.openxmlformats.org/officeDocument/2006/relationships/image" Target="../media/image174.jpg"/></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5.jpg"/><Relationship Id="rId3" Type="http://schemas.openxmlformats.org/officeDocument/2006/relationships/image" Target="../media/image17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s://youtu.be/BOGm9wh5LYc" TargetMode="Externa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7.png"/></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8.gif"/></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9.gif"/></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0.png"/></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1.png"/></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182.jpg"/></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3.png"/><Relationship Id="rId3" Type="http://schemas.openxmlformats.org/officeDocument/2006/relationships/image" Target="../media/image18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5.png"/></Relationships>
</file>

<file path=ppt/slides/_rels/slide301.xml.rels><?xml version="1.0" encoding="UTF-8" standalone="yes"?>
<Relationships xmlns="http://schemas.openxmlformats.org/package/2006/relationships"><Relationship Id="rId3" Type="http://schemas.openxmlformats.org/officeDocument/2006/relationships/image" Target="../media/image186.png"/><Relationship Id="rId4" Type="http://schemas.openxmlformats.org/officeDocument/2006/relationships/image" Target="../media/image187.png"/><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8.png"/></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2.jpg"/></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9.jpg"/></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0.gif"/></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1.gif"/></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2.png"/></Relationships>
</file>

<file path=ppt/slides/_rels/slide308.xml.rels><?xml version="1.0" encoding="UTF-8" standalone="yes"?>
<Relationships xmlns="http://schemas.openxmlformats.org/package/2006/relationships"><Relationship Id="rId3" Type="http://schemas.openxmlformats.org/officeDocument/2006/relationships/image" Target="../media/image94.gif"/><Relationship Id="rId4" Type="http://schemas.openxmlformats.org/officeDocument/2006/relationships/image" Target="../media/image95.gif"/><Relationship Id="rId5" Type="http://schemas.openxmlformats.org/officeDocument/2006/relationships/hyperlink" Target="https://youtu.be/ufCiGz75DAk" TargetMode="External"/><Relationship Id="rId6" Type="http://schemas.openxmlformats.org/officeDocument/2006/relationships/hyperlink" Target="https://youtu.be/Y_w07A7chnk" TargetMode="External"/><Relationship Id="rId1" Type="http://schemas.openxmlformats.org/officeDocument/2006/relationships/slideLayout" Target="../slideLayouts/slideLayout7.xml"/><Relationship Id="rId2" Type="http://schemas.openxmlformats.org/officeDocument/2006/relationships/image" Target="../media/image93.jpeg"/></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6.png"/></Relationships>
</file>

<file path=ppt/slides/_rels/slide31.xml.rels><?xml version="1.0" encoding="UTF-8" standalone="yes"?>
<Relationships xmlns="http://schemas.openxmlformats.org/package/2006/relationships"><Relationship Id="rId3" Type="http://schemas.openxmlformats.org/officeDocument/2006/relationships/image" Target="../media/image13.tiff"/><Relationship Id="rId4" Type="http://schemas.openxmlformats.org/officeDocument/2006/relationships/image" Target="../media/image14.jpg"/><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6.png"/></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6.png"/><Relationship Id="rId3" Type="http://schemas.openxmlformats.org/officeDocument/2006/relationships/image" Target="../media/image194.jpg"/></Relationships>
</file>

<file path=ppt/slides/_rels/slide312.xml.rels><?xml version="1.0" encoding="UTF-8" standalone="yes"?>
<Relationships xmlns="http://schemas.openxmlformats.org/package/2006/relationships"><Relationship Id="rId3" Type="http://schemas.openxmlformats.org/officeDocument/2006/relationships/image" Target="../media/image94.gif"/><Relationship Id="rId4" Type="http://schemas.openxmlformats.org/officeDocument/2006/relationships/image" Target="../media/image95.gif"/><Relationship Id="rId5" Type="http://schemas.openxmlformats.org/officeDocument/2006/relationships/hyperlink" Target="https://youtu.be/ufCiGz75DAk" TargetMode="External"/><Relationship Id="rId6" Type="http://schemas.openxmlformats.org/officeDocument/2006/relationships/hyperlink" Target="https://youtu.be/Y_w07A7chnk" TargetMode="External"/><Relationship Id="rId1" Type="http://schemas.openxmlformats.org/officeDocument/2006/relationships/slideLayout" Target="../slideLayouts/slideLayout7.xml"/><Relationship Id="rId2" Type="http://schemas.openxmlformats.org/officeDocument/2006/relationships/image" Target="../media/image93.jpeg"/></Relationships>
</file>

<file path=ppt/slides/_rels/slide3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3.png"/><Relationship Id="rId3" Type="http://schemas.openxmlformats.org/officeDocument/2006/relationships/image" Target="../media/image184.png"/></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5.png"/></Relationships>
</file>

<file path=ppt/slides/_rels/slide315.xml.rels><?xml version="1.0" encoding="UTF-8" standalone="yes"?>
<Relationships xmlns="http://schemas.openxmlformats.org/package/2006/relationships"><Relationship Id="rId3" Type="http://schemas.openxmlformats.org/officeDocument/2006/relationships/image" Target="../media/image186.png"/><Relationship Id="rId4" Type="http://schemas.openxmlformats.org/officeDocument/2006/relationships/image" Target="../media/image187.png"/><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8.png"/></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2.jpg"/></Relationships>
</file>

<file path=ppt/slides/_rels/slide3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9.jpg"/></Relationships>
</file>

<file path=ppt/slides/_rels/slide3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0.gi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g"/><Relationship Id="rId3" Type="http://schemas.openxmlformats.org/officeDocument/2006/relationships/image" Target="../media/image16.jpg"/></Relationships>
</file>

<file path=ppt/slides/_rels/slide3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1.gif"/></Relationships>
</file>

<file path=ppt/slides/_rels/slide3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2.png"/></Relationships>
</file>

<file path=ppt/slides/_rels/slide322.xml.rels><?xml version="1.0" encoding="UTF-8" standalone="yes"?>
<Relationships xmlns="http://schemas.openxmlformats.org/package/2006/relationships"><Relationship Id="rId3" Type="http://schemas.openxmlformats.org/officeDocument/2006/relationships/image" Target="../media/image196.jpeg"/><Relationship Id="rId4" Type="http://schemas.microsoft.com/office/2007/relationships/hdphoto" Target="../media/hdphoto1.wdp"/><Relationship Id="rId1" Type="http://schemas.openxmlformats.org/officeDocument/2006/relationships/slideLayout" Target="../slideLayouts/slideLayout12.xml"/><Relationship Id="rId2" Type="http://schemas.openxmlformats.org/officeDocument/2006/relationships/image" Target="../media/image195.png"/></Relationships>
</file>

<file path=ppt/slides/_rels/slide323.xml.rels><?xml version="1.0" encoding="UTF-8" standalone="yes"?>
<Relationships xmlns="http://schemas.openxmlformats.org/package/2006/relationships"><Relationship Id="rId3" Type="http://schemas.openxmlformats.org/officeDocument/2006/relationships/image" Target="../media/image197.png"/><Relationship Id="rId4" Type="http://schemas.openxmlformats.org/officeDocument/2006/relationships/image" Target="../media/image196.jpeg"/><Relationship Id="rId5" Type="http://schemas.microsoft.com/office/2007/relationships/hdphoto" Target="../media/hdphoto2.wdp"/><Relationship Id="rId1" Type="http://schemas.openxmlformats.org/officeDocument/2006/relationships/slideLayout" Target="../slideLayouts/slideLayout12.xml"/><Relationship Id="rId2" Type="http://schemas.openxmlformats.org/officeDocument/2006/relationships/image" Target="../media/image195.png"/></Relationships>
</file>

<file path=ppt/slides/_rels/slide324.xml.rels><?xml version="1.0" encoding="UTF-8" standalone="yes"?>
<Relationships xmlns="http://schemas.openxmlformats.org/package/2006/relationships"><Relationship Id="rId3" Type="http://schemas.openxmlformats.org/officeDocument/2006/relationships/image" Target="../media/image196.jpeg"/><Relationship Id="rId4" Type="http://schemas.microsoft.com/office/2007/relationships/hdphoto" Target="../media/hdphoto3.wdp"/><Relationship Id="rId5" Type="http://schemas.openxmlformats.org/officeDocument/2006/relationships/image" Target="../media/image199.png"/><Relationship Id="rId1" Type="http://schemas.openxmlformats.org/officeDocument/2006/relationships/slideLayout" Target="../slideLayouts/slideLayout12.xml"/><Relationship Id="rId2" Type="http://schemas.openxmlformats.org/officeDocument/2006/relationships/image" Target="../media/image198.png"/></Relationships>
</file>

<file path=ppt/slides/_rels/slide325.xml.rels><?xml version="1.0" encoding="UTF-8" standalone="yes"?>
<Relationships xmlns="http://schemas.openxmlformats.org/package/2006/relationships"><Relationship Id="rId3" Type="http://schemas.microsoft.com/office/2007/relationships/hdphoto" Target="../media/hdphoto4.wdp"/><Relationship Id="rId4" Type="http://schemas.openxmlformats.org/officeDocument/2006/relationships/image" Target="../media/image196.jpeg"/><Relationship Id="rId5" Type="http://schemas.microsoft.com/office/2007/relationships/hdphoto" Target="../media/hdphoto5.wdp"/><Relationship Id="rId1" Type="http://schemas.openxmlformats.org/officeDocument/2006/relationships/slideLayout" Target="../slideLayouts/slideLayout12.xml"/><Relationship Id="rId2" Type="http://schemas.openxmlformats.org/officeDocument/2006/relationships/image" Target="../media/image200.jpeg"/></Relationships>
</file>

<file path=ppt/slides/_rels/slide326.xml.rels><?xml version="1.0" encoding="UTF-8" standalone="yes"?>
<Relationships xmlns="http://schemas.openxmlformats.org/package/2006/relationships"><Relationship Id="rId3" Type="http://schemas.openxmlformats.org/officeDocument/2006/relationships/image" Target="../media/image196.jpeg"/><Relationship Id="rId4" Type="http://schemas.microsoft.com/office/2007/relationships/hdphoto" Target="../media/hdphoto1.wdp"/><Relationship Id="rId1" Type="http://schemas.openxmlformats.org/officeDocument/2006/relationships/slideLayout" Target="../slideLayouts/slideLayout12.xml"/><Relationship Id="rId2" Type="http://schemas.openxmlformats.org/officeDocument/2006/relationships/image" Target="../media/image195.png"/></Relationships>
</file>

<file path=ppt/slides/_rels/slide3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1.png"/></Relationships>
</file>

<file path=ppt/slides/_rels/slide328.xml.rels><?xml version="1.0" encoding="UTF-8" standalone="yes"?>
<Relationships xmlns="http://schemas.openxmlformats.org/package/2006/relationships"><Relationship Id="rId3" Type="http://schemas.openxmlformats.org/officeDocument/2006/relationships/image" Target="../media/image197.png"/><Relationship Id="rId4" Type="http://schemas.openxmlformats.org/officeDocument/2006/relationships/image" Target="../media/image196.jpeg"/><Relationship Id="rId5" Type="http://schemas.microsoft.com/office/2007/relationships/hdphoto" Target="../media/hdphoto2.wdp"/><Relationship Id="rId1" Type="http://schemas.openxmlformats.org/officeDocument/2006/relationships/slideLayout" Target="../slideLayouts/slideLayout12.xml"/><Relationship Id="rId2" Type="http://schemas.openxmlformats.org/officeDocument/2006/relationships/image" Target="../media/image195.png"/></Relationships>
</file>

<file path=ppt/slides/_rels/slide3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0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g"/><Relationship Id="rId3" Type="http://schemas.openxmlformats.org/officeDocument/2006/relationships/image" Target="../media/image18.png"/></Relationships>
</file>

<file path=ppt/slides/_rels/slide330.xml.rels><?xml version="1.0" encoding="UTF-8" standalone="yes"?>
<Relationships xmlns="http://schemas.openxmlformats.org/package/2006/relationships"><Relationship Id="rId3" Type="http://schemas.openxmlformats.org/officeDocument/2006/relationships/image" Target="../media/image196.jpeg"/><Relationship Id="rId4" Type="http://schemas.microsoft.com/office/2007/relationships/hdphoto" Target="../media/hdphoto3.wdp"/><Relationship Id="rId5" Type="http://schemas.openxmlformats.org/officeDocument/2006/relationships/image" Target="../media/image199.png"/><Relationship Id="rId1" Type="http://schemas.openxmlformats.org/officeDocument/2006/relationships/slideLayout" Target="../slideLayouts/slideLayout12.xml"/><Relationship Id="rId2" Type="http://schemas.openxmlformats.org/officeDocument/2006/relationships/image" Target="../media/image198.png"/></Relationships>
</file>

<file path=ppt/slides/_rels/slide3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03.png"/></Relationships>
</file>

<file path=ppt/slides/_rels/slide332.xml.rels><?xml version="1.0" encoding="UTF-8" standalone="yes"?>
<Relationships xmlns="http://schemas.openxmlformats.org/package/2006/relationships"><Relationship Id="rId3" Type="http://schemas.microsoft.com/office/2007/relationships/hdphoto" Target="../media/hdphoto4.wdp"/><Relationship Id="rId4" Type="http://schemas.openxmlformats.org/officeDocument/2006/relationships/image" Target="../media/image196.jpeg"/><Relationship Id="rId5" Type="http://schemas.microsoft.com/office/2007/relationships/hdphoto" Target="../media/hdphoto5.wdp"/><Relationship Id="rId1" Type="http://schemas.openxmlformats.org/officeDocument/2006/relationships/slideLayout" Target="../slideLayouts/slideLayout12.xml"/><Relationship Id="rId2" Type="http://schemas.openxmlformats.org/officeDocument/2006/relationships/image" Target="../media/image200.jpeg"/></Relationships>
</file>

<file path=ppt/slides/_rels/slide3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4.png"/></Relationships>
</file>

<file path=ppt/slides/_rels/slide334.xml.rels><?xml version="1.0" encoding="UTF-8" standalone="yes"?>
<Relationships xmlns="http://schemas.openxmlformats.org/package/2006/relationships"><Relationship Id="rId3" Type="http://schemas.microsoft.com/office/2007/relationships/hdphoto" Target="../media/hdphoto6.wdp"/><Relationship Id="rId4" Type="http://schemas.openxmlformats.org/officeDocument/2006/relationships/image" Target="../media/image205.jpeg"/><Relationship Id="rId5" Type="http://schemas.microsoft.com/office/2007/relationships/hdphoto" Target="../media/hdphoto7.wdp"/><Relationship Id="rId1" Type="http://schemas.openxmlformats.org/officeDocument/2006/relationships/slideLayout" Target="../slideLayouts/slideLayout12.xml"/><Relationship Id="rId2" Type="http://schemas.openxmlformats.org/officeDocument/2006/relationships/image" Target="../media/image196.jpeg"/></Relationships>
</file>

<file path=ppt/slides/_rels/slide335.xml.rels><?xml version="1.0" encoding="UTF-8" standalone="yes"?>
<Relationships xmlns="http://schemas.openxmlformats.org/package/2006/relationships"><Relationship Id="rId3" Type="http://schemas.openxmlformats.org/officeDocument/2006/relationships/image" Target="../media/image205.jpeg"/><Relationship Id="rId4" Type="http://schemas.microsoft.com/office/2007/relationships/hdphoto" Target="../media/hdphoto7.wdp"/><Relationship Id="rId1" Type="http://schemas.openxmlformats.org/officeDocument/2006/relationships/slideLayout" Target="../slideLayouts/slideLayout7.xml"/><Relationship Id="rId2" Type="http://schemas.openxmlformats.org/officeDocument/2006/relationships/image" Target="../media/image206.png"/></Relationships>
</file>

<file path=ppt/slides/_rels/slide336.xml.rels><?xml version="1.0" encoding="UTF-8" standalone="yes"?>
<Relationships xmlns="http://schemas.openxmlformats.org/package/2006/relationships"><Relationship Id="rId3" Type="http://schemas.openxmlformats.org/officeDocument/2006/relationships/image" Target="../media/image196.jpeg"/><Relationship Id="rId4" Type="http://schemas.microsoft.com/office/2007/relationships/hdphoto" Target="../media/hdphoto8.wdp"/><Relationship Id="rId1" Type="http://schemas.openxmlformats.org/officeDocument/2006/relationships/slideLayout" Target="../slideLayouts/slideLayout12.xml"/><Relationship Id="rId2" Type="http://schemas.openxmlformats.org/officeDocument/2006/relationships/image" Target="../media/image207.png"/></Relationships>
</file>

<file path=ppt/slides/_rels/slide3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8.png"/></Relationships>
</file>

<file path=ppt/slides/_rels/slide338.xml.rels><?xml version="1.0" encoding="UTF-8" standalone="yes"?>
<Relationships xmlns="http://schemas.openxmlformats.org/package/2006/relationships"><Relationship Id="rId3" Type="http://schemas.openxmlformats.org/officeDocument/2006/relationships/image" Target="../media/image196.jpeg"/><Relationship Id="rId4" Type="http://schemas.microsoft.com/office/2007/relationships/hdphoto" Target="../media/hdphoto9.wdp"/><Relationship Id="rId1" Type="http://schemas.openxmlformats.org/officeDocument/2006/relationships/slideLayout" Target="../slideLayouts/slideLayout12.xml"/><Relationship Id="rId2" Type="http://schemas.openxmlformats.org/officeDocument/2006/relationships/image" Target="../media/image209.png"/></Relationships>
</file>

<file path=ppt/slides/_rels/slide3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0.png"/><Relationship Id="rId3" Type="http://schemas.openxmlformats.org/officeDocument/2006/relationships/image" Target="../media/image209.png"/></Relationships>
</file>

<file path=ppt/slides/_rels/slide34.xml.rels><?xml version="1.0" encoding="UTF-8" standalone="yes"?>
<Relationships xmlns="http://schemas.openxmlformats.org/package/2006/relationships"><Relationship Id="rId3" Type="http://schemas.openxmlformats.org/officeDocument/2006/relationships/image" Target="../media/image20.tiff"/><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jpg"/><Relationship Id="rId1" Type="http://schemas.openxmlformats.org/officeDocument/2006/relationships/slideLayout" Target="../slideLayouts/slideLayout2.xml"/><Relationship Id="rId2" Type="http://schemas.openxmlformats.org/officeDocument/2006/relationships/image" Target="../media/image19.jpg"/></Relationships>
</file>

<file path=ppt/slides/_rels/slide340.xml.rels><?xml version="1.0" encoding="UTF-8" standalone="yes"?>
<Relationships xmlns="http://schemas.openxmlformats.org/package/2006/relationships"><Relationship Id="rId3" Type="http://schemas.openxmlformats.org/officeDocument/2006/relationships/image" Target="../media/image196.jpeg"/><Relationship Id="rId4" Type="http://schemas.microsoft.com/office/2007/relationships/hdphoto" Target="../media/hdphoto10.wdp"/><Relationship Id="rId1" Type="http://schemas.openxmlformats.org/officeDocument/2006/relationships/slideLayout" Target="../slideLayouts/slideLayout12.xml"/><Relationship Id="rId2" Type="http://schemas.openxmlformats.org/officeDocument/2006/relationships/image" Target="../media/image211.png"/></Relationships>
</file>

<file path=ppt/slides/_rels/slide3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2.png"/><Relationship Id="rId3" Type="http://schemas.openxmlformats.org/officeDocument/2006/relationships/image" Target="../media/image213.png"/></Relationships>
</file>

<file path=ppt/slides/_rels/slide342.xml.rels><?xml version="1.0" encoding="UTF-8" standalone="yes"?>
<Relationships xmlns="http://schemas.openxmlformats.org/package/2006/relationships"><Relationship Id="rId3" Type="http://schemas.microsoft.com/office/2007/relationships/hdphoto" Target="../media/hdphoto11.wdp"/><Relationship Id="rId4" Type="http://schemas.openxmlformats.org/officeDocument/2006/relationships/image" Target="../media/image214.png"/><Relationship Id="rId1" Type="http://schemas.openxmlformats.org/officeDocument/2006/relationships/slideLayout" Target="../slideLayouts/slideLayout12.xml"/><Relationship Id="rId2" Type="http://schemas.openxmlformats.org/officeDocument/2006/relationships/image" Target="../media/image196.jpeg"/></Relationships>
</file>

<file path=ppt/slides/_rels/slide343.xml.rels><?xml version="1.0" encoding="UTF-8" standalone="yes"?>
<Relationships xmlns="http://schemas.openxmlformats.org/package/2006/relationships"><Relationship Id="rId3" Type="http://schemas.openxmlformats.org/officeDocument/2006/relationships/image" Target="../media/image216.png"/><Relationship Id="rId4" Type="http://schemas.openxmlformats.org/officeDocument/2006/relationships/image" Target="../media/image217.png"/><Relationship Id="rId5" Type="http://schemas.openxmlformats.org/officeDocument/2006/relationships/image" Target="../media/image196.jpeg"/><Relationship Id="rId6" Type="http://schemas.microsoft.com/office/2007/relationships/hdphoto" Target="../media/hdphoto8.wdp"/><Relationship Id="rId1" Type="http://schemas.openxmlformats.org/officeDocument/2006/relationships/slideLayout" Target="../slideLayouts/slideLayout12.xml"/><Relationship Id="rId2" Type="http://schemas.openxmlformats.org/officeDocument/2006/relationships/image" Target="../media/image215.png"/></Relationships>
</file>

<file path=ppt/slides/_rels/slide344.xml.rels><?xml version="1.0" encoding="UTF-8" standalone="yes"?>
<Relationships xmlns="http://schemas.openxmlformats.org/package/2006/relationships"><Relationship Id="rId3" Type="http://schemas.openxmlformats.org/officeDocument/2006/relationships/image" Target="../media/image216.png"/><Relationship Id="rId4" Type="http://schemas.openxmlformats.org/officeDocument/2006/relationships/image" Target="../media/image217.png"/><Relationship Id="rId5" Type="http://schemas.openxmlformats.org/officeDocument/2006/relationships/image" Target="../media/image196.jpeg"/><Relationship Id="rId6" Type="http://schemas.microsoft.com/office/2007/relationships/hdphoto" Target="../media/hdphoto8.wdp"/><Relationship Id="rId7" Type="http://schemas.openxmlformats.org/officeDocument/2006/relationships/image" Target="../media/image218.png"/><Relationship Id="rId1" Type="http://schemas.openxmlformats.org/officeDocument/2006/relationships/slideLayout" Target="../slideLayouts/slideLayout12.xml"/><Relationship Id="rId2" Type="http://schemas.openxmlformats.org/officeDocument/2006/relationships/image" Target="../media/image215.png"/></Relationships>
</file>

<file path=ppt/slides/_rels/slide345.xml.rels><?xml version="1.0" encoding="UTF-8" standalone="yes"?>
<Relationships xmlns="http://schemas.openxmlformats.org/package/2006/relationships"><Relationship Id="rId3" Type="http://schemas.microsoft.com/office/2007/relationships/hdphoto" Target="../media/hdphoto12.wdp"/><Relationship Id="rId4" Type="http://schemas.openxmlformats.org/officeDocument/2006/relationships/image" Target="../media/image196.jpeg"/><Relationship Id="rId5" Type="http://schemas.microsoft.com/office/2007/relationships/hdphoto" Target="../media/hdphoto3.wdp"/><Relationship Id="rId1" Type="http://schemas.openxmlformats.org/officeDocument/2006/relationships/slideLayout" Target="../slideLayouts/slideLayout12.xml"/><Relationship Id="rId2" Type="http://schemas.openxmlformats.org/officeDocument/2006/relationships/image" Target="../media/image219.jpeg"/></Relationships>
</file>

<file path=ppt/slides/_rels/slide346.xml.rels><?xml version="1.0" encoding="UTF-8" standalone="yes"?>
<Relationships xmlns="http://schemas.openxmlformats.org/package/2006/relationships"><Relationship Id="rId3" Type="http://schemas.openxmlformats.org/officeDocument/2006/relationships/image" Target="../media/image196.jpeg"/><Relationship Id="rId4" Type="http://schemas.microsoft.com/office/2007/relationships/hdphoto" Target="../media/hdphoto13.wdp"/><Relationship Id="rId1" Type="http://schemas.openxmlformats.org/officeDocument/2006/relationships/slideLayout" Target="../slideLayouts/slideLayout12.xml"/><Relationship Id="rId2" Type="http://schemas.openxmlformats.org/officeDocument/2006/relationships/image" Target="../media/image220.png"/></Relationships>
</file>

<file path=ppt/slides/_rels/slide347.xml.rels><?xml version="1.0" encoding="UTF-8" standalone="yes"?>
<Relationships xmlns="http://schemas.openxmlformats.org/package/2006/relationships"><Relationship Id="rId3" Type="http://schemas.openxmlformats.org/officeDocument/2006/relationships/image" Target="../media/image196.jpeg"/><Relationship Id="rId4" Type="http://schemas.microsoft.com/office/2007/relationships/hdphoto" Target="../media/hdphoto14.wdp"/><Relationship Id="rId5" Type="http://schemas.openxmlformats.org/officeDocument/2006/relationships/image" Target="../media/image222.png"/><Relationship Id="rId1" Type="http://schemas.openxmlformats.org/officeDocument/2006/relationships/slideLayout" Target="../slideLayouts/slideLayout12.xml"/><Relationship Id="rId2" Type="http://schemas.openxmlformats.org/officeDocument/2006/relationships/image" Target="../media/image221.png"/></Relationships>
</file>

<file path=ppt/slides/_rels/slide348.xml.rels><?xml version="1.0" encoding="UTF-8" standalone="yes"?>
<Relationships xmlns="http://schemas.openxmlformats.org/package/2006/relationships"><Relationship Id="rId3" Type="http://schemas.microsoft.com/office/2007/relationships/hdphoto" Target="../media/hdphoto15.wdp"/><Relationship Id="rId4" Type="http://schemas.openxmlformats.org/officeDocument/2006/relationships/image" Target="../media/image223.png"/><Relationship Id="rId5" Type="http://schemas.openxmlformats.org/officeDocument/2006/relationships/image" Target="../media/image224.png"/><Relationship Id="rId1" Type="http://schemas.openxmlformats.org/officeDocument/2006/relationships/slideLayout" Target="../slideLayouts/slideLayout12.xml"/><Relationship Id="rId2" Type="http://schemas.openxmlformats.org/officeDocument/2006/relationships/image" Target="../media/image196.jpeg"/></Relationships>
</file>

<file path=ppt/slides/_rels/slide349.xml.rels><?xml version="1.0" encoding="UTF-8" standalone="yes"?>
<Relationships xmlns="http://schemas.openxmlformats.org/package/2006/relationships"><Relationship Id="rId3" Type="http://schemas.openxmlformats.org/officeDocument/2006/relationships/image" Target="../media/image196.jpeg"/><Relationship Id="rId4" Type="http://schemas.microsoft.com/office/2007/relationships/hdphoto" Target="../media/hdphoto16.wdp"/><Relationship Id="rId5" Type="http://schemas.openxmlformats.org/officeDocument/2006/relationships/image" Target="../media/image226.png"/><Relationship Id="rId1" Type="http://schemas.openxmlformats.org/officeDocument/2006/relationships/slideLayout" Target="../slideLayouts/slideLayout12.xml"/><Relationship Id="rId2" Type="http://schemas.openxmlformats.org/officeDocument/2006/relationships/image" Target="../media/image22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youtu.be/XdKvdURrtDs" TargetMode="External"/><Relationship Id="rId3" Type="http://schemas.openxmlformats.org/officeDocument/2006/relationships/image" Target="../media/image24.png"/></Relationships>
</file>

<file path=ppt/slides/_rels/slide350.xml.rels><?xml version="1.0" encoding="UTF-8" standalone="yes"?>
<Relationships xmlns="http://schemas.openxmlformats.org/package/2006/relationships"><Relationship Id="rId3" Type="http://schemas.openxmlformats.org/officeDocument/2006/relationships/image" Target="../media/image196.jpeg"/><Relationship Id="rId4" Type="http://schemas.microsoft.com/office/2007/relationships/hdphoto" Target="../media/hdphoto8.wdp"/><Relationship Id="rId1" Type="http://schemas.openxmlformats.org/officeDocument/2006/relationships/slideLayout" Target="../slideLayouts/slideLayout12.xml"/><Relationship Id="rId2" Type="http://schemas.openxmlformats.org/officeDocument/2006/relationships/image" Target="../media/image227.png"/></Relationships>
</file>

<file path=ppt/slides/_rels/slide351.xml.rels><?xml version="1.0" encoding="UTF-8" standalone="yes"?>
<Relationships xmlns="http://schemas.openxmlformats.org/package/2006/relationships"><Relationship Id="rId3" Type="http://schemas.openxmlformats.org/officeDocument/2006/relationships/image" Target="../media/image229.png"/><Relationship Id="rId4" Type="http://schemas.openxmlformats.org/officeDocument/2006/relationships/image" Target="../media/image196.jpeg"/><Relationship Id="rId5" Type="http://schemas.microsoft.com/office/2007/relationships/hdphoto" Target="../media/hdphoto3.wdp"/><Relationship Id="rId6" Type="http://schemas.openxmlformats.org/officeDocument/2006/relationships/image" Target="../media/image230.png"/><Relationship Id="rId1" Type="http://schemas.openxmlformats.org/officeDocument/2006/relationships/slideLayout" Target="../slideLayouts/slideLayout12.xml"/><Relationship Id="rId2" Type="http://schemas.openxmlformats.org/officeDocument/2006/relationships/image" Target="../media/image228.png"/></Relationships>
</file>

<file path=ppt/slides/_rels/slide352.xml.rels><?xml version="1.0" encoding="UTF-8" standalone="yes"?>
<Relationships xmlns="http://schemas.openxmlformats.org/package/2006/relationships"><Relationship Id="rId3" Type="http://schemas.openxmlformats.org/officeDocument/2006/relationships/image" Target="../media/image195.png"/><Relationship Id="rId4" Type="http://schemas.openxmlformats.org/officeDocument/2006/relationships/image" Target="../media/image196.jpeg"/><Relationship Id="rId5" Type="http://schemas.microsoft.com/office/2007/relationships/hdphoto" Target="../media/hdphoto8.wdp"/><Relationship Id="rId1" Type="http://schemas.openxmlformats.org/officeDocument/2006/relationships/slideLayout" Target="../slideLayouts/slideLayout12.xml"/><Relationship Id="rId2" Type="http://schemas.openxmlformats.org/officeDocument/2006/relationships/image" Target="../media/image231.png"/></Relationships>
</file>

<file path=ppt/slides/_rels/slide353.xml.rels><?xml version="1.0" encoding="UTF-8" standalone="yes"?>
<Relationships xmlns="http://schemas.openxmlformats.org/package/2006/relationships"><Relationship Id="rId3" Type="http://schemas.openxmlformats.org/officeDocument/2006/relationships/image" Target="../media/image196.jpeg"/><Relationship Id="rId4" Type="http://schemas.microsoft.com/office/2007/relationships/hdphoto" Target="../media/hdphoto8.wdp"/><Relationship Id="rId1" Type="http://schemas.openxmlformats.org/officeDocument/2006/relationships/slideLayout" Target="../slideLayouts/slideLayout12.xml"/><Relationship Id="rId2" Type="http://schemas.openxmlformats.org/officeDocument/2006/relationships/image" Target="../media/image195.png"/></Relationships>
</file>

<file path=ppt/slides/_rels/slide354.xml.rels><?xml version="1.0" encoding="UTF-8" standalone="yes"?>
<Relationships xmlns="http://schemas.openxmlformats.org/package/2006/relationships"><Relationship Id="rId3" Type="http://schemas.openxmlformats.org/officeDocument/2006/relationships/image" Target="../media/image196.jpeg"/><Relationship Id="rId4" Type="http://schemas.microsoft.com/office/2007/relationships/hdphoto" Target="../media/hdphoto8.wdp"/><Relationship Id="rId1" Type="http://schemas.openxmlformats.org/officeDocument/2006/relationships/slideLayout" Target="../slideLayouts/slideLayout12.xml"/><Relationship Id="rId2" Type="http://schemas.openxmlformats.org/officeDocument/2006/relationships/image" Target="../media/image227.png"/></Relationships>
</file>

<file path=ppt/slides/_rels/slide355.xml.rels><?xml version="1.0" encoding="UTF-8" standalone="yes"?>
<Relationships xmlns="http://schemas.openxmlformats.org/package/2006/relationships"><Relationship Id="rId3" Type="http://schemas.openxmlformats.org/officeDocument/2006/relationships/image" Target="../media/image196.jpeg"/><Relationship Id="rId4" Type="http://schemas.microsoft.com/office/2007/relationships/hdphoto" Target="../media/hdphoto8.wdp"/><Relationship Id="rId1" Type="http://schemas.openxmlformats.org/officeDocument/2006/relationships/slideLayout" Target="../slideLayouts/slideLayout12.xml"/><Relationship Id="rId2" Type="http://schemas.openxmlformats.org/officeDocument/2006/relationships/image" Target="../media/image227.png"/></Relationships>
</file>

<file path=ppt/slides/_rels/slide356.xml.rels><?xml version="1.0" encoding="UTF-8" standalone="yes"?>
<Relationships xmlns="http://schemas.openxmlformats.org/package/2006/relationships"><Relationship Id="rId3" Type="http://schemas.openxmlformats.org/officeDocument/2006/relationships/image" Target="../media/image196.jpeg"/><Relationship Id="rId4" Type="http://schemas.microsoft.com/office/2007/relationships/hdphoto" Target="../media/hdphoto8.wdp"/><Relationship Id="rId1" Type="http://schemas.openxmlformats.org/officeDocument/2006/relationships/slideLayout" Target="../slideLayouts/slideLayout12.xml"/><Relationship Id="rId2" Type="http://schemas.openxmlformats.org/officeDocument/2006/relationships/image" Target="../media/image211.png"/></Relationships>
</file>

<file path=ppt/slides/_rels/slide3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2.png"/></Relationships>
</file>

<file path=ppt/slides/_rels/slide358.xml.rels><?xml version="1.0" encoding="UTF-8" standalone="yes"?>
<Relationships xmlns="http://schemas.openxmlformats.org/package/2006/relationships"><Relationship Id="rId3" Type="http://schemas.openxmlformats.org/officeDocument/2006/relationships/image" Target="../media/image234.png"/><Relationship Id="rId4" Type="http://schemas.microsoft.com/office/2007/relationships/hdphoto" Target="../media/hdphoto17.wdp"/><Relationship Id="rId5" Type="http://schemas.openxmlformats.org/officeDocument/2006/relationships/image" Target="../media/image196.jpeg"/><Relationship Id="rId6" Type="http://schemas.microsoft.com/office/2007/relationships/hdphoto" Target="../media/hdphoto3.wdp"/><Relationship Id="rId1" Type="http://schemas.openxmlformats.org/officeDocument/2006/relationships/slideLayout" Target="../slideLayouts/slideLayout12.xml"/><Relationship Id="rId2" Type="http://schemas.openxmlformats.org/officeDocument/2006/relationships/image" Target="../media/image233.png"/></Relationships>
</file>

<file path=ppt/slides/_rels/slide35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3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360.xml.rels><?xml version="1.0" encoding="UTF-8" standalone="yes"?>
<Relationships xmlns="http://schemas.openxmlformats.org/package/2006/relationships"><Relationship Id="rId3" Type="http://schemas.openxmlformats.org/officeDocument/2006/relationships/image" Target="../media/image196.jpeg"/><Relationship Id="rId4" Type="http://schemas.microsoft.com/office/2007/relationships/hdphoto" Target="../media/hdphoto18.wdp"/><Relationship Id="rId1" Type="http://schemas.openxmlformats.org/officeDocument/2006/relationships/slideLayout" Target="../slideLayouts/slideLayout12.xml"/><Relationship Id="rId2" Type="http://schemas.openxmlformats.org/officeDocument/2006/relationships/image" Target="../media/image236.png"/></Relationships>
</file>

<file path=ppt/slides/_rels/slide36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36.png"/></Relationships>
</file>

<file path=ppt/slides/_rels/slide362.xml.rels><?xml version="1.0" encoding="UTF-8" standalone="yes"?>
<Relationships xmlns="http://schemas.openxmlformats.org/package/2006/relationships"><Relationship Id="rId3" Type="http://schemas.openxmlformats.org/officeDocument/2006/relationships/image" Target="../media/image196.jpeg"/><Relationship Id="rId4" Type="http://schemas.microsoft.com/office/2007/relationships/hdphoto" Target="../media/hdphoto8.wdp"/><Relationship Id="rId1" Type="http://schemas.openxmlformats.org/officeDocument/2006/relationships/slideLayout" Target="../slideLayouts/slideLayout12.xml"/><Relationship Id="rId2" Type="http://schemas.openxmlformats.org/officeDocument/2006/relationships/image" Target="../media/image237.png"/></Relationships>
</file>

<file path=ppt/slides/_rels/slide36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37.png"/></Relationships>
</file>

<file path=ppt/slides/_rels/slide364.xml.rels><?xml version="1.0" encoding="UTF-8" standalone="yes"?>
<Relationships xmlns="http://schemas.openxmlformats.org/package/2006/relationships"><Relationship Id="rId3" Type="http://schemas.openxmlformats.org/officeDocument/2006/relationships/image" Target="../media/image196.jpeg"/><Relationship Id="rId4" Type="http://schemas.microsoft.com/office/2007/relationships/hdphoto" Target="../media/hdphoto19.wdp"/><Relationship Id="rId1" Type="http://schemas.openxmlformats.org/officeDocument/2006/relationships/slideLayout" Target="../slideLayouts/slideLayout12.xml"/><Relationship Id="rId2" Type="http://schemas.openxmlformats.org/officeDocument/2006/relationships/image" Target="../media/image238.png"/></Relationships>
</file>

<file path=ppt/slides/_rels/slide365.xml.rels><?xml version="1.0" encoding="UTF-8" standalone="yes"?>
<Relationships xmlns="http://schemas.openxmlformats.org/package/2006/relationships"><Relationship Id="rId3" Type="http://schemas.openxmlformats.org/officeDocument/2006/relationships/image" Target="../media/image196.jpeg"/><Relationship Id="rId4" Type="http://schemas.microsoft.com/office/2007/relationships/hdphoto" Target="../media/hdphoto19.wdp"/><Relationship Id="rId1" Type="http://schemas.openxmlformats.org/officeDocument/2006/relationships/slideLayout" Target="../slideLayouts/slideLayout12.xml"/><Relationship Id="rId2" Type="http://schemas.openxmlformats.org/officeDocument/2006/relationships/image" Target="../media/image238.png"/></Relationships>
</file>

<file path=ppt/slides/_rels/slide366.xml.rels><?xml version="1.0" encoding="UTF-8" standalone="yes"?>
<Relationships xmlns="http://schemas.openxmlformats.org/package/2006/relationships"><Relationship Id="rId3" Type="http://schemas.openxmlformats.org/officeDocument/2006/relationships/image" Target="../media/image240.png"/><Relationship Id="rId4" Type="http://schemas.microsoft.com/office/2007/relationships/hdphoto" Target="../media/hdphoto20.wdp"/><Relationship Id="rId5" Type="http://schemas.openxmlformats.org/officeDocument/2006/relationships/image" Target="../media/image196.jpeg"/><Relationship Id="rId6" Type="http://schemas.microsoft.com/office/2007/relationships/hdphoto" Target="../media/hdphoto21.wdp"/><Relationship Id="rId1" Type="http://schemas.openxmlformats.org/officeDocument/2006/relationships/slideLayout" Target="../slideLayouts/slideLayout12.xml"/><Relationship Id="rId2" Type="http://schemas.openxmlformats.org/officeDocument/2006/relationships/image" Target="../media/image239.png"/></Relationships>
</file>

<file path=ppt/slides/_rels/slide36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41.png"/></Relationships>
</file>

<file path=ppt/slides/_rels/slide368.xml.rels><?xml version="1.0" encoding="UTF-8" standalone="yes"?>
<Relationships xmlns="http://schemas.openxmlformats.org/package/2006/relationships"><Relationship Id="rId3" Type="http://schemas.openxmlformats.org/officeDocument/2006/relationships/image" Target="../media/image196.jpeg"/><Relationship Id="rId4" Type="http://schemas.microsoft.com/office/2007/relationships/hdphoto" Target="../media/hdphoto22.wdp"/><Relationship Id="rId1" Type="http://schemas.openxmlformats.org/officeDocument/2006/relationships/slideLayout" Target="../slideLayouts/slideLayout12.xml"/><Relationship Id="rId2" Type="http://schemas.openxmlformats.org/officeDocument/2006/relationships/image" Target="../media/image242.png"/></Relationships>
</file>

<file path=ppt/slides/_rels/slide369.xml.rels><?xml version="1.0" encoding="UTF-8" standalone="yes"?>
<Relationships xmlns="http://schemas.openxmlformats.org/package/2006/relationships"><Relationship Id="rId3" Type="http://schemas.openxmlformats.org/officeDocument/2006/relationships/image" Target="../media/image196.jpeg"/><Relationship Id="rId4" Type="http://schemas.microsoft.com/office/2007/relationships/hdphoto" Target="../media/hdphoto21.wdp"/><Relationship Id="rId1" Type="http://schemas.openxmlformats.org/officeDocument/2006/relationships/slideLayout" Target="../slideLayouts/slideLayout12.xml"/><Relationship Id="rId2" Type="http://schemas.openxmlformats.org/officeDocument/2006/relationships/image" Target="../media/image24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g"/></Relationships>
</file>

<file path=ppt/slides/_rels/slide370.xml.rels><?xml version="1.0" encoding="UTF-8" standalone="yes"?>
<Relationships xmlns="http://schemas.openxmlformats.org/package/2006/relationships"><Relationship Id="rId3" Type="http://schemas.openxmlformats.org/officeDocument/2006/relationships/image" Target="../media/image196.jpeg"/><Relationship Id="rId4" Type="http://schemas.microsoft.com/office/2007/relationships/hdphoto" Target="../media/hdphoto5.wdp"/><Relationship Id="rId1" Type="http://schemas.openxmlformats.org/officeDocument/2006/relationships/slideLayout" Target="../slideLayouts/slideLayout12.xml"/><Relationship Id="rId2" Type="http://schemas.openxmlformats.org/officeDocument/2006/relationships/image" Target="../media/image244.png"/></Relationships>
</file>

<file path=ppt/slides/_rels/slide371.xml.rels><?xml version="1.0" encoding="UTF-8" standalone="yes"?>
<Relationships xmlns="http://schemas.openxmlformats.org/package/2006/relationships"><Relationship Id="rId3" Type="http://schemas.openxmlformats.org/officeDocument/2006/relationships/image" Target="../media/image246.png"/><Relationship Id="rId4" Type="http://schemas.openxmlformats.org/officeDocument/2006/relationships/image" Target="../media/image196.jpeg"/><Relationship Id="rId5" Type="http://schemas.microsoft.com/office/2007/relationships/hdphoto" Target="../media/hdphoto5.wdp"/><Relationship Id="rId1" Type="http://schemas.openxmlformats.org/officeDocument/2006/relationships/slideLayout" Target="../slideLayouts/slideLayout12.xml"/><Relationship Id="rId2" Type="http://schemas.openxmlformats.org/officeDocument/2006/relationships/image" Target="../media/image245.png"/></Relationships>
</file>

<file path=ppt/slides/_rels/slide372.xml.rels><?xml version="1.0" encoding="UTF-8" standalone="yes"?>
<Relationships xmlns="http://schemas.openxmlformats.org/package/2006/relationships"><Relationship Id="rId3" Type="http://schemas.openxmlformats.org/officeDocument/2006/relationships/image" Target="../media/image196.jpeg"/><Relationship Id="rId4" Type="http://schemas.microsoft.com/office/2007/relationships/hdphoto" Target="../media/hdphoto23.wdp"/><Relationship Id="rId1" Type="http://schemas.openxmlformats.org/officeDocument/2006/relationships/slideLayout" Target="../slideLayouts/slideLayout12.xml"/><Relationship Id="rId2" Type="http://schemas.openxmlformats.org/officeDocument/2006/relationships/image" Target="../media/image247.png"/></Relationships>
</file>

<file path=ppt/slides/_rels/slide373.xml.rels><?xml version="1.0" encoding="UTF-8" standalone="yes"?>
<Relationships xmlns="http://schemas.openxmlformats.org/package/2006/relationships"><Relationship Id="rId3" Type="http://schemas.microsoft.com/office/2007/relationships/hdphoto" Target="../media/hdphoto24.wdp"/><Relationship Id="rId4" Type="http://schemas.openxmlformats.org/officeDocument/2006/relationships/image" Target="../media/image248.png"/><Relationship Id="rId1" Type="http://schemas.openxmlformats.org/officeDocument/2006/relationships/slideLayout" Target="../slideLayouts/slideLayout12.xml"/><Relationship Id="rId2" Type="http://schemas.openxmlformats.org/officeDocument/2006/relationships/image" Target="../media/image196.jpeg"/></Relationships>
</file>

<file path=ppt/slides/_rels/slide3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3.png"/></Relationships>
</file>

<file path=ppt/slides/_rels/slide375.xml.rels><?xml version="1.0" encoding="UTF-8" standalone="yes"?>
<Relationships xmlns="http://schemas.openxmlformats.org/package/2006/relationships"><Relationship Id="rId3" Type="http://schemas.openxmlformats.org/officeDocument/2006/relationships/image" Target="../media/image94.gif"/><Relationship Id="rId4" Type="http://schemas.openxmlformats.org/officeDocument/2006/relationships/image" Target="../media/image95.gif"/><Relationship Id="rId5" Type="http://schemas.openxmlformats.org/officeDocument/2006/relationships/hyperlink" Target="https://youtu.be/ufCiGz75DAk" TargetMode="External"/><Relationship Id="rId1" Type="http://schemas.openxmlformats.org/officeDocument/2006/relationships/slideLayout" Target="../slideLayouts/slideLayout7.xml"/><Relationship Id="rId2" Type="http://schemas.openxmlformats.org/officeDocument/2006/relationships/image" Target="../media/image93.jpeg"/></Relationships>
</file>

<file path=ppt/slides/_rels/slide37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9.png"/></Relationships>
</file>

<file path=ppt/slides/_rels/slide37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0.png"/></Relationships>
</file>

<file path=ppt/slides/_rels/slide37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1.png"/></Relationships>
</file>

<file path=ppt/slides/_rels/slide3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g"/></Relationships>
</file>

<file path=ppt/slides/_rels/slide3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2.jpeg"/></Relationships>
</file>

<file path=ppt/slides/_rels/slide3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3.wmf"/></Relationships>
</file>

<file path=ppt/slides/_rels/slide3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4.png"/><Relationship Id="rId3" Type="http://schemas.openxmlformats.org/officeDocument/2006/relationships/image" Target="../media/image255.png"/></Relationships>
</file>

<file path=ppt/slides/_rels/slide38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6.jpeg"/></Relationships>
</file>

<file path=ppt/slides/_rels/slide38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7.png"/></Relationships>
</file>

<file path=ppt/slides/_rels/slide38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8.png"/><Relationship Id="rId3" Type="http://schemas.openxmlformats.org/officeDocument/2006/relationships/image" Target="../media/image255.png"/></Relationships>
</file>

<file path=ppt/slides/_rels/slide38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9.png"/></Relationships>
</file>

<file path=ppt/slides/_rels/slide3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0.wmf"/></Relationships>
</file>

<file path=ppt/slides/_rels/slide38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1.png"/></Relationships>
</file>

<file path=ppt/slides/_rels/slide38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g"/></Relationships>
</file>

<file path=ppt/slides/_rels/slide39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2.png"/></Relationships>
</file>

<file path=ppt/slides/_rels/slide39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3.jpeg"/></Relationships>
</file>

<file path=ppt/slides/_rels/slide39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s://youtu.be/CS5oYZHDlYc" TargetMode="External"/></Relationships>
</file>

<file path=ppt/slides/_rels/slide3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4.png"/></Relationships>
</file>

<file path=ppt/slides/_rels/slide39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5.jpg"/></Relationships>
</file>

<file path=ppt/slides/_rels/slide39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6.png"/><Relationship Id="rId3" Type="http://schemas.microsoft.com/office/2007/relationships/hdphoto" Target="../media/hdphoto25.wdp"/></Relationships>
</file>

<file path=ppt/slides/_rels/slide3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7.png"/></Relationships>
</file>

<file path=ppt/slides/_rels/slide3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8.png"/></Relationships>
</file>

<file path=ppt/slides/_rels/slide3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9.png"/></Relationships>
</file>

<file path=ppt/slides/_rels/slide3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0.png"/><Relationship Id="rId3" Type="http://schemas.openxmlformats.org/officeDocument/2006/relationships/image" Target="../media/image271.pn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5.jpg"/><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g"/></Relationships>
</file>

<file path=ppt/slides/_rels/slide4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2.png"/></Relationships>
</file>

<file path=ppt/slides/_rels/slide4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3.png"/></Relationships>
</file>

<file path=ppt/slides/_rels/slide4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4.png"/></Relationships>
</file>

<file path=ppt/slides/_rels/slide4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5.png"/></Relationships>
</file>

<file path=ppt/slides/_rels/slide4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6.png"/></Relationships>
</file>

<file path=ppt/slides/_rels/slide4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7.png"/></Relationships>
</file>

<file path=ppt/slides/_rels/slide4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8.png"/></Relationships>
</file>

<file path=ppt/slides/_rels/slide4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9.png"/></Relationships>
</file>

<file path=ppt/slides/_rels/slide4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0.png"/></Relationships>
</file>

<file path=ppt/slides/_rels/slide4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g"/></Relationships>
</file>

<file path=ppt/slides/_rels/slide4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2.png"/></Relationships>
</file>

<file path=ppt/slides/_rels/slide4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3.png"/></Relationships>
</file>

<file path=ppt/slides/_rels/slide4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4.png"/></Relationships>
</file>

<file path=ppt/slides/_rels/slide4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5.png"/></Relationships>
</file>

<file path=ppt/slides/_rels/slide4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6.png"/></Relationships>
</file>

<file path=ppt/slides/_rels/slide4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7.png"/></Relationships>
</file>

<file path=ppt/slides/_rels/slide4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8.png"/></Relationships>
</file>

<file path=ppt/slides/_rels/slide4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8.xml.rels><?xml version="1.0" encoding="UTF-8" standalone="yes"?>
<Relationships xmlns="http://schemas.openxmlformats.org/package/2006/relationships"><Relationship Id="rId3" Type="http://schemas.openxmlformats.org/officeDocument/2006/relationships/image" Target="../media/image289.png"/><Relationship Id="rId4" Type="http://schemas.openxmlformats.org/officeDocument/2006/relationships/hyperlink" Target="https://youtu.be/8LhQllh46yI" TargetMode="External"/><Relationship Id="rId1" Type="http://schemas.openxmlformats.org/officeDocument/2006/relationships/slideLayout" Target="../slideLayouts/slideLayout2.xml"/><Relationship Id="rId2" Type="http://schemas.openxmlformats.org/officeDocument/2006/relationships/hyperlink" Target="https://youtu.be/IeUANxFVXKc" TargetMode="External"/></Relationships>
</file>

<file path=ppt/slides/_rels/slide4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1.png"/></Relationships>
</file>

<file path=ppt/slides/_rels/slide4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s://youtu.be/zgB-Diy8imo" TargetMode="External"/><Relationship Id="rId3" Type="http://schemas.openxmlformats.org/officeDocument/2006/relationships/image" Target="../media/image265.jpg"/></Relationships>
</file>

<file path=ppt/slides/_rels/slide4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2.png"/><Relationship Id="rId3" Type="http://schemas.openxmlformats.org/officeDocument/2006/relationships/image" Target="../media/image293.png"/></Relationships>
</file>

<file path=ppt/slides/_rels/slide4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4.png"/></Relationships>
</file>

<file path=ppt/slides/_rels/slide4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5.png"/></Relationships>
</file>

<file path=ppt/slides/_rels/slide4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8.xml.rels><?xml version="1.0" encoding="UTF-8" standalone="yes"?>
<Relationships xmlns="http://schemas.openxmlformats.org/package/2006/relationships"><Relationship Id="rId3" Type="http://schemas.openxmlformats.org/officeDocument/2006/relationships/image" Target="../media/image297.jpg"/><Relationship Id="rId4" Type="http://schemas.openxmlformats.org/officeDocument/2006/relationships/image" Target="../media/image298.jpg"/><Relationship Id="rId5" Type="http://schemas.openxmlformats.org/officeDocument/2006/relationships/image" Target="../media/image299.jpg"/><Relationship Id="rId1" Type="http://schemas.openxmlformats.org/officeDocument/2006/relationships/slideLayout" Target="../slideLayouts/slideLayout2.xml"/><Relationship Id="rId2" Type="http://schemas.openxmlformats.org/officeDocument/2006/relationships/image" Target="../media/image296.jpg"/></Relationships>
</file>

<file path=ppt/slides/_rels/slide4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1.png"/></Relationships>
</file>

<file path=ppt/slides/_rels/slide4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2.png"/></Relationships>
</file>

<file path=ppt/slides/_rels/slide4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3.png"/><Relationship Id="rId3" Type="http://schemas.openxmlformats.org/officeDocument/2006/relationships/hyperlink" Target="https://youtu.be/K5Q7eJkTZG0" TargetMode="External"/></Relationships>
</file>

<file path=ppt/slides/_rels/slide4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4.png"/></Relationships>
</file>

<file path=ppt/slides/_rels/slide434.xml.rels><?xml version="1.0" encoding="UTF-8" standalone="yes"?>
<Relationships xmlns="http://schemas.openxmlformats.org/package/2006/relationships"><Relationship Id="rId3" Type="http://schemas.openxmlformats.org/officeDocument/2006/relationships/image" Target="../media/image306.jpg"/><Relationship Id="rId4" Type="http://schemas.openxmlformats.org/officeDocument/2006/relationships/image" Target="../media/image307.png"/><Relationship Id="rId5" Type="http://schemas.openxmlformats.org/officeDocument/2006/relationships/image" Target="../media/image308.png"/><Relationship Id="rId1" Type="http://schemas.openxmlformats.org/officeDocument/2006/relationships/slideLayout" Target="../slideLayouts/slideLayout2.xml"/><Relationship Id="rId2" Type="http://schemas.openxmlformats.org/officeDocument/2006/relationships/image" Target="../media/image305.png"/></Relationships>
</file>

<file path=ppt/slides/_rels/slide4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6.png"/></Relationships>
</file>

<file path=ppt/slides/_rels/slide4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6.png"/></Relationships>
</file>

<file path=ppt/slides/_rels/slide4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6.png"/></Relationships>
</file>

<file path=ppt/slides/_rels/slide439.xml.rels><?xml version="1.0" encoding="UTF-8" standalone="yes"?>
<Relationships xmlns="http://schemas.openxmlformats.org/package/2006/relationships"><Relationship Id="rId3" Type="http://schemas.openxmlformats.org/officeDocument/2006/relationships/image" Target="../media/image94.gif"/><Relationship Id="rId4" Type="http://schemas.openxmlformats.org/officeDocument/2006/relationships/image" Target="../media/image95.gif"/><Relationship Id="rId5" Type="http://schemas.openxmlformats.org/officeDocument/2006/relationships/hyperlink" Target="https://youtu.be/ufCiGz75DAk" TargetMode="External"/><Relationship Id="rId6" Type="http://schemas.openxmlformats.org/officeDocument/2006/relationships/hyperlink" Target="https://youtu.be/Y_w07A7chnk" TargetMode="External"/><Relationship Id="rId1" Type="http://schemas.openxmlformats.org/officeDocument/2006/relationships/slideLayout" Target="../slideLayouts/slideLayout7.xml"/><Relationship Id="rId2" Type="http://schemas.openxmlformats.org/officeDocument/2006/relationships/image" Target="../media/image93.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png"/></Relationships>
</file>

<file path=ppt/slides/_rels/slide4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3.png"/><Relationship Id="rId3" Type="http://schemas.openxmlformats.org/officeDocument/2006/relationships/image" Target="../media/image184.png"/></Relationships>
</file>

<file path=ppt/slides/_rels/slide4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5.png"/></Relationships>
</file>

<file path=ppt/slides/_rels/slide442.xml.rels><?xml version="1.0" encoding="UTF-8" standalone="yes"?>
<Relationships xmlns="http://schemas.openxmlformats.org/package/2006/relationships"><Relationship Id="rId3" Type="http://schemas.openxmlformats.org/officeDocument/2006/relationships/image" Target="../media/image186.png"/><Relationship Id="rId4" Type="http://schemas.openxmlformats.org/officeDocument/2006/relationships/image" Target="../media/image187.png"/><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4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8.png"/></Relationships>
</file>

<file path=ppt/slides/_rels/slide4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2.jpg"/></Relationships>
</file>

<file path=ppt/slides/_rels/slide4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9.jpg"/></Relationships>
</file>

<file path=ppt/slides/_rels/slide4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0.gif"/></Relationships>
</file>

<file path=ppt/slides/_rels/slide4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1.gif"/></Relationships>
</file>

<file path=ppt/slides/_rels/slide4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2.png"/></Relationships>
</file>

<file path=ppt/slides/_rels/slide4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9.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0.png"/><Relationship Id="rId3" Type="http://schemas.openxmlformats.org/officeDocument/2006/relationships/image" Target="../media/image41.jpg"/></Relationships>
</file>

<file path=ppt/slides/_rels/slide4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0.jpg"/></Relationships>
</file>

<file path=ppt/slides/_rels/slide4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1.jpg"/></Relationships>
</file>

<file path=ppt/slides/_rels/slide4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2.jpg"/></Relationships>
</file>

<file path=ppt/slides/_rels/slide4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3.jpg"/></Relationships>
</file>

<file path=ppt/slides/_rels/slide4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8.jpg"/></Relationships>
</file>

<file path=ppt/slides/_rels/slide4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4.jpg"/></Relationships>
</file>

<file path=ppt/slides/_rels/slide4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5.png"/></Relationships>
</file>

<file path=ppt/slides/_rels/slide4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6.png"/></Relationships>
</file>

<file path=ppt/slides/_rels/slide4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7.jpg"/></Relationships>
</file>

<file path=ppt/slides/_rels/slide4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png"/></Relationships>
</file>

<file path=ppt/slides/_rels/slide460.xml.rels><?xml version="1.0" encoding="UTF-8" standalone="yes"?>
<Relationships xmlns="http://schemas.openxmlformats.org/package/2006/relationships"><Relationship Id="rId3" Type="http://schemas.openxmlformats.org/officeDocument/2006/relationships/image" Target="../media/image94.gif"/><Relationship Id="rId4" Type="http://schemas.openxmlformats.org/officeDocument/2006/relationships/image" Target="../media/image95.gif"/><Relationship Id="rId5" Type="http://schemas.openxmlformats.org/officeDocument/2006/relationships/hyperlink" Target="https://youtu.be/ufCiGz75DAk" TargetMode="External"/><Relationship Id="rId1" Type="http://schemas.openxmlformats.org/officeDocument/2006/relationships/slideLayout" Target="../slideLayouts/slideLayout7.xml"/><Relationship Id="rId2" Type="http://schemas.openxmlformats.org/officeDocument/2006/relationships/image" Target="../media/image93.jpeg"/></Relationships>
</file>

<file path=ppt/slides/_rels/slide4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9.png"/></Relationships>
</file>

<file path=ppt/slides/_rels/slide4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0.png"/></Relationships>
</file>

<file path=ppt/slides/_rels/slide4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1.png"/></Relationships>
</file>

<file path=ppt/slides/_rels/slide4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2.jpeg"/></Relationships>
</file>

<file path=ppt/slides/_rels/slide4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3.wmf"/></Relationships>
</file>

<file path=ppt/slides/_rels/slide4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4.png"/><Relationship Id="rId3" Type="http://schemas.openxmlformats.org/officeDocument/2006/relationships/image" Target="../media/image255.png"/></Relationships>
</file>

<file path=ppt/slides/_rels/slide4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6.jpeg"/></Relationships>
</file>

<file path=ppt/slides/_rels/slide4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jpg"/></Relationships>
</file>

<file path=ppt/slides/_rels/slide4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8.png"/><Relationship Id="rId3" Type="http://schemas.openxmlformats.org/officeDocument/2006/relationships/image" Target="../media/image255.png"/></Relationships>
</file>

<file path=ppt/slides/_rels/slide4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9.png"/></Relationships>
</file>

<file path=ppt/slides/_rels/slide4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0.wmf"/></Relationships>
</file>

<file path=ppt/slides/_rels/slide4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1.png"/></Relationships>
</file>

<file path=ppt/slides/_rels/slide4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2.png"/></Relationships>
</file>

<file path=ppt/slides/_rels/slide4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2.png"/></Relationships>
</file>

<file path=ppt/slides/_rels/slide47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3.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g"/><Relationship Id="rId3" Type="http://schemas.openxmlformats.org/officeDocument/2006/relationships/image" Target="../media/image8.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5.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6.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7.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8.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9.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0.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2.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4.png"/></Relationships>
</file>

<file path=ppt/slides/_rels/slide74.xml.rels><?xml version="1.0" encoding="UTF-8" standalone="yes"?>
<Relationships xmlns="http://schemas.openxmlformats.org/package/2006/relationships"><Relationship Id="rId3" Type="http://schemas.openxmlformats.org/officeDocument/2006/relationships/image" Target="../media/image66.jpg"/><Relationship Id="rId4" Type="http://schemas.openxmlformats.org/officeDocument/2006/relationships/image" Target="../media/image67.jpg"/><Relationship Id="rId5" Type="http://schemas.openxmlformats.org/officeDocument/2006/relationships/image" Target="../media/image68.jpg"/><Relationship Id="rId6" Type="http://schemas.openxmlformats.org/officeDocument/2006/relationships/image" Target="../media/image69.jpg"/><Relationship Id="rId7" Type="http://schemas.openxmlformats.org/officeDocument/2006/relationships/image" Target="../media/image70.jpg"/><Relationship Id="rId1" Type="http://schemas.openxmlformats.org/officeDocument/2006/relationships/slideLayout" Target="../slideLayouts/slideLayout7.xml"/><Relationship Id="rId2" Type="http://schemas.openxmlformats.org/officeDocument/2006/relationships/image" Target="../media/image65.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1.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2.jpeg"/><Relationship Id="rId3" Type="http://schemas.openxmlformats.org/officeDocument/2006/relationships/image" Target="../media/image73.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4.jpeg"/><Relationship Id="rId3" Type="http://schemas.openxmlformats.org/officeDocument/2006/relationships/image" Target="../media/image72.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5.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6.png"/><Relationship Id="rId3" Type="http://schemas.openxmlformats.org/officeDocument/2006/relationships/image" Target="../media/image7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8.jpeg"/><Relationship Id="rId3" Type="http://schemas.openxmlformats.org/officeDocument/2006/relationships/image" Target="../media/image79.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7th%20Grade%20Honors%20Science/Cells%20and%20Transport/Discovery%20of%20the%20Nucleus%20Video.asf" TargetMode="External"/><Relationship Id="rId3" Type="http://schemas.openxmlformats.org/officeDocument/2006/relationships/image" Target="../media/image80.jpeg"/></Relationships>
</file>

<file path=ppt/slides/_rels/slide82.xml.rels><?xml version="1.0" encoding="UTF-8" standalone="yes"?>
<Relationships xmlns="http://schemas.openxmlformats.org/package/2006/relationships"><Relationship Id="rId3" Type="http://schemas.openxmlformats.org/officeDocument/2006/relationships/image" Target="../media/image81.jpg"/><Relationship Id="rId4" Type="http://schemas.openxmlformats.org/officeDocument/2006/relationships/image" Target="../media/image80.jpeg"/><Relationship Id="rId1" Type="http://schemas.openxmlformats.org/officeDocument/2006/relationships/slideLayout" Target="../slideLayouts/slideLayout4.xml"/><Relationship Id="rId2" Type="http://schemas.openxmlformats.org/officeDocument/2006/relationships/hyperlink" Target="../../../7th%20Grade%20Honors%20Science/Cells%20and%20Transport/Discovery%20of%20the%20Nucleus%20Video.asf" TargetMode="Externa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4.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5.jp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6.png"/><Relationship Id="rId3" Type="http://schemas.openxmlformats.org/officeDocument/2006/relationships/image" Target="../media/image84.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7.png"/></Relationships>
</file>

<file path=ppt/slides/_rels/slide91.xml.rels><?xml version="1.0" encoding="UTF-8" standalone="yes"?>
<Relationships xmlns="http://schemas.openxmlformats.org/package/2006/relationships"><Relationship Id="rId3" Type="http://schemas.openxmlformats.org/officeDocument/2006/relationships/image" Target="../media/image89.png"/><Relationship Id="rId4" Type="http://schemas.openxmlformats.org/officeDocument/2006/relationships/image" Target="../media/image90.png"/><Relationship Id="rId5" Type="http://schemas.openxmlformats.org/officeDocument/2006/relationships/image" Target="../media/image91.png"/><Relationship Id="rId1" Type="http://schemas.openxmlformats.org/officeDocument/2006/relationships/slideLayout" Target="../slideLayouts/slideLayout7.xml"/><Relationship Id="rId2" Type="http://schemas.openxmlformats.org/officeDocument/2006/relationships/image" Target="../media/image88.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2.png"/></Relationships>
</file>

<file path=ppt/slides/_rels/slide93.xml.rels><?xml version="1.0" encoding="UTF-8" standalone="yes"?>
<Relationships xmlns="http://schemas.openxmlformats.org/package/2006/relationships"><Relationship Id="rId3" Type="http://schemas.openxmlformats.org/officeDocument/2006/relationships/image" Target="../media/image94.gif"/><Relationship Id="rId4" Type="http://schemas.openxmlformats.org/officeDocument/2006/relationships/image" Target="../media/image95.gif"/><Relationship Id="rId1" Type="http://schemas.openxmlformats.org/officeDocument/2006/relationships/slideLayout" Target="../slideLayouts/slideLayout7.xml"/><Relationship Id="rId2" Type="http://schemas.openxmlformats.org/officeDocument/2006/relationships/image" Target="../media/image93.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6.png"/></Relationships>
</file>

<file path=ppt/slides/_rels/slide95.xml.rels><?xml version="1.0" encoding="UTF-8" standalone="yes"?>
<Relationships xmlns="http://schemas.openxmlformats.org/package/2006/relationships"><Relationship Id="rId3" Type="http://schemas.openxmlformats.org/officeDocument/2006/relationships/image" Target="../media/image97.png"/><Relationship Id="rId4" Type="http://schemas.openxmlformats.org/officeDocument/2006/relationships/image" Target="../media/image98.png"/><Relationship Id="rId5" Type="http://schemas.openxmlformats.org/officeDocument/2006/relationships/image" Target="../media/image99.png"/><Relationship Id="rId6" Type="http://schemas.openxmlformats.org/officeDocument/2006/relationships/image" Target="../media/image100.png"/><Relationship Id="rId1" Type="http://schemas.openxmlformats.org/officeDocument/2006/relationships/slideLayout" Target="../slideLayouts/slideLayout7.xml"/><Relationship Id="rId2" Type="http://schemas.openxmlformats.org/officeDocument/2006/relationships/image" Target="../media/image96.png"/></Relationships>
</file>

<file path=ppt/slides/_rels/slide96.xml.rels><?xml version="1.0" encoding="UTF-8" standalone="yes"?>
<Relationships xmlns="http://schemas.openxmlformats.org/package/2006/relationships"><Relationship Id="rId3" Type="http://schemas.openxmlformats.org/officeDocument/2006/relationships/image" Target="../media/image101.png"/><Relationship Id="rId4" Type="http://schemas.openxmlformats.org/officeDocument/2006/relationships/image" Target="../media/image102.png"/><Relationship Id="rId5" Type="http://schemas.openxmlformats.org/officeDocument/2006/relationships/image" Target="../media/image103.png"/><Relationship Id="rId6" Type="http://schemas.openxmlformats.org/officeDocument/2006/relationships/image" Target="../media/image104.png"/><Relationship Id="rId1" Type="http://schemas.openxmlformats.org/officeDocument/2006/relationships/slideLayout" Target="../slideLayouts/slideLayout7.xml"/><Relationship Id="rId2" Type="http://schemas.openxmlformats.org/officeDocument/2006/relationships/image" Target="../media/image96.png"/></Relationships>
</file>

<file path=ppt/slides/_rels/slide97.xml.rels><?xml version="1.0" encoding="UTF-8" standalone="yes"?>
<Relationships xmlns="http://schemas.openxmlformats.org/package/2006/relationships"><Relationship Id="rId3" Type="http://schemas.openxmlformats.org/officeDocument/2006/relationships/image" Target="http://www.nsf.gov/news/overviews/biology/assets/interact08.jpg" TargetMode="External"/><Relationship Id="rId4" Type="http://schemas.openxmlformats.org/officeDocument/2006/relationships/hyperlink" Target="../../../7th%20Grade%20Honors%20Science/Photosynthesis%20and%20Respiration/How_Microbes_Metabolize__Aerobic__Anaerobic_Respiration.wmv" TargetMode="External"/><Relationship Id="rId5" Type="http://schemas.openxmlformats.org/officeDocument/2006/relationships/image" Target="../media/image93.jpeg"/><Relationship Id="rId1" Type="http://schemas.openxmlformats.org/officeDocument/2006/relationships/slideLayout" Target="../slideLayouts/slideLayout4.xml"/><Relationship Id="rId2" Type="http://schemas.openxmlformats.org/officeDocument/2006/relationships/image" Target="../media/image105.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6.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2534699F-5AAB-4D45-BBCA-73CC8EEF154D}"/>
              </a:ext>
            </a:extLst>
          </p:cNvPr>
          <p:cNvSpPr txBox="1"/>
          <p:nvPr/>
        </p:nvSpPr>
        <p:spPr>
          <a:xfrm>
            <a:off x="179738" y="297406"/>
            <a:ext cx="8843882" cy="2188291"/>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nSpc>
                <a:spcPct val="90000"/>
              </a:lnSpc>
            </a:pPr>
            <a:r>
              <a:rPr lang="en-US" sz="5400" b="1" dirty="0" smtClean="0"/>
              <a:t>LE-A Today's </a:t>
            </a:r>
            <a:r>
              <a:rPr lang="en-US" sz="5400" b="1" dirty="0"/>
              <a:t>goals....</a:t>
            </a:r>
          </a:p>
          <a:p>
            <a:pPr marL="642938" indent="-642938">
              <a:lnSpc>
                <a:spcPct val="90000"/>
              </a:lnSpc>
              <a:buFont typeface="Arial"/>
              <a:buChar char="•"/>
            </a:pPr>
            <a:r>
              <a:rPr lang="en-US" sz="3300" i="1" dirty="0" smtClean="0"/>
              <a:t>Identify the 3 components of cell theory</a:t>
            </a:r>
          </a:p>
          <a:p>
            <a:pPr marL="642938" indent="-642938">
              <a:lnSpc>
                <a:spcPct val="90000"/>
              </a:lnSpc>
              <a:buFont typeface="Arial"/>
              <a:buChar char="•"/>
            </a:pPr>
            <a:endParaRPr lang="en-US" sz="3300" i="1" dirty="0"/>
          </a:p>
          <a:p>
            <a:pPr marL="642938" indent="-642938">
              <a:lnSpc>
                <a:spcPct val="90000"/>
              </a:lnSpc>
              <a:buFont typeface="Arial"/>
              <a:buChar char="•"/>
            </a:pPr>
            <a:r>
              <a:rPr lang="en-US" sz="3300" i="1" dirty="0" smtClean="0"/>
              <a:t>Explain importance of  scientist roles</a:t>
            </a:r>
            <a:endParaRPr lang="en-US" sz="3300" i="1" dirty="0"/>
          </a:p>
        </p:txBody>
      </p:sp>
      <p:sp>
        <p:nvSpPr>
          <p:cNvPr id="3" name="TextBox 2">
            <a:extLst>
              <a:ext uri="{FF2B5EF4-FFF2-40B4-BE49-F238E27FC236}">
                <a16:creationId xmlns:a16="http://schemas.microsoft.com/office/drawing/2014/main" xmlns="" id="{A5B6F687-F7B4-414C-B5E5-8EDF2E0EF14C}"/>
              </a:ext>
            </a:extLst>
          </p:cNvPr>
          <p:cNvSpPr txBox="1"/>
          <p:nvPr/>
        </p:nvSpPr>
        <p:spPr>
          <a:xfrm>
            <a:off x="269437" y="3593683"/>
            <a:ext cx="8874563" cy="1814343"/>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lnSpc>
                <a:spcPct val="90000"/>
              </a:lnSpc>
            </a:pPr>
            <a:r>
              <a:rPr lang="en-US" sz="2100" b="1" i="1" dirty="0">
                <a:latin typeface="Comic Sans MS"/>
                <a:cs typeface="Segoe UI"/>
              </a:rPr>
              <a:t>Table of Contents Log</a:t>
            </a:r>
            <a:r>
              <a:rPr lang="en-US" sz="2100" i="1" dirty="0">
                <a:latin typeface="Segoe UI"/>
                <a:cs typeface="Segoe UI"/>
              </a:rPr>
              <a:t>​</a:t>
            </a:r>
            <a:r>
              <a:rPr lang="en-US" sz="2100" dirty="0">
                <a:latin typeface="Segoe UI"/>
                <a:cs typeface="Segoe UI"/>
              </a:rPr>
              <a:t>​</a:t>
            </a:r>
          </a:p>
          <a:p>
            <a:pPr algn="ctr">
              <a:lnSpc>
                <a:spcPct val="90000"/>
              </a:lnSpc>
            </a:pPr>
            <a:r>
              <a:rPr lang="en-US" sz="2100" dirty="0">
                <a:latin typeface="Segoe UI"/>
                <a:cs typeface="Segoe UI"/>
              </a:rPr>
              <a:t>​​</a:t>
            </a:r>
          </a:p>
          <a:p>
            <a:pPr>
              <a:lnSpc>
                <a:spcPct val="90000"/>
              </a:lnSpc>
            </a:pPr>
            <a:r>
              <a:rPr lang="en-US" sz="2100" b="1" u="sng" dirty="0">
                <a:latin typeface="Arial"/>
                <a:cs typeface="Segoe UI"/>
              </a:rPr>
              <a:t>Date                                    Topic                                                  Page</a:t>
            </a:r>
            <a:r>
              <a:rPr lang="en-US" sz="2100" b="1" dirty="0">
                <a:latin typeface="Arial"/>
                <a:cs typeface="Segoe UI"/>
              </a:rPr>
              <a:t>    </a:t>
            </a:r>
            <a:r>
              <a:rPr lang="en-US" sz="2100" dirty="0">
                <a:latin typeface="Arial"/>
                <a:cs typeface="Segoe UI"/>
              </a:rPr>
              <a:t>  ​</a:t>
            </a:r>
            <a:endParaRPr lang="en-US" sz="2100" dirty="0">
              <a:latin typeface="Arial"/>
              <a:cs typeface="Arial"/>
            </a:endParaRPr>
          </a:p>
          <a:p>
            <a:pPr>
              <a:lnSpc>
                <a:spcPct val="90000"/>
              </a:lnSpc>
            </a:pPr>
            <a:r>
              <a:rPr lang="en-US" sz="2100" dirty="0">
                <a:latin typeface="Arial"/>
                <a:cs typeface="Segoe UI"/>
              </a:rPr>
              <a:t>​</a:t>
            </a:r>
            <a:endParaRPr lang="en-US" sz="2100" dirty="0">
              <a:latin typeface="Segoe UI"/>
              <a:cs typeface="Segoe UI"/>
            </a:endParaRPr>
          </a:p>
          <a:p>
            <a:pPr>
              <a:lnSpc>
                <a:spcPct val="90000"/>
              </a:lnSpc>
            </a:pPr>
            <a:r>
              <a:rPr lang="en-US" sz="2100" b="1" i="1" dirty="0" smtClean="0">
                <a:latin typeface="Arial"/>
                <a:cs typeface="Segoe UI"/>
              </a:rPr>
              <a:t>11/27                          Cells: Cell Theory</a:t>
            </a:r>
            <a:r>
              <a:rPr lang="en-US" sz="2100" b="1" i="1" dirty="0">
                <a:latin typeface="Arial"/>
                <a:cs typeface="Segoe UI"/>
              </a:rPr>
              <a:t> </a:t>
            </a:r>
            <a:r>
              <a:rPr lang="en-US" sz="2100" b="1" i="1" dirty="0" smtClean="0">
                <a:latin typeface="Arial"/>
                <a:cs typeface="Segoe UI"/>
              </a:rPr>
              <a:t>                                      13</a:t>
            </a:r>
            <a:endParaRPr lang="en-US" sz="2100" b="1" i="1" dirty="0">
              <a:latin typeface="Arial"/>
              <a:cs typeface="Arial"/>
            </a:endParaRPr>
          </a:p>
        </p:txBody>
      </p:sp>
    </p:spTree>
    <p:extLst>
      <p:ext uri="{BB962C8B-B14F-4D97-AF65-F5344CB8AC3E}">
        <p14:creationId xmlns:p14="http://schemas.microsoft.com/office/powerpoint/2010/main" val="2057208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5361906"/>
          </a:xfrm>
        </p:spPr>
        <p:txBody>
          <a:bodyPr>
            <a:normAutofit/>
          </a:bodyPr>
          <a:lstStyle/>
          <a:p>
            <a:r>
              <a:rPr lang="en-US" dirty="0" smtClean="0"/>
              <a:t>1. </a:t>
            </a:r>
            <a:r>
              <a:rPr kumimoji="1" lang="en-US" altLang="ja-JP" sz="3600" i="1" dirty="0" smtClean="0">
                <a:solidFill>
                  <a:srgbClr val="000000"/>
                </a:solidFill>
                <a:latin typeface="Helvetica"/>
                <a:cs typeface="Helvetica"/>
              </a:rPr>
              <a:t>All </a:t>
            </a:r>
            <a:r>
              <a:rPr kumimoji="1" lang="en-US" altLang="ja-JP" sz="3600" b="1" i="1" u="sng" dirty="0" smtClean="0">
                <a:solidFill>
                  <a:srgbClr val="000000"/>
                </a:solidFill>
                <a:latin typeface="Helvetica"/>
                <a:cs typeface="Helvetica"/>
              </a:rPr>
              <a:t>living </a:t>
            </a:r>
            <a:r>
              <a:rPr kumimoji="1" lang="en-US" altLang="ja-JP" sz="3600" i="1" dirty="0" smtClean="0">
                <a:solidFill>
                  <a:srgbClr val="000000"/>
                </a:solidFill>
                <a:latin typeface="Helvetica"/>
                <a:cs typeface="Helvetica"/>
              </a:rPr>
              <a:t>things are composed of cells.</a:t>
            </a:r>
            <a:br>
              <a:rPr kumimoji="1" lang="en-US" altLang="ja-JP" sz="3600" i="1" dirty="0" smtClean="0">
                <a:solidFill>
                  <a:srgbClr val="000000"/>
                </a:solidFill>
                <a:latin typeface="Helvetica"/>
                <a:cs typeface="Helvetica"/>
              </a:rPr>
            </a:br>
            <a:r>
              <a:rPr kumimoji="1" lang="en-US" altLang="ja-JP" sz="3600" i="1" dirty="0" smtClean="0">
                <a:solidFill>
                  <a:srgbClr val="000000"/>
                </a:solidFill>
                <a:latin typeface="Helvetica"/>
                <a:cs typeface="Helvetica"/>
              </a:rPr>
              <a:t/>
            </a:r>
            <a:br>
              <a:rPr kumimoji="1" lang="en-US" altLang="ja-JP" sz="3600" i="1" dirty="0" smtClean="0">
                <a:solidFill>
                  <a:srgbClr val="000000"/>
                </a:solidFill>
                <a:latin typeface="Helvetica"/>
                <a:cs typeface="Helvetica"/>
              </a:rPr>
            </a:br>
            <a:r>
              <a:rPr kumimoji="1" lang="en-US" altLang="ja-JP" sz="3600" i="1" dirty="0">
                <a:solidFill>
                  <a:srgbClr val="000000"/>
                </a:solidFill>
                <a:latin typeface="Helvetica"/>
                <a:cs typeface="Helvetica"/>
              </a:rPr>
              <a:t/>
            </a:r>
            <a:br>
              <a:rPr kumimoji="1" lang="en-US" altLang="ja-JP" sz="3600" i="1" dirty="0">
                <a:solidFill>
                  <a:srgbClr val="000000"/>
                </a:solidFill>
                <a:latin typeface="Helvetica"/>
                <a:cs typeface="Helvetica"/>
              </a:rPr>
            </a:br>
            <a:r>
              <a:rPr kumimoji="1" lang="en-US" altLang="ja-JP" sz="3600" i="1" dirty="0">
                <a:solidFill>
                  <a:srgbClr val="000000"/>
                </a:solidFill>
                <a:latin typeface="Helvetica"/>
                <a:cs typeface="Helvetica"/>
              </a:rPr>
              <a:t/>
            </a:r>
            <a:br>
              <a:rPr kumimoji="1" lang="en-US" altLang="ja-JP" sz="3600" i="1" dirty="0">
                <a:solidFill>
                  <a:srgbClr val="000000"/>
                </a:solidFill>
                <a:latin typeface="Helvetica"/>
                <a:cs typeface="Helvetica"/>
              </a:rPr>
            </a:br>
            <a:r>
              <a:rPr kumimoji="1" lang="en-US" altLang="ja-JP" sz="3600" i="1" dirty="0" smtClean="0">
                <a:solidFill>
                  <a:srgbClr val="000000"/>
                </a:solidFill>
                <a:latin typeface="Helvetica"/>
                <a:cs typeface="Helvetica"/>
              </a:rPr>
              <a:t/>
            </a:r>
            <a:br>
              <a:rPr kumimoji="1" lang="en-US" altLang="ja-JP" sz="3600" i="1" dirty="0" smtClean="0">
                <a:solidFill>
                  <a:srgbClr val="000000"/>
                </a:solidFill>
                <a:latin typeface="Helvetica"/>
                <a:cs typeface="Helvetica"/>
              </a:rPr>
            </a:br>
            <a:r>
              <a:rPr kumimoji="1" lang="en-US" altLang="ja-JP" sz="3600" i="1" dirty="0" smtClean="0">
                <a:solidFill>
                  <a:srgbClr val="000000"/>
                </a:solidFill>
                <a:latin typeface="Helvetica"/>
                <a:cs typeface="Helvetica"/>
              </a:rPr>
              <a:t/>
            </a:r>
            <a:br>
              <a:rPr kumimoji="1" lang="en-US" altLang="ja-JP" sz="3600" i="1" dirty="0" smtClean="0">
                <a:solidFill>
                  <a:srgbClr val="000000"/>
                </a:solidFill>
                <a:latin typeface="Helvetica"/>
                <a:cs typeface="Helvetica"/>
              </a:rPr>
            </a:br>
            <a:r>
              <a:rPr kumimoji="1" lang="en-US" altLang="ja-JP" sz="3600" i="1" dirty="0" smtClean="0">
                <a:solidFill>
                  <a:srgbClr val="000000"/>
                </a:solidFill>
                <a:latin typeface="Helvetica"/>
                <a:cs typeface="Helvetica"/>
              </a:rPr>
              <a:t> </a:t>
            </a:r>
            <a:br>
              <a:rPr kumimoji="1" lang="en-US" altLang="ja-JP" sz="3600" i="1" dirty="0" smtClean="0">
                <a:solidFill>
                  <a:srgbClr val="000000"/>
                </a:solidFill>
                <a:latin typeface="Helvetica"/>
                <a:cs typeface="Helvetica"/>
              </a:rPr>
            </a:b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2281" y="1920748"/>
            <a:ext cx="3144520" cy="3144520"/>
          </a:xfrm>
          <a:prstGeom prst="rect">
            <a:avLst/>
          </a:prstGeom>
        </p:spPr>
      </p:pic>
      <p:pic>
        <p:nvPicPr>
          <p:cNvPr id="9" name="Picture 8"/>
          <p:cNvPicPr>
            <a:picLocks noChangeAspect="1"/>
          </p:cNvPicPr>
          <p:nvPr/>
        </p:nvPicPr>
        <p:blipFill>
          <a:blip r:embed="rId3"/>
          <a:stretch>
            <a:fillRect/>
          </a:stretch>
        </p:blipFill>
        <p:spPr>
          <a:xfrm>
            <a:off x="212483" y="2073148"/>
            <a:ext cx="3059798" cy="283972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4100" y="2248916"/>
            <a:ext cx="2663952" cy="2663952"/>
          </a:xfrm>
          <a:prstGeom prst="rect">
            <a:avLst/>
          </a:prstGeom>
        </p:spPr>
      </p:pic>
    </p:spTree>
    <p:extLst>
      <p:ext uri="{BB962C8B-B14F-4D97-AF65-F5344CB8AC3E}">
        <p14:creationId xmlns:p14="http://schemas.microsoft.com/office/powerpoint/2010/main" val="67579288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695" y="-438775"/>
            <a:ext cx="3327056" cy="1450757"/>
          </a:xfrm>
        </p:spPr>
        <p:txBody>
          <a:bodyPr/>
          <a:lstStyle/>
          <a:p>
            <a:r>
              <a:rPr lang="en-US" dirty="0" smtClean="0"/>
              <a:t>Ribosomes</a:t>
            </a:r>
            <a:endParaRPr lang="en-US" dirty="0"/>
          </a:p>
        </p:txBody>
      </p:sp>
      <p:sp>
        <p:nvSpPr>
          <p:cNvPr id="4" name="Content Placeholder 3"/>
          <p:cNvSpPr>
            <a:spLocks noGrp="1"/>
          </p:cNvSpPr>
          <p:nvPr>
            <p:ph sz="half" idx="2"/>
          </p:nvPr>
        </p:nvSpPr>
        <p:spPr>
          <a:xfrm>
            <a:off x="3731741" y="558453"/>
            <a:ext cx="5214551" cy="5582491"/>
          </a:xfrm>
        </p:spPr>
        <p:txBody>
          <a:bodyPr>
            <a:normAutofit/>
          </a:bodyPr>
          <a:lstStyle/>
          <a:p>
            <a:pPr lvl="0">
              <a:buFont typeface="Arial" charset="0"/>
              <a:buChar char="•"/>
            </a:pPr>
            <a:r>
              <a:rPr lang="en-US" sz="3800" b="1" u="sng" dirty="0" smtClean="0"/>
              <a:t>Makes proteins</a:t>
            </a:r>
          </a:p>
          <a:p>
            <a:pPr lvl="0">
              <a:buFont typeface="Arial" charset="0"/>
              <a:buChar char="•"/>
            </a:pPr>
            <a:endParaRPr lang="en-US" sz="3800" b="1" u="sng" dirty="0" smtClean="0"/>
          </a:p>
          <a:p>
            <a:pPr lvl="0">
              <a:buFont typeface="Arial" charset="0"/>
              <a:buChar char="•"/>
            </a:pPr>
            <a:r>
              <a:rPr lang="en-US" sz="3800" dirty="0" smtClean="0"/>
              <a:t>Mostly found on the endoplasmic reticulum, but are also found in the cytoplasm</a:t>
            </a:r>
          </a:p>
          <a:p>
            <a:pPr lvl="0">
              <a:buFont typeface="Arial" charset="0"/>
              <a:buChar char="•"/>
            </a:pPr>
            <a:r>
              <a:rPr lang="en-US" sz="3800" dirty="0" smtClean="0"/>
              <a:t>Found in both plant and animal cells</a:t>
            </a:r>
          </a:p>
          <a:p>
            <a:endParaRPr lang="en-US" dirty="0"/>
          </a:p>
        </p:txBody>
      </p:sp>
      <p:pic>
        <p:nvPicPr>
          <p:cNvPr id="6" name="Content Placeholder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0" y="2506361"/>
            <a:ext cx="3193621" cy="3523372"/>
          </a:xfrm>
        </p:spPr>
      </p:pic>
    </p:spTree>
    <p:extLst>
      <p:ext uri="{BB962C8B-B14F-4D97-AF65-F5344CB8AC3E}">
        <p14:creationId xmlns:p14="http://schemas.microsoft.com/office/powerpoint/2010/main" val="895292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6398" y="-96455"/>
            <a:ext cx="7543800" cy="1450757"/>
          </a:xfrm>
        </p:spPr>
        <p:txBody>
          <a:bodyPr/>
          <a:lstStyle/>
          <a:p>
            <a:r>
              <a:rPr lang="en-US" dirty="0" smtClean="0"/>
              <a:t>Golgi Bodies</a:t>
            </a:r>
            <a:endParaRPr lang="en-US" dirty="0"/>
          </a:p>
        </p:txBody>
      </p:sp>
      <p:sp>
        <p:nvSpPr>
          <p:cNvPr id="3" name="Content Placeholder 2"/>
          <p:cNvSpPr>
            <a:spLocks noGrp="1"/>
          </p:cNvSpPr>
          <p:nvPr>
            <p:ph sz="half" idx="1"/>
          </p:nvPr>
        </p:nvSpPr>
        <p:spPr>
          <a:xfrm>
            <a:off x="148281" y="1845734"/>
            <a:ext cx="5115697" cy="4023360"/>
          </a:xfrm>
        </p:spPr>
        <p:txBody>
          <a:bodyPr>
            <a:normAutofit/>
          </a:bodyPr>
          <a:lstStyle/>
          <a:p>
            <a:pPr lvl="0"/>
            <a:r>
              <a:rPr lang="en-US" sz="4800" dirty="0" smtClean="0"/>
              <a:t>Packages and transports proteins</a:t>
            </a:r>
          </a:p>
          <a:p>
            <a:pPr lvl="0"/>
            <a:r>
              <a:rPr lang="en-US" sz="4800" dirty="0" smtClean="0"/>
              <a:t> </a:t>
            </a:r>
          </a:p>
          <a:p>
            <a:pPr lvl="0"/>
            <a:r>
              <a:rPr lang="en-US" sz="4800" dirty="0" smtClean="0"/>
              <a:t>Is the UPS system of the cell</a:t>
            </a:r>
          </a:p>
          <a:p>
            <a:endParaRPr lang="en-US" dirty="0"/>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53665" y="0"/>
            <a:ext cx="2866767" cy="2866767"/>
          </a:xfr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3978" y="3533667"/>
            <a:ext cx="3503141" cy="2335427"/>
          </a:xfrm>
          <a:prstGeom prst="rect">
            <a:avLst/>
          </a:prstGeom>
        </p:spPr>
      </p:pic>
    </p:spTree>
    <p:extLst>
      <p:ext uri="{BB962C8B-B14F-4D97-AF65-F5344CB8AC3E}">
        <p14:creationId xmlns:p14="http://schemas.microsoft.com/office/powerpoint/2010/main" val="1771388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Lysosomes</a:t>
            </a:r>
            <a:endParaRPr lang="en-US" dirty="0"/>
          </a:p>
        </p:txBody>
      </p:sp>
      <p:sp>
        <p:nvSpPr>
          <p:cNvPr id="3" name="Content Placeholder 2"/>
          <p:cNvSpPr>
            <a:spLocks noGrp="1"/>
          </p:cNvSpPr>
          <p:nvPr>
            <p:ph sz="half" idx="1"/>
          </p:nvPr>
        </p:nvSpPr>
        <p:spPr>
          <a:xfrm>
            <a:off x="0" y="1845734"/>
            <a:ext cx="4526280" cy="4023360"/>
          </a:xfrm>
        </p:spPr>
        <p:txBody>
          <a:bodyPr>
            <a:noAutofit/>
          </a:bodyPr>
          <a:lstStyle/>
          <a:p>
            <a:r>
              <a:rPr lang="en-US" sz="4000" dirty="0" smtClean="0"/>
              <a:t>Small organelles filled with enzymes</a:t>
            </a:r>
          </a:p>
          <a:p>
            <a:r>
              <a:rPr lang="en-US" sz="4000" dirty="0" smtClean="0"/>
              <a:t>Gets rid of “junk”</a:t>
            </a:r>
          </a:p>
          <a:p>
            <a:r>
              <a:rPr lang="en-US" sz="4000" b="1" u="sng" dirty="0" smtClean="0"/>
              <a:t>Breaks down food molecules</a:t>
            </a:r>
          </a:p>
          <a:p>
            <a:r>
              <a:rPr lang="en-US" sz="4000" dirty="0" smtClean="0"/>
              <a:t>Found in plant and animal cells</a:t>
            </a:r>
            <a:endParaRPr lang="en-US" sz="4000"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831492" y="1000897"/>
            <a:ext cx="4312508" cy="4448433"/>
          </a:xfrm>
        </p:spPr>
      </p:pic>
      <p:pic>
        <p:nvPicPr>
          <p:cNvPr id="6" name="Picture 5" descr="http://www.biologycorner.com/resources/lysosome.gif"/>
          <p:cNvPicPr/>
          <p:nvPr/>
        </p:nvPicPr>
        <p:blipFill>
          <a:blip r:embed="rId3" cstate="print"/>
          <a:srcRect/>
          <a:stretch>
            <a:fillRect/>
          </a:stretch>
        </p:blipFill>
        <p:spPr bwMode="auto">
          <a:xfrm>
            <a:off x="3885642" y="286604"/>
            <a:ext cx="384175" cy="384175"/>
          </a:xfrm>
          <a:prstGeom prst="rect">
            <a:avLst/>
          </a:prstGeom>
          <a:noFill/>
          <a:ln w="9525">
            <a:noFill/>
            <a:miter lim="800000"/>
            <a:headEnd/>
            <a:tailEnd/>
          </a:ln>
        </p:spPr>
      </p:pic>
    </p:spTree>
    <p:extLst>
      <p:ext uri="{BB962C8B-B14F-4D97-AF65-F5344CB8AC3E}">
        <p14:creationId xmlns:p14="http://schemas.microsoft.com/office/powerpoint/2010/main" val="1972682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Nucleolus</a:t>
            </a:r>
            <a:endParaRPr lang="en-US" dirty="0"/>
          </a:p>
        </p:txBody>
      </p:sp>
      <p:pic>
        <p:nvPicPr>
          <p:cNvPr id="5" name="Content Placeholder 4" descr="http://www.biologycorner.com/resources/nucleus.gif"/>
          <p:cNvPicPr>
            <a:picLocks noGrp="1"/>
          </p:cNvPicPr>
          <p:nvPr>
            <p:ph sz="half" idx="1"/>
          </p:nvPr>
        </p:nvPicPr>
        <p:blipFill>
          <a:blip r:embed="rId2" cstate="print"/>
          <a:srcRect/>
          <a:stretch>
            <a:fillRect/>
          </a:stretch>
        </p:blipFill>
        <p:spPr bwMode="auto">
          <a:xfrm>
            <a:off x="4053016" y="2162432"/>
            <a:ext cx="4628572" cy="3610280"/>
          </a:xfrm>
          <a:prstGeom prst="rect">
            <a:avLst/>
          </a:prstGeom>
          <a:noFill/>
          <a:ln w="9525">
            <a:noFill/>
            <a:miter lim="800000"/>
            <a:headEnd/>
            <a:tailEnd/>
          </a:ln>
        </p:spPr>
      </p:pic>
      <p:sp>
        <p:nvSpPr>
          <p:cNvPr id="6" name="TextBox 5"/>
          <p:cNvSpPr txBox="1"/>
          <p:nvPr/>
        </p:nvSpPr>
        <p:spPr>
          <a:xfrm>
            <a:off x="617838" y="2273643"/>
            <a:ext cx="3262184" cy="3477875"/>
          </a:xfrm>
          <a:prstGeom prst="rect">
            <a:avLst/>
          </a:prstGeom>
          <a:noFill/>
        </p:spPr>
        <p:txBody>
          <a:bodyPr wrap="square" rtlCol="0">
            <a:spAutoFit/>
          </a:bodyPr>
          <a:lstStyle/>
          <a:p>
            <a:r>
              <a:rPr lang="en-US" sz="4400" b="1" u="sng" dirty="0" smtClean="0"/>
              <a:t>Makes Ribosomes</a:t>
            </a:r>
          </a:p>
          <a:p>
            <a:endParaRPr lang="en-US" sz="4400" dirty="0"/>
          </a:p>
          <a:p>
            <a:r>
              <a:rPr lang="en-US" sz="4400" dirty="0" smtClean="0"/>
              <a:t>Found within nucleus</a:t>
            </a:r>
            <a:endParaRPr lang="en-US" sz="4400" dirty="0"/>
          </a:p>
        </p:txBody>
      </p:sp>
    </p:spTree>
    <p:extLst>
      <p:ext uri="{BB962C8B-B14F-4D97-AF65-F5344CB8AC3E}">
        <p14:creationId xmlns:p14="http://schemas.microsoft.com/office/powerpoint/2010/main" val="1982181270"/>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smtClean="0"/>
              <a:t>Vacuoles</a:t>
            </a:r>
            <a:endParaRPr lang="en-US" sz="6000" dirty="0"/>
          </a:p>
        </p:txBody>
      </p:sp>
      <p:sp>
        <p:nvSpPr>
          <p:cNvPr id="4" name="Content Placeholder 3"/>
          <p:cNvSpPr>
            <a:spLocks noGrp="1"/>
          </p:cNvSpPr>
          <p:nvPr>
            <p:ph sz="half" idx="2"/>
          </p:nvPr>
        </p:nvSpPr>
        <p:spPr>
          <a:xfrm>
            <a:off x="4056556" y="1845735"/>
            <a:ext cx="4705620" cy="4023360"/>
          </a:xfrm>
        </p:spPr>
        <p:txBody>
          <a:bodyPr>
            <a:normAutofit lnSpcReduction="10000"/>
          </a:bodyPr>
          <a:lstStyle/>
          <a:p>
            <a:pPr lvl="0"/>
            <a:r>
              <a:rPr lang="en-US" sz="3200" b="1" u="sng" dirty="0" smtClean="0"/>
              <a:t>Are the storage areas of cells</a:t>
            </a:r>
            <a:endParaRPr lang="en-US" sz="3200" b="1" u="sng" dirty="0"/>
          </a:p>
          <a:p>
            <a:r>
              <a:rPr lang="en-US" sz="3200" dirty="0"/>
              <a:t>Stores food, water, and wastes</a:t>
            </a:r>
          </a:p>
          <a:p>
            <a:pPr lvl="0"/>
            <a:r>
              <a:rPr lang="en-US" sz="3200" dirty="0" smtClean="0"/>
              <a:t>Plant cells have one large vacuole</a:t>
            </a:r>
          </a:p>
          <a:p>
            <a:pPr lvl="0"/>
            <a:r>
              <a:rPr lang="en-US" sz="3200" dirty="0" smtClean="0"/>
              <a:t>Animal cells have multiple smaller vacuoles</a:t>
            </a:r>
          </a:p>
          <a:p>
            <a:endParaRPr lang="en-US" dirty="0"/>
          </a:p>
        </p:txBody>
      </p:sp>
      <p:pic>
        <p:nvPicPr>
          <p:cNvPr id="6" name="Content Placeholder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75040" y="1845735"/>
            <a:ext cx="3086100" cy="2667000"/>
          </a:xfr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649" y="4621109"/>
            <a:ext cx="3558882" cy="2162021"/>
          </a:xfrm>
          <a:prstGeom prst="rect">
            <a:avLst/>
          </a:prstGeom>
        </p:spPr>
      </p:pic>
    </p:spTree>
    <p:extLst>
      <p:ext uri="{BB962C8B-B14F-4D97-AF65-F5344CB8AC3E}">
        <p14:creationId xmlns:p14="http://schemas.microsoft.com/office/powerpoint/2010/main" val="1111277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7609" y="422597"/>
            <a:ext cx="7543800" cy="657382"/>
          </a:xfrm>
        </p:spPr>
        <p:txBody>
          <a:bodyPr>
            <a:normAutofit fontScale="90000"/>
          </a:bodyPr>
          <a:lstStyle/>
          <a:p>
            <a:r>
              <a:rPr lang="en-US" dirty="0" smtClean="0"/>
              <a:t>Centrioles</a:t>
            </a:r>
            <a:endParaRPr lang="en-US" dirty="0"/>
          </a:p>
        </p:txBody>
      </p:sp>
      <p:sp>
        <p:nvSpPr>
          <p:cNvPr id="3" name="Content Placeholder 2"/>
          <p:cNvSpPr>
            <a:spLocks noGrp="1"/>
          </p:cNvSpPr>
          <p:nvPr>
            <p:ph sz="half" idx="1"/>
          </p:nvPr>
        </p:nvSpPr>
        <p:spPr>
          <a:xfrm>
            <a:off x="93294" y="1181737"/>
            <a:ext cx="4316215" cy="4979408"/>
          </a:xfrm>
        </p:spPr>
        <p:txBody>
          <a:bodyPr>
            <a:normAutofit/>
          </a:bodyPr>
          <a:lstStyle/>
          <a:p>
            <a:pPr lvl="0"/>
            <a:r>
              <a:rPr lang="en-US" sz="4400" dirty="0" smtClean="0"/>
              <a:t>Produce small fibers used in cell division</a:t>
            </a:r>
          </a:p>
          <a:p>
            <a:pPr lvl="0"/>
            <a:r>
              <a:rPr lang="en-US" sz="4400" b="1" u="sng" dirty="0" smtClean="0"/>
              <a:t>Separates chromosomes</a:t>
            </a:r>
          </a:p>
          <a:p>
            <a:pPr lvl="0"/>
            <a:r>
              <a:rPr lang="en-US" sz="4400" dirty="0" smtClean="0"/>
              <a:t>Found only in animal cells!</a:t>
            </a:r>
          </a:p>
          <a:p>
            <a:endParaRPr lang="en-US" dirty="0"/>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526280" y="2239544"/>
            <a:ext cx="4335582" cy="2863795"/>
          </a:xfrm>
        </p:spPr>
      </p:pic>
    </p:spTree>
    <p:extLst>
      <p:ext uri="{BB962C8B-B14F-4D97-AF65-F5344CB8AC3E}">
        <p14:creationId xmlns:p14="http://schemas.microsoft.com/office/powerpoint/2010/main" val="2030721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Cell Wall</a:t>
            </a:r>
            <a:endParaRPr lang="en-US" dirty="0"/>
          </a:p>
        </p:txBody>
      </p:sp>
      <p:sp>
        <p:nvSpPr>
          <p:cNvPr id="4" name="Content Placeholder 3"/>
          <p:cNvSpPr>
            <a:spLocks noGrp="1"/>
          </p:cNvSpPr>
          <p:nvPr>
            <p:ph sz="half" idx="2"/>
          </p:nvPr>
        </p:nvSpPr>
        <p:spPr/>
        <p:txBody>
          <a:bodyPr/>
          <a:lstStyle/>
          <a:p>
            <a:pPr lvl="0"/>
            <a:r>
              <a:rPr lang="en-US" sz="3600" b="1" u="sng" dirty="0" smtClean="0"/>
              <a:t>Provide protection and structure </a:t>
            </a:r>
            <a:r>
              <a:rPr lang="en-US" sz="3600" dirty="0" smtClean="0"/>
              <a:t>for the cell</a:t>
            </a:r>
          </a:p>
          <a:p>
            <a:pPr lvl="0"/>
            <a:endParaRPr lang="en-US" sz="3600" dirty="0" smtClean="0"/>
          </a:p>
          <a:p>
            <a:pPr lvl="0"/>
            <a:r>
              <a:rPr lang="en-US" sz="3600" dirty="0" smtClean="0"/>
              <a:t>Only found in plant cells</a:t>
            </a:r>
          </a:p>
          <a:p>
            <a:endParaRPr lang="en-US" dirty="0"/>
          </a:p>
        </p:txBody>
      </p:sp>
      <p:pic>
        <p:nvPicPr>
          <p:cNvPr id="5" name="Picture 2"/>
          <p:cNvPicPr>
            <a:picLocks noGrp="1" noChangeAspect="1" noChangeArrowheads="1"/>
          </p:cNvPicPr>
          <p:nvPr>
            <p:ph sz="half" idx="1"/>
          </p:nvPr>
        </p:nvPicPr>
        <p:blipFill>
          <a:blip r:embed="rId2" cstate="print"/>
          <a:srcRect/>
          <a:stretch>
            <a:fillRect/>
          </a:stretch>
        </p:blipFill>
        <p:spPr bwMode="auto">
          <a:xfrm>
            <a:off x="4663440" y="-171506"/>
            <a:ext cx="3896704" cy="1908867"/>
          </a:xfrm>
          <a:prstGeom prst="rect">
            <a:avLst/>
          </a:prstGeom>
          <a:noFill/>
          <a:ln w="9525">
            <a:noFill/>
            <a:miter lim="800000"/>
            <a:headEnd/>
            <a:tailEnd/>
          </a:ln>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841" y="2643382"/>
            <a:ext cx="4230215" cy="3077797"/>
          </a:xfrm>
          <a:prstGeom prst="rect">
            <a:avLst/>
          </a:prstGeom>
        </p:spPr>
      </p:pic>
    </p:spTree>
    <p:extLst>
      <p:ext uri="{BB962C8B-B14F-4D97-AF65-F5344CB8AC3E}">
        <p14:creationId xmlns:p14="http://schemas.microsoft.com/office/powerpoint/2010/main" val="1394594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Chloroplast</a:t>
            </a:r>
            <a:endParaRPr lang="en-US" dirty="0"/>
          </a:p>
        </p:txBody>
      </p:sp>
      <p:sp>
        <p:nvSpPr>
          <p:cNvPr id="3" name="Content Placeholder 2"/>
          <p:cNvSpPr>
            <a:spLocks noGrp="1"/>
          </p:cNvSpPr>
          <p:nvPr>
            <p:ph sz="half" idx="1"/>
          </p:nvPr>
        </p:nvSpPr>
        <p:spPr>
          <a:xfrm>
            <a:off x="284205" y="1870447"/>
            <a:ext cx="4103661" cy="4357357"/>
          </a:xfrm>
        </p:spPr>
        <p:txBody>
          <a:bodyPr>
            <a:normAutofit/>
          </a:bodyPr>
          <a:lstStyle/>
          <a:p>
            <a:pPr lvl="0"/>
            <a:r>
              <a:rPr lang="en-US" sz="3200" b="1" u="sng" dirty="0" smtClean="0"/>
              <a:t>Makes food</a:t>
            </a:r>
          </a:p>
          <a:p>
            <a:pPr lvl="0"/>
            <a:r>
              <a:rPr lang="en-US" sz="2800" dirty="0" smtClean="0"/>
              <a:t>Found in ONLY plant cells</a:t>
            </a:r>
            <a:endParaRPr lang="en-US" sz="2400" dirty="0" smtClean="0"/>
          </a:p>
          <a:p>
            <a:pPr lvl="0"/>
            <a:r>
              <a:rPr lang="en-US" sz="2800" dirty="0" smtClean="0"/>
              <a:t>Capture energy from the sun to make glucose</a:t>
            </a:r>
            <a:endParaRPr lang="en-US" sz="2400" dirty="0" smtClean="0"/>
          </a:p>
          <a:p>
            <a:pPr lvl="0"/>
            <a:r>
              <a:rPr lang="en-US" sz="2800" dirty="0" smtClean="0"/>
              <a:t>Contain the pigment, chlorophyll</a:t>
            </a:r>
            <a:endParaRPr lang="en-US" sz="2400" dirty="0" smtClean="0"/>
          </a:p>
          <a:p>
            <a:pPr lvl="1"/>
            <a:r>
              <a:rPr lang="en-US" dirty="0" smtClean="0"/>
              <a:t>Chlorophyll is what makes plant cells green</a:t>
            </a:r>
            <a:endParaRPr lang="en-US" sz="2000" dirty="0" smtClean="0"/>
          </a:p>
          <a:p>
            <a:endParaRPr lang="en-US" dirty="0"/>
          </a:p>
        </p:txBody>
      </p:sp>
      <p:pic>
        <p:nvPicPr>
          <p:cNvPr id="1026" name="Picture 2"/>
          <p:cNvPicPr>
            <a:picLocks noGrp="1" noChangeAspect="1" noChangeArrowheads="1"/>
          </p:cNvPicPr>
          <p:nvPr>
            <p:ph sz="half" idx="2"/>
          </p:nvPr>
        </p:nvPicPr>
        <p:blipFill>
          <a:blip r:embed="rId2" cstate="print"/>
          <a:srcRect/>
          <a:stretch>
            <a:fillRect/>
          </a:stretch>
        </p:blipFill>
        <p:spPr bwMode="auto">
          <a:xfrm>
            <a:off x="4762500" y="2832894"/>
            <a:ext cx="3810000" cy="2609850"/>
          </a:xfrm>
          <a:prstGeom prst="rect">
            <a:avLst/>
          </a:prstGeom>
          <a:noFill/>
          <a:ln w="9525">
            <a:noFill/>
            <a:miter lim="800000"/>
            <a:headEnd/>
            <a:tailEnd/>
          </a:ln>
        </p:spPr>
      </p:pic>
      <p:pic>
        <p:nvPicPr>
          <p:cNvPr id="5" name="Picture 4" descr="http://www.biologycorner.com/resources/chloroplast.gif"/>
          <p:cNvPicPr/>
          <p:nvPr/>
        </p:nvPicPr>
        <p:blipFill>
          <a:blip r:embed="rId3" cstate="print"/>
          <a:srcRect/>
          <a:stretch>
            <a:fillRect/>
          </a:stretch>
        </p:blipFill>
        <p:spPr bwMode="auto">
          <a:xfrm>
            <a:off x="6351373" y="407774"/>
            <a:ext cx="1640753" cy="1631092"/>
          </a:xfrm>
          <a:prstGeom prst="rect">
            <a:avLst/>
          </a:prstGeom>
          <a:noFill/>
          <a:ln w="9525">
            <a:noFill/>
            <a:miter lim="800000"/>
            <a:headEnd/>
            <a:tailEnd/>
          </a:ln>
        </p:spPr>
      </p:pic>
    </p:spTree>
    <p:extLst>
      <p:ext uri="{BB962C8B-B14F-4D97-AF65-F5344CB8AC3E}">
        <p14:creationId xmlns:p14="http://schemas.microsoft.com/office/powerpoint/2010/main" val="1426536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Chromosomes</a:t>
            </a:r>
            <a:endParaRPr lang="en-US" dirty="0"/>
          </a:p>
        </p:txBody>
      </p:sp>
      <p:sp>
        <p:nvSpPr>
          <p:cNvPr id="3" name="Content Placeholder 2"/>
          <p:cNvSpPr>
            <a:spLocks noGrp="1"/>
          </p:cNvSpPr>
          <p:nvPr>
            <p:ph sz="half" idx="1"/>
          </p:nvPr>
        </p:nvSpPr>
        <p:spPr>
          <a:xfrm>
            <a:off x="259492" y="1845734"/>
            <a:ext cx="4266788" cy="4023360"/>
          </a:xfrm>
        </p:spPr>
        <p:txBody>
          <a:bodyPr/>
          <a:lstStyle/>
          <a:p>
            <a:r>
              <a:rPr lang="en-US" smtClean="0"/>
              <a:t>Hereditiy</a:t>
            </a:r>
            <a:r>
              <a:rPr lang="en-US" dirty="0" smtClean="0"/>
              <a:t> information found here.</a:t>
            </a:r>
          </a:p>
          <a:p>
            <a:endParaRPr lang="en-US" dirty="0"/>
          </a:p>
          <a:p>
            <a:r>
              <a:rPr lang="en-US" dirty="0"/>
              <a:t>Every organism requires a set of instructions for specifying its traits.  An offspring receives or inherits these instructions from its parent(s).</a:t>
            </a:r>
          </a:p>
        </p:txBody>
      </p:sp>
      <p:sp>
        <p:nvSpPr>
          <p:cNvPr id="4" name="Content Placeholder 3"/>
          <p:cNvSpPr>
            <a:spLocks noGrp="1"/>
          </p:cNvSpPr>
          <p:nvPr>
            <p:ph sz="half" idx="2"/>
          </p:nvPr>
        </p:nvSpPr>
        <p:spPr/>
        <p:txBody>
          <a:bodyPr/>
          <a:lstStyle/>
          <a:p>
            <a:endParaRPr lang="en-US"/>
          </a:p>
        </p:txBody>
      </p:sp>
    </p:spTree>
    <p:extLst>
      <p:ext uri="{BB962C8B-B14F-4D97-AF65-F5344CB8AC3E}">
        <p14:creationId xmlns:p14="http://schemas.microsoft.com/office/powerpoint/2010/main" val="504043326"/>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256111" y="139945"/>
            <a:ext cx="8735489" cy="6565655"/>
            <a:chOff x="95249" y="0"/>
            <a:chExt cx="6524623" cy="3762376"/>
          </a:xfrm>
        </p:grpSpPr>
        <p:grpSp>
          <p:nvGrpSpPr>
            <p:cNvPr id="29" name="Group 28"/>
            <p:cNvGrpSpPr/>
            <p:nvPr/>
          </p:nvGrpSpPr>
          <p:grpSpPr>
            <a:xfrm>
              <a:off x="95249" y="76200"/>
              <a:ext cx="6524623" cy="3686176"/>
              <a:chOff x="0" y="0"/>
              <a:chExt cx="6524625" cy="3686175"/>
            </a:xfrm>
          </p:grpSpPr>
          <p:pic>
            <p:nvPicPr>
              <p:cNvPr id="36" name="Picture 35"/>
              <p:cNvPicPr>
                <a:picLocks noChangeAspect="1"/>
              </p:cNvPicPr>
              <p:nvPr/>
            </p:nvPicPr>
            <p:blipFill>
              <a:blip r:embed="rId2" cstate="print"/>
              <a:srcRect/>
              <a:stretch>
                <a:fillRect/>
              </a:stretch>
            </p:blipFill>
            <p:spPr bwMode="auto">
              <a:xfrm>
                <a:off x="952500" y="0"/>
                <a:ext cx="4467225" cy="3686175"/>
              </a:xfrm>
              <a:prstGeom prst="rect">
                <a:avLst/>
              </a:prstGeom>
              <a:noFill/>
              <a:ln w="9525">
                <a:noFill/>
                <a:miter lim="800000"/>
                <a:headEnd/>
                <a:tailEnd/>
              </a:ln>
            </p:spPr>
          </p:pic>
          <p:cxnSp>
            <p:nvCxnSpPr>
              <p:cNvPr id="37" name="Straight Connector 36"/>
              <p:cNvCxnSpPr/>
              <p:nvPr/>
            </p:nvCxnSpPr>
            <p:spPr>
              <a:xfrm>
                <a:off x="4924425" y="752475"/>
                <a:ext cx="12477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5276850" y="1800225"/>
                <a:ext cx="12477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4591050" y="2981325"/>
                <a:ext cx="12477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4572000" y="3390900"/>
                <a:ext cx="12477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4095750" y="1304925"/>
                <a:ext cx="12477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3186112" y="3641763"/>
                <a:ext cx="170497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428625" y="3571875"/>
                <a:ext cx="12477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142875" y="2876550"/>
                <a:ext cx="12477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0" y="2505075"/>
                <a:ext cx="12477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3248025" y="3333750"/>
                <a:ext cx="1247775"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30" name="Rectangle 29"/>
            <p:cNvSpPr/>
            <p:nvPr/>
          </p:nvSpPr>
          <p:spPr>
            <a:xfrm>
              <a:off x="3505198" y="295275"/>
              <a:ext cx="866775" cy="838200"/>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1" name="Rectangle 30"/>
            <p:cNvSpPr/>
            <p:nvPr/>
          </p:nvSpPr>
          <p:spPr>
            <a:xfrm>
              <a:off x="657225" y="295275"/>
              <a:ext cx="866775" cy="838200"/>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2" name="Rectangle 31"/>
            <p:cNvSpPr/>
            <p:nvPr/>
          </p:nvSpPr>
          <p:spPr>
            <a:xfrm>
              <a:off x="809624" y="0"/>
              <a:ext cx="866775" cy="838200"/>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3" name="Freeform 32"/>
            <p:cNvSpPr/>
            <p:nvPr/>
          </p:nvSpPr>
          <p:spPr>
            <a:xfrm>
              <a:off x="1162049" y="2647950"/>
              <a:ext cx="666750" cy="628650"/>
            </a:xfrm>
            <a:custGeom>
              <a:avLst/>
              <a:gdLst>
                <a:gd name="connsiteX0" fmla="*/ 590550 w 666750"/>
                <a:gd name="connsiteY0" fmla="*/ 0 h 628650"/>
                <a:gd name="connsiteX1" fmla="*/ 590550 w 666750"/>
                <a:gd name="connsiteY1" fmla="*/ 0 h 628650"/>
                <a:gd name="connsiteX2" fmla="*/ 476250 w 666750"/>
                <a:gd name="connsiteY2" fmla="*/ 142875 h 628650"/>
                <a:gd name="connsiteX3" fmla="*/ 447675 w 666750"/>
                <a:gd name="connsiteY3" fmla="*/ 209550 h 628650"/>
                <a:gd name="connsiteX4" fmla="*/ 419100 w 666750"/>
                <a:gd name="connsiteY4" fmla="*/ 228600 h 628650"/>
                <a:gd name="connsiteX5" fmla="*/ 409575 w 666750"/>
                <a:gd name="connsiteY5" fmla="*/ 257175 h 628650"/>
                <a:gd name="connsiteX6" fmla="*/ 361950 w 666750"/>
                <a:gd name="connsiteY6" fmla="*/ 314325 h 628650"/>
                <a:gd name="connsiteX7" fmla="*/ 304800 w 666750"/>
                <a:gd name="connsiteY7" fmla="*/ 352425 h 628650"/>
                <a:gd name="connsiteX8" fmla="*/ 276225 w 666750"/>
                <a:gd name="connsiteY8" fmla="*/ 409575 h 628650"/>
                <a:gd name="connsiteX9" fmla="*/ 247650 w 666750"/>
                <a:gd name="connsiteY9" fmla="*/ 428625 h 628650"/>
                <a:gd name="connsiteX10" fmla="*/ 200025 w 666750"/>
                <a:gd name="connsiteY10" fmla="*/ 466725 h 628650"/>
                <a:gd name="connsiteX11" fmla="*/ 171450 w 666750"/>
                <a:gd name="connsiteY11" fmla="*/ 495300 h 628650"/>
                <a:gd name="connsiteX12" fmla="*/ 142875 w 666750"/>
                <a:gd name="connsiteY12" fmla="*/ 514350 h 628650"/>
                <a:gd name="connsiteX13" fmla="*/ 19050 w 666750"/>
                <a:gd name="connsiteY13" fmla="*/ 533400 h 628650"/>
                <a:gd name="connsiteX14" fmla="*/ 0 w 666750"/>
                <a:gd name="connsiteY14" fmla="*/ 600075 h 628650"/>
                <a:gd name="connsiteX15" fmla="*/ 9525 w 666750"/>
                <a:gd name="connsiteY15" fmla="*/ 628650 h 628650"/>
                <a:gd name="connsiteX16" fmla="*/ 209550 w 666750"/>
                <a:gd name="connsiteY16" fmla="*/ 619125 h 628650"/>
                <a:gd name="connsiteX17" fmla="*/ 295275 w 666750"/>
                <a:gd name="connsiteY17" fmla="*/ 590550 h 628650"/>
                <a:gd name="connsiteX18" fmla="*/ 323850 w 666750"/>
                <a:gd name="connsiteY18" fmla="*/ 581025 h 628650"/>
                <a:gd name="connsiteX19" fmla="*/ 409575 w 666750"/>
                <a:gd name="connsiteY19" fmla="*/ 504825 h 628650"/>
                <a:gd name="connsiteX20" fmla="*/ 457200 w 666750"/>
                <a:gd name="connsiteY20" fmla="*/ 447675 h 628650"/>
                <a:gd name="connsiteX21" fmla="*/ 504825 w 666750"/>
                <a:gd name="connsiteY21" fmla="*/ 371475 h 628650"/>
                <a:gd name="connsiteX22" fmla="*/ 571500 w 666750"/>
                <a:gd name="connsiteY22" fmla="*/ 295275 h 628650"/>
                <a:gd name="connsiteX23" fmla="*/ 619125 w 666750"/>
                <a:gd name="connsiteY23" fmla="*/ 209550 h 628650"/>
                <a:gd name="connsiteX24" fmla="*/ 628650 w 666750"/>
                <a:gd name="connsiteY24" fmla="*/ 76200 h 628650"/>
                <a:gd name="connsiteX25" fmla="*/ 657225 w 666750"/>
                <a:gd name="connsiteY25" fmla="*/ 66675 h 628650"/>
                <a:gd name="connsiteX26" fmla="*/ 666750 w 666750"/>
                <a:gd name="connsiteY26" fmla="*/ 38100 h 628650"/>
                <a:gd name="connsiteX27" fmla="*/ 590550 w 666750"/>
                <a:gd name="connsiteY27" fmla="*/ 0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66750" h="628650">
                  <a:moveTo>
                    <a:pt x="590550" y="0"/>
                  </a:moveTo>
                  <a:lnTo>
                    <a:pt x="590550" y="0"/>
                  </a:lnTo>
                  <a:cubicBezTo>
                    <a:pt x="496743" y="125076"/>
                    <a:pt x="538501" y="80624"/>
                    <a:pt x="476250" y="142875"/>
                  </a:cubicBezTo>
                  <a:cubicBezTo>
                    <a:pt x="469633" y="162727"/>
                    <a:pt x="460753" y="193857"/>
                    <a:pt x="447675" y="209550"/>
                  </a:cubicBezTo>
                  <a:cubicBezTo>
                    <a:pt x="440346" y="218344"/>
                    <a:pt x="428625" y="222250"/>
                    <a:pt x="419100" y="228600"/>
                  </a:cubicBezTo>
                  <a:cubicBezTo>
                    <a:pt x="415925" y="238125"/>
                    <a:pt x="414065" y="248195"/>
                    <a:pt x="409575" y="257175"/>
                  </a:cubicBezTo>
                  <a:cubicBezTo>
                    <a:pt x="399569" y="277187"/>
                    <a:pt x="379185" y="300920"/>
                    <a:pt x="361950" y="314325"/>
                  </a:cubicBezTo>
                  <a:cubicBezTo>
                    <a:pt x="343878" y="328381"/>
                    <a:pt x="304800" y="352425"/>
                    <a:pt x="304800" y="352425"/>
                  </a:cubicBezTo>
                  <a:cubicBezTo>
                    <a:pt x="297053" y="375666"/>
                    <a:pt x="294689" y="391111"/>
                    <a:pt x="276225" y="409575"/>
                  </a:cubicBezTo>
                  <a:cubicBezTo>
                    <a:pt x="268130" y="417670"/>
                    <a:pt x="257175" y="422275"/>
                    <a:pt x="247650" y="428625"/>
                  </a:cubicBezTo>
                  <a:cubicBezTo>
                    <a:pt x="205045" y="492532"/>
                    <a:pt x="255234" y="429919"/>
                    <a:pt x="200025" y="466725"/>
                  </a:cubicBezTo>
                  <a:cubicBezTo>
                    <a:pt x="188817" y="474197"/>
                    <a:pt x="181798" y="486676"/>
                    <a:pt x="171450" y="495300"/>
                  </a:cubicBezTo>
                  <a:cubicBezTo>
                    <a:pt x="162656" y="502629"/>
                    <a:pt x="153114" y="509230"/>
                    <a:pt x="142875" y="514350"/>
                  </a:cubicBezTo>
                  <a:cubicBezTo>
                    <a:pt x="108548" y="531513"/>
                    <a:pt x="46367" y="530668"/>
                    <a:pt x="19050" y="533400"/>
                  </a:cubicBezTo>
                  <a:cubicBezTo>
                    <a:pt x="14558" y="546875"/>
                    <a:pt x="0" y="588115"/>
                    <a:pt x="0" y="600075"/>
                  </a:cubicBezTo>
                  <a:cubicBezTo>
                    <a:pt x="0" y="610115"/>
                    <a:pt x="6350" y="619125"/>
                    <a:pt x="9525" y="628650"/>
                  </a:cubicBezTo>
                  <a:cubicBezTo>
                    <a:pt x="76200" y="625475"/>
                    <a:pt x="143385" y="627947"/>
                    <a:pt x="209550" y="619125"/>
                  </a:cubicBezTo>
                  <a:cubicBezTo>
                    <a:pt x="239406" y="615144"/>
                    <a:pt x="266700" y="600075"/>
                    <a:pt x="295275" y="590550"/>
                  </a:cubicBezTo>
                  <a:lnTo>
                    <a:pt x="323850" y="581025"/>
                  </a:lnTo>
                  <a:cubicBezTo>
                    <a:pt x="354048" y="560893"/>
                    <a:pt x="393264" y="537447"/>
                    <a:pt x="409575" y="504825"/>
                  </a:cubicBezTo>
                  <a:cubicBezTo>
                    <a:pt x="433745" y="456486"/>
                    <a:pt x="416811" y="474601"/>
                    <a:pt x="457200" y="447675"/>
                  </a:cubicBezTo>
                  <a:cubicBezTo>
                    <a:pt x="488879" y="384317"/>
                    <a:pt x="461548" y="433299"/>
                    <a:pt x="504825" y="371475"/>
                  </a:cubicBezTo>
                  <a:cubicBezTo>
                    <a:pt x="553442" y="302022"/>
                    <a:pt x="521791" y="328414"/>
                    <a:pt x="571500" y="295275"/>
                  </a:cubicBezTo>
                  <a:cubicBezTo>
                    <a:pt x="615169" y="229771"/>
                    <a:pt x="602360" y="259845"/>
                    <a:pt x="619125" y="209550"/>
                  </a:cubicBezTo>
                  <a:cubicBezTo>
                    <a:pt x="622300" y="165100"/>
                    <a:pt x="617168" y="119259"/>
                    <a:pt x="628650" y="76200"/>
                  </a:cubicBezTo>
                  <a:cubicBezTo>
                    <a:pt x="631237" y="66499"/>
                    <a:pt x="650125" y="73775"/>
                    <a:pt x="657225" y="66675"/>
                  </a:cubicBezTo>
                  <a:cubicBezTo>
                    <a:pt x="664325" y="59575"/>
                    <a:pt x="663575" y="47625"/>
                    <a:pt x="666750" y="38100"/>
                  </a:cubicBezTo>
                  <a:cubicBezTo>
                    <a:pt x="629195" y="545"/>
                    <a:pt x="603250" y="6350"/>
                    <a:pt x="590550" y="0"/>
                  </a:cubicBezTo>
                  <a:close/>
                </a:path>
              </a:pathLst>
            </a:cu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4" name="Right Arrow 33"/>
            <p:cNvSpPr/>
            <p:nvPr/>
          </p:nvSpPr>
          <p:spPr>
            <a:xfrm>
              <a:off x="4257674" y="1876426"/>
              <a:ext cx="990600" cy="45719"/>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35" name="Elbow Connector 75"/>
            <p:cNvCxnSpPr/>
            <p:nvPr/>
          </p:nvCxnSpPr>
          <p:spPr>
            <a:xfrm flipV="1">
              <a:off x="3152775" y="723901"/>
              <a:ext cx="1762125" cy="714375"/>
            </a:xfrm>
            <a:prstGeom prst="curvedConnector3">
              <a:avLst>
                <a:gd name="adj1" fmla="val 41351"/>
              </a:avLst>
            </a:prstGeom>
            <a:ln>
              <a:tailEnd type="arrow"/>
            </a:ln>
          </p:spPr>
          <p:style>
            <a:lnRef idx="3">
              <a:schemeClr val="dk1"/>
            </a:lnRef>
            <a:fillRef idx="0">
              <a:schemeClr val="dk1"/>
            </a:fillRef>
            <a:effectRef idx="2">
              <a:schemeClr val="dk1"/>
            </a:effectRef>
            <a:fontRef idx="minor">
              <a:schemeClr val="tx1"/>
            </a:fontRef>
          </p:style>
        </p:cxnSp>
      </p:grpSp>
      <p:sp>
        <p:nvSpPr>
          <p:cNvPr id="28" name="Freeform 27"/>
          <p:cNvSpPr/>
          <p:nvPr/>
        </p:nvSpPr>
        <p:spPr>
          <a:xfrm>
            <a:off x="6632380" y="854687"/>
            <a:ext cx="216793" cy="987834"/>
          </a:xfrm>
          <a:custGeom>
            <a:avLst/>
            <a:gdLst>
              <a:gd name="connsiteX0" fmla="*/ 0 w 161925"/>
              <a:gd name="connsiteY0" fmla="*/ 22661 h 566067"/>
              <a:gd name="connsiteX1" fmla="*/ 0 w 161925"/>
              <a:gd name="connsiteY1" fmla="*/ 22661 h 566067"/>
              <a:gd name="connsiteX2" fmla="*/ 28575 w 161925"/>
              <a:gd name="connsiteY2" fmla="*/ 98861 h 566067"/>
              <a:gd name="connsiteX3" fmla="*/ 47625 w 161925"/>
              <a:gd name="connsiteY3" fmla="*/ 156011 h 566067"/>
              <a:gd name="connsiteX4" fmla="*/ 38100 w 161925"/>
              <a:gd name="connsiteY4" fmla="*/ 289361 h 566067"/>
              <a:gd name="connsiteX5" fmla="*/ 28575 w 161925"/>
              <a:gd name="connsiteY5" fmla="*/ 441761 h 566067"/>
              <a:gd name="connsiteX6" fmla="*/ 9525 w 161925"/>
              <a:gd name="connsiteY6" fmla="*/ 498911 h 566067"/>
              <a:gd name="connsiteX7" fmla="*/ 19050 w 161925"/>
              <a:gd name="connsiteY7" fmla="*/ 556061 h 566067"/>
              <a:gd name="connsiteX8" fmla="*/ 47625 w 161925"/>
              <a:gd name="connsiteY8" fmla="*/ 565586 h 566067"/>
              <a:gd name="connsiteX9" fmla="*/ 104775 w 161925"/>
              <a:gd name="connsiteY9" fmla="*/ 517961 h 566067"/>
              <a:gd name="connsiteX10" fmla="*/ 142875 w 161925"/>
              <a:gd name="connsiteY10" fmla="*/ 403661 h 566067"/>
              <a:gd name="connsiteX11" fmla="*/ 161925 w 161925"/>
              <a:gd name="connsiteY11" fmla="*/ 241736 h 566067"/>
              <a:gd name="connsiteX12" fmla="*/ 133350 w 161925"/>
              <a:gd name="connsiteY12" fmla="*/ 98861 h 566067"/>
              <a:gd name="connsiteX13" fmla="*/ 114300 w 161925"/>
              <a:gd name="connsiteY13" fmla="*/ 60761 h 566067"/>
              <a:gd name="connsiteX14" fmla="*/ 85725 w 161925"/>
              <a:gd name="connsiteY14" fmla="*/ 51236 h 566067"/>
              <a:gd name="connsiteX15" fmla="*/ 57150 w 161925"/>
              <a:gd name="connsiteY15" fmla="*/ 32186 h 566067"/>
              <a:gd name="connsiteX16" fmla="*/ 38100 w 161925"/>
              <a:gd name="connsiteY16" fmla="*/ 3611 h 566067"/>
              <a:gd name="connsiteX17" fmla="*/ 0 w 161925"/>
              <a:gd name="connsiteY17" fmla="*/ 22661 h 566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1925" h="566067">
                <a:moveTo>
                  <a:pt x="0" y="22661"/>
                </a:moveTo>
                <a:lnTo>
                  <a:pt x="0" y="22661"/>
                </a:lnTo>
                <a:cubicBezTo>
                  <a:pt x="9525" y="48061"/>
                  <a:pt x="19451" y="73314"/>
                  <a:pt x="28575" y="98861"/>
                </a:cubicBezTo>
                <a:cubicBezTo>
                  <a:pt x="35329" y="117772"/>
                  <a:pt x="47625" y="156011"/>
                  <a:pt x="47625" y="156011"/>
                </a:cubicBezTo>
                <a:cubicBezTo>
                  <a:pt x="44450" y="200461"/>
                  <a:pt x="41064" y="244896"/>
                  <a:pt x="38100" y="289361"/>
                </a:cubicBezTo>
                <a:cubicBezTo>
                  <a:pt x="34714" y="340147"/>
                  <a:pt x="35452" y="391329"/>
                  <a:pt x="28575" y="441761"/>
                </a:cubicBezTo>
                <a:cubicBezTo>
                  <a:pt x="25862" y="461657"/>
                  <a:pt x="9525" y="498911"/>
                  <a:pt x="9525" y="498911"/>
                </a:cubicBezTo>
                <a:cubicBezTo>
                  <a:pt x="12700" y="517961"/>
                  <a:pt x="9468" y="539293"/>
                  <a:pt x="19050" y="556061"/>
                </a:cubicBezTo>
                <a:cubicBezTo>
                  <a:pt x="24031" y="564778"/>
                  <a:pt x="37721" y="567237"/>
                  <a:pt x="47625" y="565586"/>
                </a:cubicBezTo>
                <a:cubicBezTo>
                  <a:pt x="63538" y="562934"/>
                  <a:pt x="96193" y="526543"/>
                  <a:pt x="104775" y="517961"/>
                </a:cubicBezTo>
                <a:lnTo>
                  <a:pt x="142875" y="403661"/>
                </a:lnTo>
                <a:cubicBezTo>
                  <a:pt x="152431" y="374992"/>
                  <a:pt x="161063" y="251214"/>
                  <a:pt x="161925" y="241736"/>
                </a:cubicBezTo>
                <a:cubicBezTo>
                  <a:pt x="148170" y="76677"/>
                  <a:pt x="174589" y="171030"/>
                  <a:pt x="133350" y="98861"/>
                </a:cubicBezTo>
                <a:cubicBezTo>
                  <a:pt x="126305" y="86533"/>
                  <a:pt x="124340" y="70801"/>
                  <a:pt x="114300" y="60761"/>
                </a:cubicBezTo>
                <a:cubicBezTo>
                  <a:pt x="107200" y="53661"/>
                  <a:pt x="95250" y="54411"/>
                  <a:pt x="85725" y="51236"/>
                </a:cubicBezTo>
                <a:cubicBezTo>
                  <a:pt x="76200" y="44886"/>
                  <a:pt x="65245" y="40281"/>
                  <a:pt x="57150" y="32186"/>
                </a:cubicBezTo>
                <a:cubicBezTo>
                  <a:pt x="49055" y="24091"/>
                  <a:pt x="48960" y="7231"/>
                  <a:pt x="38100" y="3611"/>
                </a:cubicBezTo>
                <a:cubicBezTo>
                  <a:pt x="-3080" y="-10116"/>
                  <a:pt x="6350" y="19486"/>
                  <a:pt x="0" y="22661"/>
                </a:cubicBezTo>
                <a:close/>
              </a:path>
            </a:pathLst>
          </a:cu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 name="TextBox 2"/>
          <p:cNvSpPr txBox="1"/>
          <p:nvPr/>
        </p:nvSpPr>
        <p:spPr>
          <a:xfrm>
            <a:off x="6785411" y="1219200"/>
            <a:ext cx="2053789" cy="400110"/>
          </a:xfrm>
          <a:prstGeom prst="rect">
            <a:avLst/>
          </a:prstGeom>
          <a:noFill/>
        </p:spPr>
        <p:txBody>
          <a:bodyPr wrap="square" rtlCol="0">
            <a:spAutoFit/>
          </a:bodyPr>
          <a:lstStyle/>
          <a:p>
            <a:r>
              <a:rPr lang="en-US" sz="2000" dirty="0" smtClean="0"/>
              <a:t>1. Nucleus</a:t>
            </a:r>
            <a:endParaRPr lang="en-US" sz="2000" dirty="0"/>
          </a:p>
        </p:txBody>
      </p:sp>
      <p:sp>
        <p:nvSpPr>
          <p:cNvPr id="58" name="TextBox 57"/>
          <p:cNvSpPr txBox="1"/>
          <p:nvPr/>
        </p:nvSpPr>
        <p:spPr>
          <a:xfrm>
            <a:off x="5682001" y="2073853"/>
            <a:ext cx="2053789" cy="400110"/>
          </a:xfrm>
          <a:prstGeom prst="rect">
            <a:avLst/>
          </a:prstGeom>
          <a:noFill/>
        </p:spPr>
        <p:txBody>
          <a:bodyPr wrap="square" rtlCol="0">
            <a:spAutoFit/>
          </a:bodyPr>
          <a:lstStyle/>
          <a:p>
            <a:r>
              <a:rPr lang="en-US" sz="2000" dirty="0" smtClean="0"/>
              <a:t>2. Ribosomes</a:t>
            </a:r>
            <a:endParaRPr lang="en-US" sz="2000" dirty="0"/>
          </a:p>
        </p:txBody>
      </p:sp>
      <p:sp>
        <p:nvSpPr>
          <p:cNvPr id="59" name="TextBox 58"/>
          <p:cNvSpPr txBox="1"/>
          <p:nvPr/>
        </p:nvSpPr>
        <p:spPr>
          <a:xfrm>
            <a:off x="7186499" y="3031012"/>
            <a:ext cx="1805101" cy="400110"/>
          </a:xfrm>
          <a:prstGeom prst="rect">
            <a:avLst/>
          </a:prstGeom>
          <a:noFill/>
        </p:spPr>
        <p:txBody>
          <a:bodyPr wrap="square" rtlCol="0">
            <a:spAutoFit/>
          </a:bodyPr>
          <a:lstStyle/>
          <a:p>
            <a:r>
              <a:rPr lang="en-US" sz="2000" dirty="0" smtClean="0"/>
              <a:t>3. Chloroplast</a:t>
            </a:r>
            <a:endParaRPr lang="en-US" sz="2000" dirty="0"/>
          </a:p>
        </p:txBody>
      </p:sp>
      <p:sp>
        <p:nvSpPr>
          <p:cNvPr id="60" name="TextBox 59"/>
          <p:cNvSpPr txBox="1"/>
          <p:nvPr/>
        </p:nvSpPr>
        <p:spPr>
          <a:xfrm>
            <a:off x="6349352" y="4998525"/>
            <a:ext cx="2053789" cy="400110"/>
          </a:xfrm>
          <a:prstGeom prst="rect">
            <a:avLst/>
          </a:prstGeom>
          <a:noFill/>
        </p:spPr>
        <p:txBody>
          <a:bodyPr wrap="square" rtlCol="0">
            <a:spAutoFit/>
          </a:bodyPr>
          <a:lstStyle/>
          <a:p>
            <a:r>
              <a:rPr lang="en-US" sz="2000" dirty="0" smtClean="0"/>
              <a:t>4. Vacuole</a:t>
            </a:r>
            <a:endParaRPr lang="en-US" sz="2000" dirty="0"/>
          </a:p>
        </p:txBody>
      </p:sp>
      <p:sp>
        <p:nvSpPr>
          <p:cNvPr id="62" name="TextBox 61"/>
          <p:cNvSpPr txBox="1"/>
          <p:nvPr/>
        </p:nvSpPr>
        <p:spPr>
          <a:xfrm>
            <a:off x="6349352" y="5677854"/>
            <a:ext cx="2053789" cy="400110"/>
          </a:xfrm>
          <a:prstGeom prst="rect">
            <a:avLst/>
          </a:prstGeom>
          <a:noFill/>
        </p:spPr>
        <p:txBody>
          <a:bodyPr wrap="square" rtlCol="0">
            <a:spAutoFit/>
          </a:bodyPr>
          <a:lstStyle/>
          <a:p>
            <a:r>
              <a:rPr lang="en-US" sz="2000" dirty="0" smtClean="0"/>
              <a:t>5. Mitochondria</a:t>
            </a:r>
            <a:endParaRPr lang="en-US" sz="2000" dirty="0"/>
          </a:p>
        </p:txBody>
      </p:sp>
      <p:sp>
        <p:nvSpPr>
          <p:cNvPr id="63" name="TextBox 62"/>
          <p:cNvSpPr txBox="1"/>
          <p:nvPr/>
        </p:nvSpPr>
        <p:spPr>
          <a:xfrm>
            <a:off x="4573372" y="5690479"/>
            <a:ext cx="2053789" cy="400110"/>
          </a:xfrm>
          <a:prstGeom prst="rect">
            <a:avLst/>
          </a:prstGeom>
          <a:noFill/>
        </p:spPr>
        <p:txBody>
          <a:bodyPr wrap="square" rtlCol="0">
            <a:spAutoFit/>
          </a:bodyPr>
          <a:lstStyle/>
          <a:p>
            <a:r>
              <a:rPr lang="en-US" sz="2000" dirty="0" smtClean="0"/>
              <a:t>6. Cytoplasm</a:t>
            </a:r>
            <a:endParaRPr lang="en-US" sz="2000" dirty="0"/>
          </a:p>
        </p:txBody>
      </p:sp>
      <p:sp>
        <p:nvSpPr>
          <p:cNvPr id="64" name="TextBox 63"/>
          <p:cNvSpPr txBox="1"/>
          <p:nvPr/>
        </p:nvSpPr>
        <p:spPr>
          <a:xfrm>
            <a:off x="4636293" y="6187255"/>
            <a:ext cx="2168248" cy="400110"/>
          </a:xfrm>
          <a:prstGeom prst="rect">
            <a:avLst/>
          </a:prstGeom>
          <a:noFill/>
        </p:spPr>
        <p:txBody>
          <a:bodyPr wrap="square" rtlCol="0">
            <a:spAutoFit/>
          </a:bodyPr>
          <a:lstStyle/>
          <a:p>
            <a:r>
              <a:rPr lang="en-US" sz="2000" dirty="0" smtClean="0"/>
              <a:t>7. Cell Membrane</a:t>
            </a:r>
            <a:endParaRPr lang="en-US" sz="2000" dirty="0"/>
          </a:p>
        </p:txBody>
      </p:sp>
      <p:sp>
        <p:nvSpPr>
          <p:cNvPr id="65" name="TextBox 64"/>
          <p:cNvSpPr txBox="1"/>
          <p:nvPr/>
        </p:nvSpPr>
        <p:spPr>
          <a:xfrm>
            <a:off x="504628" y="6092466"/>
            <a:ext cx="2168248" cy="400110"/>
          </a:xfrm>
          <a:prstGeom prst="rect">
            <a:avLst/>
          </a:prstGeom>
          <a:noFill/>
        </p:spPr>
        <p:txBody>
          <a:bodyPr wrap="square" rtlCol="0">
            <a:spAutoFit/>
          </a:bodyPr>
          <a:lstStyle/>
          <a:p>
            <a:r>
              <a:rPr lang="en-US" sz="2000" dirty="0" smtClean="0"/>
              <a:t>8. Cell Wall</a:t>
            </a:r>
            <a:endParaRPr lang="en-US" sz="2000" dirty="0"/>
          </a:p>
        </p:txBody>
      </p:sp>
      <p:sp>
        <p:nvSpPr>
          <p:cNvPr id="66" name="TextBox 65"/>
          <p:cNvSpPr txBox="1"/>
          <p:nvPr/>
        </p:nvSpPr>
        <p:spPr>
          <a:xfrm>
            <a:off x="128428" y="4909248"/>
            <a:ext cx="2168248" cy="400110"/>
          </a:xfrm>
          <a:prstGeom prst="rect">
            <a:avLst/>
          </a:prstGeom>
          <a:noFill/>
        </p:spPr>
        <p:txBody>
          <a:bodyPr wrap="square" rtlCol="0">
            <a:spAutoFit/>
          </a:bodyPr>
          <a:lstStyle/>
          <a:p>
            <a:r>
              <a:rPr lang="en-US" sz="2000" dirty="0" smtClean="0"/>
              <a:t>9. Golgi Bodies</a:t>
            </a:r>
            <a:endParaRPr lang="en-US" sz="2000" dirty="0"/>
          </a:p>
        </p:txBody>
      </p:sp>
      <p:sp>
        <p:nvSpPr>
          <p:cNvPr id="67" name="TextBox 66"/>
          <p:cNvSpPr txBox="1"/>
          <p:nvPr/>
        </p:nvSpPr>
        <p:spPr>
          <a:xfrm>
            <a:off x="256111" y="4186692"/>
            <a:ext cx="2040565" cy="400110"/>
          </a:xfrm>
          <a:prstGeom prst="rect">
            <a:avLst/>
          </a:prstGeom>
          <a:noFill/>
        </p:spPr>
        <p:txBody>
          <a:bodyPr wrap="square" rtlCol="0">
            <a:spAutoFit/>
          </a:bodyPr>
          <a:lstStyle/>
          <a:p>
            <a:r>
              <a:rPr lang="en-US" sz="2000" dirty="0" smtClean="0"/>
              <a:t>10. </a:t>
            </a:r>
            <a:r>
              <a:rPr lang="en-US" sz="2000" smtClean="0"/>
              <a:t>Rough E.R</a:t>
            </a:r>
            <a:r>
              <a:rPr lang="en-US" sz="2000" dirty="0" smtClean="0"/>
              <a:t>.</a:t>
            </a:r>
            <a:endParaRPr lang="en-US" sz="2000" dirty="0"/>
          </a:p>
        </p:txBody>
      </p:sp>
    </p:spTree>
    <p:extLst>
      <p:ext uri="{BB962C8B-B14F-4D97-AF65-F5344CB8AC3E}">
        <p14:creationId xmlns:p14="http://schemas.microsoft.com/office/powerpoint/2010/main" val="668216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8"/>
                                        </p:tgtEl>
                                        <p:attrNameLst>
                                          <p:attrName>style.visibility</p:attrName>
                                        </p:attrNameLst>
                                      </p:cBhvr>
                                      <p:to>
                                        <p:strVal val="visible"/>
                                      </p:to>
                                    </p:set>
                                    <p:anim calcmode="lin" valueType="num">
                                      <p:cBhvr additive="base">
                                        <p:cTn id="13" dur="500" fill="hold"/>
                                        <p:tgtEl>
                                          <p:spTgt spid="58"/>
                                        </p:tgtEl>
                                        <p:attrNameLst>
                                          <p:attrName>ppt_x</p:attrName>
                                        </p:attrNameLst>
                                      </p:cBhvr>
                                      <p:tavLst>
                                        <p:tav tm="0">
                                          <p:val>
                                            <p:strVal val="#ppt_x"/>
                                          </p:val>
                                        </p:tav>
                                        <p:tav tm="100000">
                                          <p:val>
                                            <p:strVal val="#ppt_x"/>
                                          </p:val>
                                        </p:tav>
                                      </p:tavLst>
                                    </p:anim>
                                    <p:anim calcmode="lin" valueType="num">
                                      <p:cBhvr additive="base">
                                        <p:cTn id="14"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9"/>
                                        </p:tgtEl>
                                        <p:attrNameLst>
                                          <p:attrName>style.visibility</p:attrName>
                                        </p:attrNameLst>
                                      </p:cBhvr>
                                      <p:to>
                                        <p:strVal val="visible"/>
                                      </p:to>
                                    </p:set>
                                    <p:anim calcmode="lin" valueType="num">
                                      <p:cBhvr additive="base">
                                        <p:cTn id="19" dur="500" fill="hold"/>
                                        <p:tgtEl>
                                          <p:spTgt spid="59"/>
                                        </p:tgtEl>
                                        <p:attrNameLst>
                                          <p:attrName>ppt_x</p:attrName>
                                        </p:attrNameLst>
                                      </p:cBhvr>
                                      <p:tavLst>
                                        <p:tav tm="0">
                                          <p:val>
                                            <p:strVal val="#ppt_x"/>
                                          </p:val>
                                        </p:tav>
                                        <p:tav tm="100000">
                                          <p:val>
                                            <p:strVal val="#ppt_x"/>
                                          </p:val>
                                        </p:tav>
                                      </p:tavLst>
                                    </p:anim>
                                    <p:anim calcmode="lin" valueType="num">
                                      <p:cBhvr additive="base">
                                        <p:cTn id="20"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0"/>
                                        </p:tgtEl>
                                        <p:attrNameLst>
                                          <p:attrName>style.visibility</p:attrName>
                                        </p:attrNameLst>
                                      </p:cBhvr>
                                      <p:to>
                                        <p:strVal val="visible"/>
                                      </p:to>
                                    </p:set>
                                    <p:anim calcmode="lin" valueType="num">
                                      <p:cBhvr additive="base">
                                        <p:cTn id="25" dur="500" fill="hold"/>
                                        <p:tgtEl>
                                          <p:spTgt spid="60"/>
                                        </p:tgtEl>
                                        <p:attrNameLst>
                                          <p:attrName>ppt_x</p:attrName>
                                        </p:attrNameLst>
                                      </p:cBhvr>
                                      <p:tavLst>
                                        <p:tav tm="0">
                                          <p:val>
                                            <p:strVal val="#ppt_x"/>
                                          </p:val>
                                        </p:tav>
                                        <p:tav tm="100000">
                                          <p:val>
                                            <p:strVal val="#ppt_x"/>
                                          </p:val>
                                        </p:tav>
                                      </p:tavLst>
                                    </p:anim>
                                    <p:anim calcmode="lin" valueType="num">
                                      <p:cBhvr additive="base">
                                        <p:cTn id="26"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2"/>
                                        </p:tgtEl>
                                        <p:attrNameLst>
                                          <p:attrName>style.visibility</p:attrName>
                                        </p:attrNameLst>
                                      </p:cBhvr>
                                      <p:to>
                                        <p:strVal val="visible"/>
                                      </p:to>
                                    </p:set>
                                    <p:anim calcmode="lin" valueType="num">
                                      <p:cBhvr additive="base">
                                        <p:cTn id="31" dur="500" fill="hold"/>
                                        <p:tgtEl>
                                          <p:spTgt spid="62"/>
                                        </p:tgtEl>
                                        <p:attrNameLst>
                                          <p:attrName>ppt_x</p:attrName>
                                        </p:attrNameLst>
                                      </p:cBhvr>
                                      <p:tavLst>
                                        <p:tav tm="0">
                                          <p:val>
                                            <p:strVal val="#ppt_x"/>
                                          </p:val>
                                        </p:tav>
                                        <p:tav tm="100000">
                                          <p:val>
                                            <p:strVal val="#ppt_x"/>
                                          </p:val>
                                        </p:tav>
                                      </p:tavLst>
                                    </p:anim>
                                    <p:anim calcmode="lin" valueType="num">
                                      <p:cBhvr additive="base">
                                        <p:cTn id="32"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3"/>
                                        </p:tgtEl>
                                        <p:attrNameLst>
                                          <p:attrName>style.visibility</p:attrName>
                                        </p:attrNameLst>
                                      </p:cBhvr>
                                      <p:to>
                                        <p:strVal val="visible"/>
                                      </p:to>
                                    </p:set>
                                    <p:anim calcmode="lin" valueType="num">
                                      <p:cBhvr additive="base">
                                        <p:cTn id="37" dur="500" fill="hold"/>
                                        <p:tgtEl>
                                          <p:spTgt spid="63"/>
                                        </p:tgtEl>
                                        <p:attrNameLst>
                                          <p:attrName>ppt_x</p:attrName>
                                        </p:attrNameLst>
                                      </p:cBhvr>
                                      <p:tavLst>
                                        <p:tav tm="0">
                                          <p:val>
                                            <p:strVal val="#ppt_x"/>
                                          </p:val>
                                        </p:tav>
                                        <p:tav tm="100000">
                                          <p:val>
                                            <p:strVal val="#ppt_x"/>
                                          </p:val>
                                        </p:tav>
                                      </p:tavLst>
                                    </p:anim>
                                    <p:anim calcmode="lin" valueType="num">
                                      <p:cBhvr additive="base">
                                        <p:cTn id="38"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4"/>
                                        </p:tgtEl>
                                        <p:attrNameLst>
                                          <p:attrName>style.visibility</p:attrName>
                                        </p:attrNameLst>
                                      </p:cBhvr>
                                      <p:to>
                                        <p:strVal val="visible"/>
                                      </p:to>
                                    </p:set>
                                    <p:anim calcmode="lin" valueType="num">
                                      <p:cBhvr additive="base">
                                        <p:cTn id="43" dur="500" fill="hold"/>
                                        <p:tgtEl>
                                          <p:spTgt spid="64"/>
                                        </p:tgtEl>
                                        <p:attrNameLst>
                                          <p:attrName>ppt_x</p:attrName>
                                        </p:attrNameLst>
                                      </p:cBhvr>
                                      <p:tavLst>
                                        <p:tav tm="0">
                                          <p:val>
                                            <p:strVal val="#ppt_x"/>
                                          </p:val>
                                        </p:tav>
                                        <p:tav tm="100000">
                                          <p:val>
                                            <p:strVal val="#ppt_x"/>
                                          </p:val>
                                        </p:tav>
                                      </p:tavLst>
                                    </p:anim>
                                    <p:anim calcmode="lin" valueType="num">
                                      <p:cBhvr additive="base">
                                        <p:cTn id="44"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65"/>
                                        </p:tgtEl>
                                        <p:attrNameLst>
                                          <p:attrName>style.visibility</p:attrName>
                                        </p:attrNameLst>
                                      </p:cBhvr>
                                      <p:to>
                                        <p:strVal val="visible"/>
                                      </p:to>
                                    </p:set>
                                    <p:anim calcmode="lin" valueType="num">
                                      <p:cBhvr additive="base">
                                        <p:cTn id="49" dur="500" fill="hold"/>
                                        <p:tgtEl>
                                          <p:spTgt spid="65"/>
                                        </p:tgtEl>
                                        <p:attrNameLst>
                                          <p:attrName>ppt_x</p:attrName>
                                        </p:attrNameLst>
                                      </p:cBhvr>
                                      <p:tavLst>
                                        <p:tav tm="0">
                                          <p:val>
                                            <p:strVal val="#ppt_x"/>
                                          </p:val>
                                        </p:tav>
                                        <p:tav tm="100000">
                                          <p:val>
                                            <p:strVal val="#ppt_x"/>
                                          </p:val>
                                        </p:tav>
                                      </p:tavLst>
                                    </p:anim>
                                    <p:anim calcmode="lin" valueType="num">
                                      <p:cBhvr additive="base">
                                        <p:cTn id="50"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66"/>
                                        </p:tgtEl>
                                        <p:attrNameLst>
                                          <p:attrName>style.visibility</p:attrName>
                                        </p:attrNameLst>
                                      </p:cBhvr>
                                      <p:to>
                                        <p:strVal val="visible"/>
                                      </p:to>
                                    </p:set>
                                    <p:anim calcmode="lin" valueType="num">
                                      <p:cBhvr additive="base">
                                        <p:cTn id="55" dur="500" fill="hold"/>
                                        <p:tgtEl>
                                          <p:spTgt spid="66"/>
                                        </p:tgtEl>
                                        <p:attrNameLst>
                                          <p:attrName>ppt_x</p:attrName>
                                        </p:attrNameLst>
                                      </p:cBhvr>
                                      <p:tavLst>
                                        <p:tav tm="0">
                                          <p:val>
                                            <p:strVal val="#ppt_x"/>
                                          </p:val>
                                        </p:tav>
                                        <p:tav tm="100000">
                                          <p:val>
                                            <p:strVal val="#ppt_x"/>
                                          </p:val>
                                        </p:tav>
                                      </p:tavLst>
                                    </p:anim>
                                    <p:anim calcmode="lin" valueType="num">
                                      <p:cBhvr additive="base">
                                        <p:cTn id="56"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67"/>
                                        </p:tgtEl>
                                        <p:attrNameLst>
                                          <p:attrName>style.visibility</p:attrName>
                                        </p:attrNameLst>
                                      </p:cBhvr>
                                      <p:to>
                                        <p:strVal val="visible"/>
                                      </p:to>
                                    </p:set>
                                    <p:anim calcmode="lin" valueType="num">
                                      <p:cBhvr additive="base">
                                        <p:cTn id="61" dur="500" fill="hold"/>
                                        <p:tgtEl>
                                          <p:spTgt spid="67"/>
                                        </p:tgtEl>
                                        <p:attrNameLst>
                                          <p:attrName>ppt_x</p:attrName>
                                        </p:attrNameLst>
                                      </p:cBhvr>
                                      <p:tavLst>
                                        <p:tav tm="0">
                                          <p:val>
                                            <p:strVal val="#ppt_x"/>
                                          </p:val>
                                        </p:tav>
                                        <p:tav tm="100000">
                                          <p:val>
                                            <p:strVal val="#ppt_x"/>
                                          </p:val>
                                        </p:tav>
                                      </p:tavLst>
                                    </p:anim>
                                    <p:anim calcmode="lin" valueType="num">
                                      <p:cBhvr additive="base">
                                        <p:cTn id="62"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8" grpId="0"/>
      <p:bldP spid="59" grpId="0"/>
      <p:bldP spid="60" grpId="0"/>
      <p:bldP spid="62" grpId="0"/>
      <p:bldP spid="63" grpId="0"/>
      <p:bldP spid="64" grpId="0"/>
      <p:bldP spid="65" grpId="0"/>
      <p:bldP spid="66" grpId="0"/>
      <p:bldP spid="6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5361906"/>
          </a:xfrm>
        </p:spPr>
        <p:txBody>
          <a:bodyPr>
            <a:normAutofit/>
          </a:bodyPr>
          <a:lstStyle/>
          <a:p>
            <a:r>
              <a:rPr lang="en-US" dirty="0" smtClean="0"/>
              <a:t>1. </a:t>
            </a:r>
            <a:r>
              <a:rPr kumimoji="1" lang="en-US" altLang="ja-JP" sz="3600" i="1" dirty="0" smtClean="0">
                <a:solidFill>
                  <a:srgbClr val="000000"/>
                </a:solidFill>
                <a:latin typeface="Helvetica"/>
                <a:cs typeface="Helvetica"/>
              </a:rPr>
              <a:t>All </a:t>
            </a:r>
            <a:r>
              <a:rPr kumimoji="1" lang="en-US" altLang="ja-JP" sz="3600" b="1" i="1" u="sng" dirty="0" smtClean="0">
                <a:solidFill>
                  <a:srgbClr val="000000"/>
                </a:solidFill>
                <a:latin typeface="Helvetica"/>
                <a:cs typeface="Helvetica"/>
              </a:rPr>
              <a:t>living </a:t>
            </a:r>
            <a:r>
              <a:rPr kumimoji="1" lang="en-US" altLang="ja-JP" sz="3600" i="1" dirty="0" smtClean="0">
                <a:solidFill>
                  <a:srgbClr val="000000"/>
                </a:solidFill>
                <a:latin typeface="Helvetica"/>
                <a:cs typeface="Helvetica"/>
              </a:rPr>
              <a:t>things are composed of cells.</a:t>
            </a:r>
            <a:br>
              <a:rPr kumimoji="1" lang="en-US" altLang="ja-JP" sz="3600" i="1" dirty="0" smtClean="0">
                <a:solidFill>
                  <a:srgbClr val="000000"/>
                </a:solidFill>
                <a:latin typeface="Helvetica"/>
                <a:cs typeface="Helvetica"/>
              </a:rPr>
            </a:br>
            <a:r>
              <a:rPr kumimoji="1" lang="en-US" altLang="ja-JP" sz="3600" i="1" dirty="0" smtClean="0">
                <a:solidFill>
                  <a:srgbClr val="000000"/>
                </a:solidFill>
                <a:latin typeface="Helvetica"/>
                <a:cs typeface="Helvetica"/>
              </a:rPr>
              <a:t/>
            </a:r>
            <a:br>
              <a:rPr kumimoji="1" lang="en-US" altLang="ja-JP" sz="3600" i="1" dirty="0" smtClean="0">
                <a:solidFill>
                  <a:srgbClr val="000000"/>
                </a:solidFill>
                <a:latin typeface="Helvetica"/>
                <a:cs typeface="Helvetica"/>
              </a:rPr>
            </a:br>
            <a:r>
              <a:rPr kumimoji="1" lang="en-US" altLang="ja-JP" sz="3600" i="1" dirty="0">
                <a:solidFill>
                  <a:srgbClr val="000000"/>
                </a:solidFill>
                <a:latin typeface="Helvetica"/>
                <a:cs typeface="Helvetica"/>
              </a:rPr>
              <a:t/>
            </a:r>
            <a:br>
              <a:rPr kumimoji="1" lang="en-US" altLang="ja-JP" sz="3600" i="1" dirty="0">
                <a:solidFill>
                  <a:srgbClr val="000000"/>
                </a:solidFill>
                <a:latin typeface="Helvetica"/>
                <a:cs typeface="Helvetica"/>
              </a:rPr>
            </a:br>
            <a:r>
              <a:rPr kumimoji="1" lang="en-US" altLang="ja-JP" sz="3600" i="1" dirty="0">
                <a:solidFill>
                  <a:srgbClr val="000000"/>
                </a:solidFill>
                <a:latin typeface="Helvetica"/>
                <a:cs typeface="Helvetica"/>
              </a:rPr>
              <a:t/>
            </a:r>
            <a:br>
              <a:rPr kumimoji="1" lang="en-US" altLang="ja-JP" sz="3600" i="1" dirty="0">
                <a:solidFill>
                  <a:srgbClr val="000000"/>
                </a:solidFill>
                <a:latin typeface="Helvetica"/>
                <a:cs typeface="Helvetica"/>
              </a:rPr>
            </a:br>
            <a:r>
              <a:rPr kumimoji="1" lang="en-US" altLang="ja-JP" sz="3600" i="1" dirty="0" smtClean="0">
                <a:solidFill>
                  <a:srgbClr val="000000"/>
                </a:solidFill>
                <a:latin typeface="Helvetica"/>
                <a:cs typeface="Helvetica"/>
              </a:rPr>
              <a:t/>
            </a:r>
            <a:br>
              <a:rPr kumimoji="1" lang="en-US" altLang="ja-JP" sz="3600" i="1" dirty="0" smtClean="0">
                <a:solidFill>
                  <a:srgbClr val="000000"/>
                </a:solidFill>
                <a:latin typeface="Helvetica"/>
                <a:cs typeface="Helvetica"/>
              </a:rPr>
            </a:br>
            <a:r>
              <a:rPr kumimoji="1" lang="en-US" altLang="ja-JP" sz="3600" i="1" dirty="0" smtClean="0">
                <a:solidFill>
                  <a:srgbClr val="000000"/>
                </a:solidFill>
                <a:latin typeface="Helvetica"/>
                <a:cs typeface="Helvetica"/>
              </a:rPr>
              <a:t/>
            </a:r>
            <a:br>
              <a:rPr kumimoji="1" lang="en-US" altLang="ja-JP" sz="3600" i="1" dirty="0" smtClean="0">
                <a:solidFill>
                  <a:srgbClr val="000000"/>
                </a:solidFill>
                <a:latin typeface="Helvetica"/>
                <a:cs typeface="Helvetica"/>
              </a:rPr>
            </a:br>
            <a:r>
              <a:rPr kumimoji="1" lang="en-US" altLang="ja-JP" sz="3600" i="1" dirty="0" smtClean="0">
                <a:solidFill>
                  <a:srgbClr val="000000"/>
                </a:solidFill>
                <a:latin typeface="Helvetica"/>
                <a:cs typeface="Helvetica"/>
              </a:rPr>
              <a:t> </a:t>
            </a:r>
            <a:br>
              <a:rPr kumimoji="1" lang="en-US" altLang="ja-JP" sz="3600" i="1" dirty="0" smtClean="0">
                <a:solidFill>
                  <a:srgbClr val="000000"/>
                </a:solidFill>
                <a:latin typeface="Helvetica"/>
                <a:cs typeface="Helvetica"/>
              </a:rPr>
            </a:b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20896" y="2581479"/>
            <a:ext cx="4601718" cy="3456432"/>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601413">
            <a:off x="89092" y="2953275"/>
            <a:ext cx="3685410" cy="3343275"/>
          </a:xfrm>
          <a:prstGeom prst="rect">
            <a:avLst/>
          </a:prstGeom>
        </p:spPr>
      </p:pic>
    </p:spTree>
    <p:extLst>
      <p:ext uri="{BB962C8B-B14F-4D97-AF65-F5344CB8AC3E}">
        <p14:creationId xmlns:p14="http://schemas.microsoft.com/office/powerpoint/2010/main" val="305127703"/>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421200" y="180974"/>
            <a:ext cx="8628367" cy="6448425"/>
            <a:chOff x="180975" y="0"/>
            <a:chExt cx="6252304" cy="4286250"/>
          </a:xfrm>
        </p:grpSpPr>
        <p:grpSp>
          <p:nvGrpSpPr>
            <p:cNvPr id="25" name="Group 24"/>
            <p:cNvGrpSpPr/>
            <p:nvPr/>
          </p:nvGrpSpPr>
          <p:grpSpPr>
            <a:xfrm>
              <a:off x="180975" y="0"/>
              <a:ext cx="6252304" cy="4286250"/>
              <a:chOff x="180975" y="0"/>
              <a:chExt cx="6252304" cy="4286250"/>
            </a:xfrm>
          </p:grpSpPr>
          <p:pic>
            <p:nvPicPr>
              <p:cNvPr id="29" name="Picture 28"/>
              <p:cNvPicPr>
                <a:picLocks noChangeAspect="1"/>
              </p:cNvPicPr>
              <p:nvPr/>
            </p:nvPicPr>
            <p:blipFill>
              <a:blip r:embed="rId2" cstate="print"/>
              <a:srcRect/>
              <a:stretch>
                <a:fillRect/>
              </a:stretch>
            </p:blipFill>
            <p:spPr bwMode="auto">
              <a:xfrm>
                <a:off x="1190625" y="0"/>
                <a:ext cx="4162425" cy="4286250"/>
              </a:xfrm>
              <a:prstGeom prst="rect">
                <a:avLst/>
              </a:prstGeom>
              <a:noFill/>
              <a:ln w="9525">
                <a:noFill/>
                <a:miter lim="800000"/>
                <a:headEnd/>
                <a:tailEnd/>
              </a:ln>
            </p:spPr>
          </p:pic>
          <p:cxnSp>
            <p:nvCxnSpPr>
              <p:cNvPr id="30" name="Straight Connector 29"/>
              <p:cNvCxnSpPr/>
              <p:nvPr/>
            </p:nvCxnSpPr>
            <p:spPr>
              <a:xfrm>
                <a:off x="438150" y="3181350"/>
                <a:ext cx="12477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514350" y="3648075"/>
                <a:ext cx="12477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5076825" y="962025"/>
                <a:ext cx="12477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5076825" y="1524000"/>
                <a:ext cx="12477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143500" y="2233255"/>
                <a:ext cx="12477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5185504" y="3179735"/>
                <a:ext cx="12477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180975" y="1133475"/>
                <a:ext cx="12477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333375" y="704850"/>
                <a:ext cx="12477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5143500" y="1828800"/>
                <a:ext cx="12477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5076825" y="3647542"/>
                <a:ext cx="1247775"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26" name="Freeform 25"/>
            <p:cNvSpPr/>
            <p:nvPr/>
          </p:nvSpPr>
          <p:spPr>
            <a:xfrm>
              <a:off x="3648075" y="361950"/>
              <a:ext cx="542925" cy="810488"/>
            </a:xfrm>
            <a:custGeom>
              <a:avLst/>
              <a:gdLst>
                <a:gd name="connsiteX0" fmla="*/ 0 w 542925"/>
                <a:gd name="connsiteY0" fmla="*/ 142875 h 810488"/>
                <a:gd name="connsiteX1" fmla="*/ 0 w 542925"/>
                <a:gd name="connsiteY1" fmla="*/ 142875 h 810488"/>
                <a:gd name="connsiteX2" fmla="*/ 66675 w 542925"/>
                <a:gd name="connsiteY2" fmla="*/ 219075 h 810488"/>
                <a:gd name="connsiteX3" fmla="*/ 161925 w 542925"/>
                <a:gd name="connsiteY3" fmla="*/ 285750 h 810488"/>
                <a:gd name="connsiteX4" fmla="*/ 219075 w 542925"/>
                <a:gd name="connsiteY4" fmla="*/ 333375 h 810488"/>
                <a:gd name="connsiteX5" fmla="*/ 228600 w 542925"/>
                <a:gd name="connsiteY5" fmla="*/ 361950 h 810488"/>
                <a:gd name="connsiteX6" fmla="*/ 247650 w 542925"/>
                <a:gd name="connsiteY6" fmla="*/ 400050 h 810488"/>
                <a:gd name="connsiteX7" fmla="*/ 257175 w 542925"/>
                <a:gd name="connsiteY7" fmla="*/ 447675 h 810488"/>
                <a:gd name="connsiteX8" fmla="*/ 266700 w 542925"/>
                <a:gd name="connsiteY8" fmla="*/ 476250 h 810488"/>
                <a:gd name="connsiteX9" fmla="*/ 276225 w 542925"/>
                <a:gd name="connsiteY9" fmla="*/ 581025 h 810488"/>
                <a:gd name="connsiteX10" fmla="*/ 295275 w 542925"/>
                <a:gd name="connsiteY10" fmla="*/ 609600 h 810488"/>
                <a:gd name="connsiteX11" fmla="*/ 304800 w 542925"/>
                <a:gd name="connsiteY11" fmla="*/ 647700 h 810488"/>
                <a:gd name="connsiteX12" fmla="*/ 323850 w 542925"/>
                <a:gd name="connsiteY12" fmla="*/ 704850 h 810488"/>
                <a:gd name="connsiteX13" fmla="*/ 333375 w 542925"/>
                <a:gd name="connsiteY13" fmla="*/ 790575 h 810488"/>
                <a:gd name="connsiteX14" fmla="*/ 438150 w 542925"/>
                <a:gd name="connsiteY14" fmla="*/ 800100 h 810488"/>
                <a:gd name="connsiteX15" fmla="*/ 476250 w 542925"/>
                <a:gd name="connsiteY15" fmla="*/ 781050 h 810488"/>
                <a:gd name="connsiteX16" fmla="*/ 533400 w 542925"/>
                <a:gd name="connsiteY16" fmla="*/ 695325 h 810488"/>
                <a:gd name="connsiteX17" fmla="*/ 542925 w 542925"/>
                <a:gd name="connsiteY17" fmla="*/ 657225 h 810488"/>
                <a:gd name="connsiteX18" fmla="*/ 533400 w 542925"/>
                <a:gd name="connsiteY18" fmla="*/ 419100 h 810488"/>
                <a:gd name="connsiteX19" fmla="*/ 514350 w 542925"/>
                <a:gd name="connsiteY19" fmla="*/ 352425 h 810488"/>
                <a:gd name="connsiteX20" fmla="*/ 485775 w 542925"/>
                <a:gd name="connsiteY20" fmla="*/ 238125 h 810488"/>
                <a:gd name="connsiteX21" fmla="*/ 466725 w 542925"/>
                <a:gd name="connsiteY21" fmla="*/ 190500 h 810488"/>
                <a:gd name="connsiteX22" fmla="*/ 428625 w 542925"/>
                <a:gd name="connsiteY22" fmla="*/ 114300 h 810488"/>
                <a:gd name="connsiteX23" fmla="*/ 400050 w 542925"/>
                <a:gd name="connsiteY23" fmla="*/ 57150 h 810488"/>
                <a:gd name="connsiteX24" fmla="*/ 342900 w 542925"/>
                <a:gd name="connsiteY24" fmla="*/ 0 h 810488"/>
                <a:gd name="connsiteX25" fmla="*/ 190500 w 542925"/>
                <a:gd name="connsiteY25" fmla="*/ 9525 h 810488"/>
                <a:gd name="connsiteX26" fmla="*/ 152400 w 542925"/>
                <a:gd name="connsiteY26" fmla="*/ 19050 h 810488"/>
                <a:gd name="connsiteX27" fmla="*/ 114300 w 542925"/>
                <a:gd name="connsiteY27" fmla="*/ 104775 h 810488"/>
                <a:gd name="connsiteX28" fmla="*/ 104775 w 542925"/>
                <a:gd name="connsiteY28" fmla="*/ 133350 h 810488"/>
                <a:gd name="connsiteX29" fmla="*/ 76200 w 542925"/>
                <a:gd name="connsiteY29" fmla="*/ 142875 h 810488"/>
                <a:gd name="connsiteX30" fmla="*/ 0 w 542925"/>
                <a:gd name="connsiteY30" fmla="*/ 142875 h 81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42925" h="810488">
                  <a:moveTo>
                    <a:pt x="0" y="142875"/>
                  </a:moveTo>
                  <a:lnTo>
                    <a:pt x="0" y="142875"/>
                  </a:lnTo>
                  <a:cubicBezTo>
                    <a:pt x="22225" y="168275"/>
                    <a:pt x="42810" y="195210"/>
                    <a:pt x="66675" y="219075"/>
                  </a:cubicBezTo>
                  <a:cubicBezTo>
                    <a:pt x="121956" y="274356"/>
                    <a:pt x="103060" y="241601"/>
                    <a:pt x="161925" y="285750"/>
                  </a:cubicBezTo>
                  <a:cubicBezTo>
                    <a:pt x="308604" y="395759"/>
                    <a:pt x="85802" y="244526"/>
                    <a:pt x="219075" y="333375"/>
                  </a:cubicBezTo>
                  <a:cubicBezTo>
                    <a:pt x="222250" y="342900"/>
                    <a:pt x="224645" y="352722"/>
                    <a:pt x="228600" y="361950"/>
                  </a:cubicBezTo>
                  <a:cubicBezTo>
                    <a:pt x="234193" y="375001"/>
                    <a:pt x="243160" y="386580"/>
                    <a:pt x="247650" y="400050"/>
                  </a:cubicBezTo>
                  <a:cubicBezTo>
                    <a:pt x="252770" y="415409"/>
                    <a:pt x="253248" y="431969"/>
                    <a:pt x="257175" y="447675"/>
                  </a:cubicBezTo>
                  <a:cubicBezTo>
                    <a:pt x="259610" y="457415"/>
                    <a:pt x="263525" y="466725"/>
                    <a:pt x="266700" y="476250"/>
                  </a:cubicBezTo>
                  <a:cubicBezTo>
                    <a:pt x="269875" y="511175"/>
                    <a:pt x="268877" y="546734"/>
                    <a:pt x="276225" y="581025"/>
                  </a:cubicBezTo>
                  <a:cubicBezTo>
                    <a:pt x="278624" y="592219"/>
                    <a:pt x="290766" y="599078"/>
                    <a:pt x="295275" y="609600"/>
                  </a:cubicBezTo>
                  <a:cubicBezTo>
                    <a:pt x="300432" y="621632"/>
                    <a:pt x="301038" y="635161"/>
                    <a:pt x="304800" y="647700"/>
                  </a:cubicBezTo>
                  <a:cubicBezTo>
                    <a:pt x="310570" y="666934"/>
                    <a:pt x="323850" y="704850"/>
                    <a:pt x="323850" y="704850"/>
                  </a:cubicBezTo>
                  <a:cubicBezTo>
                    <a:pt x="327025" y="733425"/>
                    <a:pt x="323550" y="763555"/>
                    <a:pt x="333375" y="790575"/>
                  </a:cubicBezTo>
                  <a:cubicBezTo>
                    <a:pt x="347108" y="828342"/>
                    <a:pt x="431403" y="800943"/>
                    <a:pt x="438150" y="800100"/>
                  </a:cubicBezTo>
                  <a:cubicBezTo>
                    <a:pt x="450850" y="793750"/>
                    <a:pt x="464696" y="789303"/>
                    <a:pt x="476250" y="781050"/>
                  </a:cubicBezTo>
                  <a:cubicBezTo>
                    <a:pt x="506777" y="759245"/>
                    <a:pt x="519528" y="730006"/>
                    <a:pt x="533400" y="695325"/>
                  </a:cubicBezTo>
                  <a:cubicBezTo>
                    <a:pt x="538262" y="683170"/>
                    <a:pt x="539750" y="669925"/>
                    <a:pt x="542925" y="657225"/>
                  </a:cubicBezTo>
                  <a:cubicBezTo>
                    <a:pt x="539750" y="577850"/>
                    <a:pt x="540815" y="498192"/>
                    <a:pt x="533400" y="419100"/>
                  </a:cubicBezTo>
                  <a:cubicBezTo>
                    <a:pt x="531242" y="396087"/>
                    <a:pt x="520306" y="374759"/>
                    <a:pt x="514350" y="352425"/>
                  </a:cubicBezTo>
                  <a:cubicBezTo>
                    <a:pt x="504231" y="314478"/>
                    <a:pt x="495300" y="276225"/>
                    <a:pt x="485775" y="238125"/>
                  </a:cubicBezTo>
                  <a:cubicBezTo>
                    <a:pt x="481628" y="221538"/>
                    <a:pt x="472728" y="206509"/>
                    <a:pt x="466725" y="190500"/>
                  </a:cubicBezTo>
                  <a:cubicBezTo>
                    <a:pt x="434507" y="104584"/>
                    <a:pt x="493415" y="243880"/>
                    <a:pt x="428625" y="114300"/>
                  </a:cubicBezTo>
                  <a:cubicBezTo>
                    <a:pt x="409711" y="76472"/>
                    <a:pt x="431247" y="92247"/>
                    <a:pt x="400050" y="57150"/>
                  </a:cubicBezTo>
                  <a:cubicBezTo>
                    <a:pt x="382152" y="37014"/>
                    <a:pt x="342900" y="0"/>
                    <a:pt x="342900" y="0"/>
                  </a:cubicBezTo>
                  <a:cubicBezTo>
                    <a:pt x="292100" y="3175"/>
                    <a:pt x="241147" y="4460"/>
                    <a:pt x="190500" y="9525"/>
                  </a:cubicBezTo>
                  <a:cubicBezTo>
                    <a:pt x="177474" y="10828"/>
                    <a:pt x="163292" y="11788"/>
                    <a:pt x="152400" y="19050"/>
                  </a:cubicBezTo>
                  <a:cubicBezTo>
                    <a:pt x="132993" y="31988"/>
                    <a:pt x="118058" y="93502"/>
                    <a:pt x="114300" y="104775"/>
                  </a:cubicBezTo>
                  <a:cubicBezTo>
                    <a:pt x="111125" y="114300"/>
                    <a:pt x="114300" y="130175"/>
                    <a:pt x="104775" y="133350"/>
                  </a:cubicBezTo>
                  <a:cubicBezTo>
                    <a:pt x="95250" y="136525"/>
                    <a:pt x="86139" y="141455"/>
                    <a:pt x="76200" y="142875"/>
                  </a:cubicBezTo>
                  <a:cubicBezTo>
                    <a:pt x="63628" y="144671"/>
                    <a:pt x="12700" y="142875"/>
                    <a:pt x="0" y="142875"/>
                  </a:cubicBezTo>
                  <a:close/>
                </a:path>
              </a:pathLst>
            </a:custGeom>
            <a:ln>
              <a:solidFill>
                <a:schemeClr val="bg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7" name="Freeform 26"/>
            <p:cNvSpPr/>
            <p:nvPr/>
          </p:nvSpPr>
          <p:spPr>
            <a:xfrm>
              <a:off x="4286250" y="142875"/>
              <a:ext cx="819730" cy="1209675"/>
            </a:xfrm>
            <a:custGeom>
              <a:avLst/>
              <a:gdLst>
                <a:gd name="connsiteX0" fmla="*/ 162505 w 819730"/>
                <a:gd name="connsiteY0" fmla="*/ 142875 h 1209675"/>
                <a:gd name="connsiteX1" fmla="*/ 162505 w 819730"/>
                <a:gd name="connsiteY1" fmla="*/ 142875 h 1209675"/>
                <a:gd name="connsiteX2" fmla="*/ 219655 w 819730"/>
                <a:gd name="connsiteY2" fmla="*/ 419100 h 1209675"/>
                <a:gd name="connsiteX3" fmla="*/ 267280 w 819730"/>
                <a:gd name="connsiteY3" fmla="*/ 609600 h 1209675"/>
                <a:gd name="connsiteX4" fmla="*/ 276805 w 819730"/>
                <a:gd name="connsiteY4" fmla="*/ 638175 h 1209675"/>
                <a:gd name="connsiteX5" fmla="*/ 295855 w 819730"/>
                <a:gd name="connsiteY5" fmla="*/ 752475 h 1209675"/>
                <a:gd name="connsiteX6" fmla="*/ 314905 w 819730"/>
                <a:gd name="connsiteY6" fmla="*/ 809625 h 1209675"/>
                <a:gd name="connsiteX7" fmla="*/ 324430 w 819730"/>
                <a:gd name="connsiteY7" fmla="*/ 857250 h 1209675"/>
                <a:gd name="connsiteX8" fmla="*/ 343480 w 819730"/>
                <a:gd name="connsiteY8" fmla="*/ 895350 h 1209675"/>
                <a:gd name="connsiteX9" fmla="*/ 353005 w 819730"/>
                <a:gd name="connsiteY9" fmla="*/ 933450 h 1209675"/>
                <a:gd name="connsiteX10" fmla="*/ 381580 w 819730"/>
                <a:gd name="connsiteY10" fmla="*/ 990600 h 1209675"/>
                <a:gd name="connsiteX11" fmla="*/ 410155 w 819730"/>
                <a:gd name="connsiteY11" fmla="*/ 1085850 h 1209675"/>
                <a:gd name="connsiteX12" fmla="*/ 429205 w 819730"/>
                <a:gd name="connsiteY12" fmla="*/ 1152525 h 1209675"/>
                <a:gd name="connsiteX13" fmla="*/ 457780 w 819730"/>
                <a:gd name="connsiteY13" fmla="*/ 1171575 h 1209675"/>
                <a:gd name="connsiteX14" fmla="*/ 572080 w 819730"/>
                <a:gd name="connsiteY14" fmla="*/ 1209675 h 1209675"/>
                <a:gd name="connsiteX15" fmla="*/ 695905 w 819730"/>
                <a:gd name="connsiteY15" fmla="*/ 1190625 h 1209675"/>
                <a:gd name="connsiteX16" fmla="*/ 724480 w 819730"/>
                <a:gd name="connsiteY16" fmla="*/ 1171575 h 1209675"/>
                <a:gd name="connsiteX17" fmla="*/ 762580 w 819730"/>
                <a:gd name="connsiteY17" fmla="*/ 1133475 h 1209675"/>
                <a:gd name="connsiteX18" fmla="*/ 800680 w 819730"/>
                <a:gd name="connsiteY18" fmla="*/ 1076325 h 1209675"/>
                <a:gd name="connsiteX19" fmla="*/ 810205 w 819730"/>
                <a:gd name="connsiteY19" fmla="*/ 1038225 h 1209675"/>
                <a:gd name="connsiteX20" fmla="*/ 791155 w 819730"/>
                <a:gd name="connsiteY20" fmla="*/ 762000 h 1209675"/>
                <a:gd name="connsiteX21" fmla="*/ 810205 w 819730"/>
                <a:gd name="connsiteY21" fmla="*/ 638175 h 1209675"/>
                <a:gd name="connsiteX22" fmla="*/ 819730 w 819730"/>
                <a:gd name="connsiteY22" fmla="*/ 609600 h 1209675"/>
                <a:gd name="connsiteX23" fmla="*/ 810205 w 819730"/>
                <a:gd name="connsiteY23" fmla="*/ 466725 h 1209675"/>
                <a:gd name="connsiteX24" fmla="*/ 791155 w 819730"/>
                <a:gd name="connsiteY24" fmla="*/ 409575 h 1209675"/>
                <a:gd name="connsiteX25" fmla="*/ 743530 w 819730"/>
                <a:gd name="connsiteY25" fmla="*/ 323850 h 1209675"/>
                <a:gd name="connsiteX26" fmla="*/ 734005 w 819730"/>
                <a:gd name="connsiteY26" fmla="*/ 295275 h 1209675"/>
                <a:gd name="connsiteX27" fmla="*/ 695905 w 819730"/>
                <a:gd name="connsiteY27" fmla="*/ 247650 h 1209675"/>
                <a:gd name="connsiteX28" fmla="*/ 581605 w 819730"/>
                <a:gd name="connsiteY28" fmla="*/ 133350 h 1209675"/>
                <a:gd name="connsiteX29" fmla="*/ 543505 w 819730"/>
                <a:gd name="connsiteY29" fmla="*/ 76200 h 1209675"/>
                <a:gd name="connsiteX30" fmla="*/ 467305 w 819730"/>
                <a:gd name="connsiteY30" fmla="*/ 9525 h 1209675"/>
                <a:gd name="connsiteX31" fmla="*/ 362530 w 819730"/>
                <a:gd name="connsiteY31" fmla="*/ 0 h 1209675"/>
                <a:gd name="connsiteX32" fmla="*/ 10105 w 819730"/>
                <a:gd name="connsiteY32" fmla="*/ 9525 h 1209675"/>
                <a:gd name="connsiteX33" fmla="*/ 580 w 819730"/>
                <a:gd name="connsiteY33" fmla="*/ 38100 h 1209675"/>
                <a:gd name="connsiteX34" fmla="*/ 10105 w 819730"/>
                <a:gd name="connsiteY34" fmla="*/ 123825 h 1209675"/>
                <a:gd name="connsiteX35" fmla="*/ 67255 w 819730"/>
                <a:gd name="connsiteY35" fmla="*/ 161925 h 1209675"/>
                <a:gd name="connsiteX36" fmla="*/ 162505 w 819730"/>
                <a:gd name="connsiteY36" fmla="*/ 200025 h 1209675"/>
                <a:gd name="connsiteX37" fmla="*/ 210130 w 819730"/>
                <a:gd name="connsiteY37" fmla="*/ 219075 h 1209675"/>
                <a:gd name="connsiteX38" fmla="*/ 191080 w 819730"/>
                <a:gd name="connsiteY38" fmla="*/ 238125 h 1209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19730" h="1209675">
                  <a:moveTo>
                    <a:pt x="162505" y="142875"/>
                  </a:moveTo>
                  <a:lnTo>
                    <a:pt x="162505" y="142875"/>
                  </a:lnTo>
                  <a:cubicBezTo>
                    <a:pt x="242673" y="351311"/>
                    <a:pt x="190946" y="179857"/>
                    <a:pt x="219655" y="419100"/>
                  </a:cubicBezTo>
                  <a:cubicBezTo>
                    <a:pt x="224210" y="457055"/>
                    <a:pt x="258641" y="579364"/>
                    <a:pt x="267280" y="609600"/>
                  </a:cubicBezTo>
                  <a:cubicBezTo>
                    <a:pt x="270038" y="619254"/>
                    <a:pt x="274836" y="628330"/>
                    <a:pt x="276805" y="638175"/>
                  </a:cubicBezTo>
                  <a:cubicBezTo>
                    <a:pt x="284380" y="676050"/>
                    <a:pt x="287476" y="714769"/>
                    <a:pt x="295855" y="752475"/>
                  </a:cubicBezTo>
                  <a:cubicBezTo>
                    <a:pt x="300211" y="772077"/>
                    <a:pt x="310967" y="789934"/>
                    <a:pt x="314905" y="809625"/>
                  </a:cubicBezTo>
                  <a:cubicBezTo>
                    <a:pt x="318080" y="825500"/>
                    <a:pt x="319310" y="841891"/>
                    <a:pt x="324430" y="857250"/>
                  </a:cubicBezTo>
                  <a:cubicBezTo>
                    <a:pt x="328920" y="870720"/>
                    <a:pt x="338494" y="882055"/>
                    <a:pt x="343480" y="895350"/>
                  </a:cubicBezTo>
                  <a:cubicBezTo>
                    <a:pt x="348077" y="907607"/>
                    <a:pt x="347848" y="921418"/>
                    <a:pt x="353005" y="933450"/>
                  </a:cubicBezTo>
                  <a:cubicBezTo>
                    <a:pt x="388786" y="1016940"/>
                    <a:pt x="358645" y="910328"/>
                    <a:pt x="381580" y="990600"/>
                  </a:cubicBezTo>
                  <a:cubicBezTo>
                    <a:pt x="410370" y="1091367"/>
                    <a:pt x="364884" y="950037"/>
                    <a:pt x="410155" y="1085850"/>
                  </a:cubicBezTo>
                  <a:cubicBezTo>
                    <a:pt x="417464" y="1107778"/>
                    <a:pt x="417980" y="1132319"/>
                    <a:pt x="429205" y="1152525"/>
                  </a:cubicBezTo>
                  <a:cubicBezTo>
                    <a:pt x="434764" y="1162532"/>
                    <a:pt x="448986" y="1164246"/>
                    <a:pt x="457780" y="1171575"/>
                  </a:cubicBezTo>
                  <a:cubicBezTo>
                    <a:pt x="517971" y="1221734"/>
                    <a:pt x="448879" y="1195986"/>
                    <a:pt x="572080" y="1209675"/>
                  </a:cubicBezTo>
                  <a:cubicBezTo>
                    <a:pt x="599397" y="1206943"/>
                    <a:pt x="661578" y="1207788"/>
                    <a:pt x="695905" y="1190625"/>
                  </a:cubicBezTo>
                  <a:cubicBezTo>
                    <a:pt x="706144" y="1185505"/>
                    <a:pt x="715788" y="1179025"/>
                    <a:pt x="724480" y="1171575"/>
                  </a:cubicBezTo>
                  <a:cubicBezTo>
                    <a:pt x="738117" y="1159886"/>
                    <a:pt x="751360" y="1147500"/>
                    <a:pt x="762580" y="1133475"/>
                  </a:cubicBezTo>
                  <a:cubicBezTo>
                    <a:pt x="776883" y="1115597"/>
                    <a:pt x="800680" y="1076325"/>
                    <a:pt x="800680" y="1076325"/>
                  </a:cubicBezTo>
                  <a:cubicBezTo>
                    <a:pt x="803855" y="1063625"/>
                    <a:pt x="810205" y="1051316"/>
                    <a:pt x="810205" y="1038225"/>
                  </a:cubicBezTo>
                  <a:cubicBezTo>
                    <a:pt x="810205" y="810275"/>
                    <a:pt x="825599" y="865333"/>
                    <a:pt x="791155" y="762000"/>
                  </a:cubicBezTo>
                  <a:cubicBezTo>
                    <a:pt x="794193" y="740731"/>
                    <a:pt x="804919" y="661964"/>
                    <a:pt x="810205" y="638175"/>
                  </a:cubicBezTo>
                  <a:cubicBezTo>
                    <a:pt x="812383" y="628374"/>
                    <a:pt x="816555" y="619125"/>
                    <a:pt x="819730" y="609600"/>
                  </a:cubicBezTo>
                  <a:cubicBezTo>
                    <a:pt x="816555" y="561975"/>
                    <a:pt x="816955" y="513976"/>
                    <a:pt x="810205" y="466725"/>
                  </a:cubicBezTo>
                  <a:cubicBezTo>
                    <a:pt x="807365" y="446846"/>
                    <a:pt x="797505" y="428625"/>
                    <a:pt x="791155" y="409575"/>
                  </a:cubicBezTo>
                  <a:cubicBezTo>
                    <a:pt x="774390" y="359280"/>
                    <a:pt x="787199" y="389354"/>
                    <a:pt x="743530" y="323850"/>
                  </a:cubicBezTo>
                  <a:cubicBezTo>
                    <a:pt x="737961" y="315496"/>
                    <a:pt x="739326" y="303789"/>
                    <a:pt x="734005" y="295275"/>
                  </a:cubicBezTo>
                  <a:cubicBezTo>
                    <a:pt x="723230" y="278035"/>
                    <a:pt x="709739" y="262548"/>
                    <a:pt x="695905" y="247650"/>
                  </a:cubicBezTo>
                  <a:lnTo>
                    <a:pt x="581605" y="133350"/>
                  </a:lnTo>
                  <a:cubicBezTo>
                    <a:pt x="565416" y="117161"/>
                    <a:pt x="556205" y="95250"/>
                    <a:pt x="543505" y="76200"/>
                  </a:cubicBezTo>
                  <a:cubicBezTo>
                    <a:pt x="525377" y="49008"/>
                    <a:pt x="506736" y="13110"/>
                    <a:pt x="467305" y="9525"/>
                  </a:cubicBezTo>
                  <a:lnTo>
                    <a:pt x="362530" y="0"/>
                  </a:lnTo>
                  <a:cubicBezTo>
                    <a:pt x="245055" y="3175"/>
                    <a:pt x="126977" y="-2777"/>
                    <a:pt x="10105" y="9525"/>
                  </a:cubicBezTo>
                  <a:cubicBezTo>
                    <a:pt x="120" y="10576"/>
                    <a:pt x="580" y="28060"/>
                    <a:pt x="580" y="38100"/>
                  </a:cubicBezTo>
                  <a:cubicBezTo>
                    <a:pt x="580" y="66851"/>
                    <a:pt x="-3526" y="98511"/>
                    <a:pt x="10105" y="123825"/>
                  </a:cubicBezTo>
                  <a:cubicBezTo>
                    <a:pt x="20960" y="143984"/>
                    <a:pt x="45535" y="154685"/>
                    <a:pt x="67255" y="161925"/>
                  </a:cubicBezTo>
                  <a:cubicBezTo>
                    <a:pt x="197337" y="205286"/>
                    <a:pt x="64399" y="157980"/>
                    <a:pt x="162505" y="200025"/>
                  </a:cubicBezTo>
                  <a:cubicBezTo>
                    <a:pt x="244895" y="235335"/>
                    <a:pt x="148809" y="188414"/>
                    <a:pt x="210130" y="219075"/>
                  </a:cubicBezTo>
                  <a:lnTo>
                    <a:pt x="191080" y="238125"/>
                  </a:lnTo>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8" name="Freeform 27"/>
            <p:cNvSpPr/>
            <p:nvPr/>
          </p:nvSpPr>
          <p:spPr>
            <a:xfrm>
              <a:off x="4876800" y="1943100"/>
              <a:ext cx="285750" cy="238125"/>
            </a:xfrm>
            <a:custGeom>
              <a:avLst/>
              <a:gdLst>
                <a:gd name="connsiteX0" fmla="*/ 161925 w 285750"/>
                <a:gd name="connsiteY0" fmla="*/ 28575 h 238125"/>
                <a:gd name="connsiteX1" fmla="*/ 161925 w 285750"/>
                <a:gd name="connsiteY1" fmla="*/ 28575 h 238125"/>
                <a:gd name="connsiteX2" fmla="*/ 95250 w 285750"/>
                <a:gd name="connsiteY2" fmla="*/ 76200 h 238125"/>
                <a:gd name="connsiteX3" fmla="*/ 76200 w 285750"/>
                <a:gd name="connsiteY3" fmla="*/ 104775 h 238125"/>
                <a:gd name="connsiteX4" fmla="*/ 47625 w 285750"/>
                <a:gd name="connsiteY4" fmla="*/ 123825 h 238125"/>
                <a:gd name="connsiteX5" fmla="*/ 0 w 285750"/>
                <a:gd name="connsiteY5" fmla="*/ 180975 h 238125"/>
                <a:gd name="connsiteX6" fmla="*/ 9525 w 285750"/>
                <a:gd name="connsiteY6" fmla="*/ 219075 h 238125"/>
                <a:gd name="connsiteX7" fmla="*/ 38100 w 285750"/>
                <a:gd name="connsiteY7" fmla="*/ 238125 h 238125"/>
                <a:gd name="connsiteX8" fmla="*/ 200025 w 285750"/>
                <a:gd name="connsiteY8" fmla="*/ 228600 h 238125"/>
                <a:gd name="connsiteX9" fmla="*/ 266700 w 285750"/>
                <a:gd name="connsiteY9" fmla="*/ 152400 h 238125"/>
                <a:gd name="connsiteX10" fmla="*/ 285750 w 285750"/>
                <a:gd name="connsiteY10" fmla="*/ 123825 h 238125"/>
                <a:gd name="connsiteX11" fmla="*/ 276225 w 285750"/>
                <a:gd name="connsiteY11" fmla="*/ 57150 h 238125"/>
                <a:gd name="connsiteX12" fmla="*/ 247650 w 285750"/>
                <a:gd name="connsiteY12" fmla="*/ 28575 h 238125"/>
                <a:gd name="connsiteX13" fmla="*/ 190500 w 285750"/>
                <a:gd name="connsiteY13" fmla="*/ 0 h 238125"/>
                <a:gd name="connsiteX14" fmla="*/ 161925 w 285750"/>
                <a:gd name="connsiteY14" fmla="*/ 9525 h 238125"/>
                <a:gd name="connsiteX15" fmla="*/ 133350 w 285750"/>
                <a:gd name="connsiteY15" fmla="*/ 28575 h 238125"/>
                <a:gd name="connsiteX16" fmla="*/ 161925 w 285750"/>
                <a:gd name="connsiteY16" fmla="*/ 28575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5750" h="238125">
                  <a:moveTo>
                    <a:pt x="161925" y="28575"/>
                  </a:moveTo>
                  <a:lnTo>
                    <a:pt x="161925" y="28575"/>
                  </a:lnTo>
                  <a:cubicBezTo>
                    <a:pt x="139700" y="44450"/>
                    <a:pt x="115664" y="58055"/>
                    <a:pt x="95250" y="76200"/>
                  </a:cubicBezTo>
                  <a:cubicBezTo>
                    <a:pt x="86694" y="83805"/>
                    <a:pt x="84295" y="96680"/>
                    <a:pt x="76200" y="104775"/>
                  </a:cubicBezTo>
                  <a:cubicBezTo>
                    <a:pt x="68105" y="112870"/>
                    <a:pt x="56419" y="116496"/>
                    <a:pt x="47625" y="123825"/>
                  </a:cubicBezTo>
                  <a:cubicBezTo>
                    <a:pt x="20123" y="146744"/>
                    <a:pt x="18731" y="152878"/>
                    <a:pt x="0" y="180975"/>
                  </a:cubicBezTo>
                  <a:cubicBezTo>
                    <a:pt x="3175" y="193675"/>
                    <a:pt x="2263" y="208183"/>
                    <a:pt x="9525" y="219075"/>
                  </a:cubicBezTo>
                  <a:cubicBezTo>
                    <a:pt x="15875" y="228600"/>
                    <a:pt x="26667" y="237553"/>
                    <a:pt x="38100" y="238125"/>
                  </a:cubicBezTo>
                  <a:lnTo>
                    <a:pt x="200025" y="228600"/>
                  </a:lnTo>
                  <a:cubicBezTo>
                    <a:pt x="247650" y="196850"/>
                    <a:pt x="222250" y="219075"/>
                    <a:pt x="266700" y="152400"/>
                  </a:cubicBezTo>
                  <a:lnTo>
                    <a:pt x="285750" y="123825"/>
                  </a:lnTo>
                  <a:cubicBezTo>
                    <a:pt x="282575" y="101600"/>
                    <a:pt x="284563" y="77995"/>
                    <a:pt x="276225" y="57150"/>
                  </a:cubicBezTo>
                  <a:cubicBezTo>
                    <a:pt x="271222" y="44643"/>
                    <a:pt x="257998" y="37199"/>
                    <a:pt x="247650" y="28575"/>
                  </a:cubicBezTo>
                  <a:cubicBezTo>
                    <a:pt x="223031" y="8059"/>
                    <a:pt x="219139" y="9546"/>
                    <a:pt x="190500" y="0"/>
                  </a:cubicBezTo>
                  <a:cubicBezTo>
                    <a:pt x="180975" y="3175"/>
                    <a:pt x="170905" y="5035"/>
                    <a:pt x="161925" y="9525"/>
                  </a:cubicBezTo>
                  <a:cubicBezTo>
                    <a:pt x="151686" y="14645"/>
                    <a:pt x="143166" y="22685"/>
                    <a:pt x="133350" y="28575"/>
                  </a:cubicBezTo>
                  <a:cubicBezTo>
                    <a:pt x="127262" y="32228"/>
                    <a:pt x="157163" y="28575"/>
                    <a:pt x="161925" y="28575"/>
                  </a:cubicBezTo>
                  <a:close/>
                </a:path>
              </a:pathLst>
            </a:custGeom>
            <a:ln>
              <a:solidFill>
                <a:schemeClr val="bg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48" name="TextBox 47"/>
          <p:cNvSpPr txBox="1"/>
          <p:nvPr/>
        </p:nvSpPr>
        <p:spPr>
          <a:xfrm>
            <a:off x="421200" y="841272"/>
            <a:ext cx="1932284" cy="400110"/>
          </a:xfrm>
          <a:prstGeom prst="rect">
            <a:avLst/>
          </a:prstGeom>
          <a:noFill/>
        </p:spPr>
        <p:txBody>
          <a:bodyPr wrap="square" rtlCol="0">
            <a:spAutoFit/>
          </a:bodyPr>
          <a:lstStyle/>
          <a:p>
            <a:r>
              <a:rPr lang="en-US" sz="2000" dirty="0" smtClean="0"/>
              <a:t>1. Rough E.R.</a:t>
            </a:r>
            <a:endParaRPr lang="en-US" sz="2000" dirty="0"/>
          </a:p>
        </p:txBody>
      </p:sp>
      <p:sp>
        <p:nvSpPr>
          <p:cNvPr id="50" name="TextBox 49"/>
          <p:cNvSpPr txBox="1"/>
          <p:nvPr/>
        </p:nvSpPr>
        <p:spPr>
          <a:xfrm>
            <a:off x="523404" y="1483972"/>
            <a:ext cx="1830080" cy="400110"/>
          </a:xfrm>
          <a:prstGeom prst="rect">
            <a:avLst/>
          </a:prstGeom>
          <a:noFill/>
        </p:spPr>
        <p:txBody>
          <a:bodyPr wrap="square" rtlCol="0">
            <a:spAutoFit/>
          </a:bodyPr>
          <a:lstStyle/>
          <a:p>
            <a:r>
              <a:rPr lang="en-US" sz="2000" dirty="0" smtClean="0"/>
              <a:t>2. Ribosomes</a:t>
            </a:r>
            <a:endParaRPr lang="en-US" sz="2000" dirty="0"/>
          </a:p>
        </p:txBody>
      </p:sp>
      <p:sp>
        <p:nvSpPr>
          <p:cNvPr id="51" name="TextBox 50"/>
          <p:cNvSpPr txBox="1"/>
          <p:nvPr/>
        </p:nvSpPr>
        <p:spPr>
          <a:xfrm>
            <a:off x="523404" y="4564599"/>
            <a:ext cx="1932284" cy="400110"/>
          </a:xfrm>
          <a:prstGeom prst="rect">
            <a:avLst/>
          </a:prstGeom>
          <a:noFill/>
        </p:spPr>
        <p:txBody>
          <a:bodyPr wrap="square" rtlCol="0">
            <a:spAutoFit/>
          </a:bodyPr>
          <a:lstStyle/>
          <a:p>
            <a:r>
              <a:rPr lang="en-US" sz="2000" dirty="0" smtClean="0"/>
              <a:t>3. Smooth E.R.</a:t>
            </a:r>
            <a:endParaRPr lang="en-US" sz="2000" dirty="0"/>
          </a:p>
        </p:txBody>
      </p:sp>
      <p:sp>
        <p:nvSpPr>
          <p:cNvPr id="52" name="TextBox 51"/>
          <p:cNvSpPr txBox="1"/>
          <p:nvPr/>
        </p:nvSpPr>
        <p:spPr>
          <a:xfrm>
            <a:off x="675804" y="5269190"/>
            <a:ext cx="2143596" cy="400110"/>
          </a:xfrm>
          <a:prstGeom prst="rect">
            <a:avLst/>
          </a:prstGeom>
          <a:noFill/>
        </p:spPr>
        <p:txBody>
          <a:bodyPr wrap="square" rtlCol="0">
            <a:spAutoFit/>
          </a:bodyPr>
          <a:lstStyle/>
          <a:p>
            <a:r>
              <a:rPr lang="en-US" sz="2000" dirty="0" smtClean="0"/>
              <a:t>4. Mitochondria</a:t>
            </a:r>
            <a:endParaRPr lang="en-US" sz="2000" dirty="0"/>
          </a:p>
        </p:txBody>
      </p:sp>
      <p:sp>
        <p:nvSpPr>
          <p:cNvPr id="53" name="TextBox 52"/>
          <p:cNvSpPr txBox="1"/>
          <p:nvPr/>
        </p:nvSpPr>
        <p:spPr>
          <a:xfrm>
            <a:off x="6967303" y="1228177"/>
            <a:ext cx="1932284" cy="400110"/>
          </a:xfrm>
          <a:prstGeom prst="rect">
            <a:avLst/>
          </a:prstGeom>
          <a:noFill/>
        </p:spPr>
        <p:txBody>
          <a:bodyPr wrap="square" rtlCol="0">
            <a:spAutoFit/>
          </a:bodyPr>
          <a:lstStyle/>
          <a:p>
            <a:r>
              <a:rPr lang="en-US" sz="2000" dirty="0" smtClean="0"/>
              <a:t>5. Nucleus</a:t>
            </a:r>
            <a:endParaRPr lang="en-US" sz="2000" dirty="0"/>
          </a:p>
        </p:txBody>
      </p:sp>
      <p:cxnSp>
        <p:nvCxnSpPr>
          <p:cNvPr id="54" name="Curved Connector 53"/>
          <p:cNvCxnSpPr/>
          <p:nvPr/>
        </p:nvCxnSpPr>
        <p:spPr>
          <a:xfrm flipV="1">
            <a:off x="4876800" y="1428232"/>
            <a:ext cx="2024779" cy="1045515"/>
          </a:xfrm>
          <a:prstGeom prst="curvedConnector3">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7098751" y="2067727"/>
            <a:ext cx="1932284" cy="400110"/>
          </a:xfrm>
          <a:prstGeom prst="rect">
            <a:avLst/>
          </a:prstGeom>
          <a:noFill/>
        </p:spPr>
        <p:txBody>
          <a:bodyPr wrap="square" rtlCol="0">
            <a:spAutoFit/>
          </a:bodyPr>
          <a:lstStyle/>
          <a:p>
            <a:r>
              <a:rPr lang="en-US" sz="2000" dirty="0" smtClean="0"/>
              <a:t>6. Golgi Bodies</a:t>
            </a:r>
            <a:endParaRPr lang="en-US" sz="2000" dirty="0"/>
          </a:p>
        </p:txBody>
      </p:sp>
      <p:sp>
        <p:nvSpPr>
          <p:cNvPr id="57" name="TextBox 56"/>
          <p:cNvSpPr txBox="1"/>
          <p:nvPr/>
        </p:nvSpPr>
        <p:spPr>
          <a:xfrm>
            <a:off x="7198821" y="2526282"/>
            <a:ext cx="1932284" cy="400110"/>
          </a:xfrm>
          <a:prstGeom prst="rect">
            <a:avLst/>
          </a:prstGeom>
          <a:noFill/>
        </p:spPr>
        <p:txBody>
          <a:bodyPr wrap="square" rtlCol="0">
            <a:spAutoFit/>
          </a:bodyPr>
          <a:lstStyle/>
          <a:p>
            <a:r>
              <a:rPr lang="en-US" sz="2000" dirty="0" smtClean="0"/>
              <a:t>7. Centrioles</a:t>
            </a:r>
            <a:endParaRPr lang="en-US" sz="2000" dirty="0"/>
          </a:p>
        </p:txBody>
      </p:sp>
      <p:sp>
        <p:nvSpPr>
          <p:cNvPr id="58" name="TextBox 57"/>
          <p:cNvSpPr txBox="1"/>
          <p:nvPr/>
        </p:nvSpPr>
        <p:spPr>
          <a:xfrm>
            <a:off x="7177620" y="3135862"/>
            <a:ext cx="1932284" cy="400110"/>
          </a:xfrm>
          <a:prstGeom prst="rect">
            <a:avLst/>
          </a:prstGeom>
          <a:noFill/>
        </p:spPr>
        <p:txBody>
          <a:bodyPr wrap="square" rtlCol="0">
            <a:spAutoFit/>
          </a:bodyPr>
          <a:lstStyle/>
          <a:p>
            <a:r>
              <a:rPr lang="en-US" sz="2000" dirty="0" smtClean="0"/>
              <a:t>8. Lysosome</a:t>
            </a:r>
            <a:endParaRPr lang="en-US" sz="2000" dirty="0"/>
          </a:p>
        </p:txBody>
      </p:sp>
      <p:sp>
        <p:nvSpPr>
          <p:cNvPr id="59" name="TextBox 58"/>
          <p:cNvSpPr txBox="1"/>
          <p:nvPr/>
        </p:nvSpPr>
        <p:spPr>
          <a:xfrm>
            <a:off x="7198821" y="4569530"/>
            <a:ext cx="1651140" cy="369332"/>
          </a:xfrm>
          <a:prstGeom prst="rect">
            <a:avLst/>
          </a:prstGeom>
          <a:noFill/>
        </p:spPr>
        <p:txBody>
          <a:bodyPr wrap="square" rtlCol="0">
            <a:spAutoFit/>
          </a:bodyPr>
          <a:lstStyle/>
          <a:p>
            <a:r>
              <a:rPr lang="en-US" dirty="0" smtClean="0"/>
              <a:t>9. Cytoplasm</a:t>
            </a:r>
            <a:endParaRPr lang="en-US" dirty="0"/>
          </a:p>
        </p:txBody>
      </p:sp>
      <p:sp>
        <p:nvSpPr>
          <p:cNvPr id="39" name="TextBox 38"/>
          <p:cNvSpPr txBox="1"/>
          <p:nvPr/>
        </p:nvSpPr>
        <p:spPr>
          <a:xfrm>
            <a:off x="7098750" y="5243032"/>
            <a:ext cx="2011153" cy="369332"/>
          </a:xfrm>
          <a:prstGeom prst="rect">
            <a:avLst/>
          </a:prstGeom>
          <a:noFill/>
        </p:spPr>
        <p:txBody>
          <a:bodyPr wrap="square" rtlCol="0">
            <a:spAutoFit/>
          </a:bodyPr>
          <a:lstStyle/>
          <a:p>
            <a:r>
              <a:rPr lang="en-US" dirty="0" smtClean="0"/>
              <a:t>10. Cell Membrane</a:t>
            </a:r>
            <a:endParaRPr lang="en-US" dirty="0"/>
          </a:p>
        </p:txBody>
      </p:sp>
    </p:spTree>
    <p:extLst>
      <p:ext uri="{BB962C8B-B14F-4D97-AF65-F5344CB8AC3E}">
        <p14:creationId xmlns:p14="http://schemas.microsoft.com/office/powerpoint/2010/main" val="704043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500" fill="hold"/>
                                        <p:tgtEl>
                                          <p:spTgt spid="48"/>
                                        </p:tgtEl>
                                        <p:attrNameLst>
                                          <p:attrName>ppt_x</p:attrName>
                                        </p:attrNameLst>
                                      </p:cBhvr>
                                      <p:tavLst>
                                        <p:tav tm="0">
                                          <p:val>
                                            <p:strVal val="#ppt_x"/>
                                          </p:val>
                                        </p:tav>
                                        <p:tav tm="100000">
                                          <p:val>
                                            <p:strVal val="#ppt_x"/>
                                          </p:val>
                                        </p:tav>
                                      </p:tavLst>
                                    </p:anim>
                                    <p:anim calcmode="lin" valueType="num">
                                      <p:cBhvr additive="base">
                                        <p:cTn id="8"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0"/>
                                        </p:tgtEl>
                                        <p:attrNameLst>
                                          <p:attrName>style.visibility</p:attrName>
                                        </p:attrNameLst>
                                      </p:cBhvr>
                                      <p:to>
                                        <p:strVal val="visible"/>
                                      </p:to>
                                    </p:set>
                                    <p:anim calcmode="lin" valueType="num">
                                      <p:cBhvr additive="base">
                                        <p:cTn id="13" dur="500" fill="hold"/>
                                        <p:tgtEl>
                                          <p:spTgt spid="50"/>
                                        </p:tgtEl>
                                        <p:attrNameLst>
                                          <p:attrName>ppt_x</p:attrName>
                                        </p:attrNameLst>
                                      </p:cBhvr>
                                      <p:tavLst>
                                        <p:tav tm="0">
                                          <p:val>
                                            <p:strVal val="#ppt_x"/>
                                          </p:val>
                                        </p:tav>
                                        <p:tav tm="100000">
                                          <p:val>
                                            <p:strVal val="#ppt_x"/>
                                          </p:val>
                                        </p:tav>
                                      </p:tavLst>
                                    </p:anim>
                                    <p:anim calcmode="lin" valueType="num">
                                      <p:cBhvr additive="base">
                                        <p:cTn id="14"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500" fill="hold"/>
                                        <p:tgtEl>
                                          <p:spTgt spid="51"/>
                                        </p:tgtEl>
                                        <p:attrNameLst>
                                          <p:attrName>ppt_x</p:attrName>
                                        </p:attrNameLst>
                                      </p:cBhvr>
                                      <p:tavLst>
                                        <p:tav tm="0">
                                          <p:val>
                                            <p:strVal val="#ppt_x"/>
                                          </p:val>
                                        </p:tav>
                                        <p:tav tm="100000">
                                          <p:val>
                                            <p:strVal val="#ppt_x"/>
                                          </p:val>
                                        </p:tav>
                                      </p:tavLst>
                                    </p:anim>
                                    <p:anim calcmode="lin" valueType="num">
                                      <p:cBhvr additive="base">
                                        <p:cTn id="20"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2"/>
                                        </p:tgtEl>
                                        <p:attrNameLst>
                                          <p:attrName>style.visibility</p:attrName>
                                        </p:attrNameLst>
                                      </p:cBhvr>
                                      <p:to>
                                        <p:strVal val="visible"/>
                                      </p:to>
                                    </p:set>
                                    <p:anim calcmode="lin" valueType="num">
                                      <p:cBhvr additive="base">
                                        <p:cTn id="25" dur="500" fill="hold"/>
                                        <p:tgtEl>
                                          <p:spTgt spid="52"/>
                                        </p:tgtEl>
                                        <p:attrNameLst>
                                          <p:attrName>ppt_x</p:attrName>
                                        </p:attrNameLst>
                                      </p:cBhvr>
                                      <p:tavLst>
                                        <p:tav tm="0">
                                          <p:val>
                                            <p:strVal val="#ppt_x"/>
                                          </p:val>
                                        </p:tav>
                                        <p:tav tm="100000">
                                          <p:val>
                                            <p:strVal val="#ppt_x"/>
                                          </p:val>
                                        </p:tav>
                                      </p:tavLst>
                                    </p:anim>
                                    <p:anim calcmode="lin" valueType="num">
                                      <p:cBhvr additive="base">
                                        <p:cTn id="26"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3"/>
                                        </p:tgtEl>
                                        <p:attrNameLst>
                                          <p:attrName>style.visibility</p:attrName>
                                        </p:attrNameLst>
                                      </p:cBhvr>
                                      <p:to>
                                        <p:strVal val="visible"/>
                                      </p:to>
                                    </p:set>
                                    <p:anim calcmode="lin" valueType="num">
                                      <p:cBhvr additive="base">
                                        <p:cTn id="31" dur="500" fill="hold"/>
                                        <p:tgtEl>
                                          <p:spTgt spid="53"/>
                                        </p:tgtEl>
                                        <p:attrNameLst>
                                          <p:attrName>ppt_x</p:attrName>
                                        </p:attrNameLst>
                                      </p:cBhvr>
                                      <p:tavLst>
                                        <p:tav tm="0">
                                          <p:val>
                                            <p:strVal val="#ppt_x"/>
                                          </p:val>
                                        </p:tav>
                                        <p:tav tm="100000">
                                          <p:val>
                                            <p:strVal val="#ppt_x"/>
                                          </p:val>
                                        </p:tav>
                                      </p:tavLst>
                                    </p:anim>
                                    <p:anim calcmode="lin" valueType="num">
                                      <p:cBhvr additive="base">
                                        <p:cTn id="32"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6"/>
                                        </p:tgtEl>
                                        <p:attrNameLst>
                                          <p:attrName>style.visibility</p:attrName>
                                        </p:attrNameLst>
                                      </p:cBhvr>
                                      <p:to>
                                        <p:strVal val="visible"/>
                                      </p:to>
                                    </p:set>
                                    <p:anim calcmode="lin" valueType="num">
                                      <p:cBhvr additive="base">
                                        <p:cTn id="37" dur="500" fill="hold"/>
                                        <p:tgtEl>
                                          <p:spTgt spid="56"/>
                                        </p:tgtEl>
                                        <p:attrNameLst>
                                          <p:attrName>ppt_x</p:attrName>
                                        </p:attrNameLst>
                                      </p:cBhvr>
                                      <p:tavLst>
                                        <p:tav tm="0">
                                          <p:val>
                                            <p:strVal val="#ppt_x"/>
                                          </p:val>
                                        </p:tav>
                                        <p:tav tm="100000">
                                          <p:val>
                                            <p:strVal val="#ppt_x"/>
                                          </p:val>
                                        </p:tav>
                                      </p:tavLst>
                                    </p:anim>
                                    <p:anim calcmode="lin" valueType="num">
                                      <p:cBhvr additive="base">
                                        <p:cTn id="38"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7"/>
                                        </p:tgtEl>
                                        <p:attrNameLst>
                                          <p:attrName>style.visibility</p:attrName>
                                        </p:attrNameLst>
                                      </p:cBhvr>
                                      <p:to>
                                        <p:strVal val="visible"/>
                                      </p:to>
                                    </p:set>
                                    <p:anim calcmode="lin" valueType="num">
                                      <p:cBhvr additive="base">
                                        <p:cTn id="43" dur="500" fill="hold"/>
                                        <p:tgtEl>
                                          <p:spTgt spid="57"/>
                                        </p:tgtEl>
                                        <p:attrNameLst>
                                          <p:attrName>ppt_x</p:attrName>
                                        </p:attrNameLst>
                                      </p:cBhvr>
                                      <p:tavLst>
                                        <p:tav tm="0">
                                          <p:val>
                                            <p:strVal val="#ppt_x"/>
                                          </p:val>
                                        </p:tav>
                                        <p:tav tm="100000">
                                          <p:val>
                                            <p:strVal val="#ppt_x"/>
                                          </p:val>
                                        </p:tav>
                                      </p:tavLst>
                                    </p:anim>
                                    <p:anim calcmode="lin" valueType="num">
                                      <p:cBhvr additive="base">
                                        <p:cTn id="44"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58"/>
                                        </p:tgtEl>
                                        <p:attrNameLst>
                                          <p:attrName>style.visibility</p:attrName>
                                        </p:attrNameLst>
                                      </p:cBhvr>
                                      <p:to>
                                        <p:strVal val="visible"/>
                                      </p:to>
                                    </p:set>
                                    <p:anim calcmode="lin" valueType="num">
                                      <p:cBhvr additive="base">
                                        <p:cTn id="49" dur="500" fill="hold"/>
                                        <p:tgtEl>
                                          <p:spTgt spid="58"/>
                                        </p:tgtEl>
                                        <p:attrNameLst>
                                          <p:attrName>ppt_x</p:attrName>
                                        </p:attrNameLst>
                                      </p:cBhvr>
                                      <p:tavLst>
                                        <p:tav tm="0">
                                          <p:val>
                                            <p:strVal val="#ppt_x"/>
                                          </p:val>
                                        </p:tav>
                                        <p:tav tm="100000">
                                          <p:val>
                                            <p:strVal val="#ppt_x"/>
                                          </p:val>
                                        </p:tav>
                                      </p:tavLst>
                                    </p:anim>
                                    <p:anim calcmode="lin" valueType="num">
                                      <p:cBhvr additive="base">
                                        <p:cTn id="50"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59"/>
                                        </p:tgtEl>
                                        <p:attrNameLst>
                                          <p:attrName>style.visibility</p:attrName>
                                        </p:attrNameLst>
                                      </p:cBhvr>
                                      <p:to>
                                        <p:strVal val="visible"/>
                                      </p:to>
                                    </p:set>
                                    <p:anim calcmode="lin" valueType="num">
                                      <p:cBhvr additive="base">
                                        <p:cTn id="55" dur="500" fill="hold"/>
                                        <p:tgtEl>
                                          <p:spTgt spid="59"/>
                                        </p:tgtEl>
                                        <p:attrNameLst>
                                          <p:attrName>ppt_x</p:attrName>
                                        </p:attrNameLst>
                                      </p:cBhvr>
                                      <p:tavLst>
                                        <p:tav tm="0">
                                          <p:val>
                                            <p:strVal val="#ppt_x"/>
                                          </p:val>
                                        </p:tav>
                                        <p:tav tm="100000">
                                          <p:val>
                                            <p:strVal val="#ppt_x"/>
                                          </p:val>
                                        </p:tav>
                                      </p:tavLst>
                                    </p:anim>
                                    <p:anim calcmode="lin" valueType="num">
                                      <p:cBhvr additive="base">
                                        <p:cTn id="56"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9"/>
                                        </p:tgtEl>
                                        <p:attrNameLst>
                                          <p:attrName>style.visibility</p:attrName>
                                        </p:attrNameLst>
                                      </p:cBhvr>
                                      <p:to>
                                        <p:strVal val="visible"/>
                                      </p:to>
                                    </p:set>
                                    <p:anim calcmode="lin" valueType="num">
                                      <p:cBhvr additive="base">
                                        <p:cTn id="61" dur="500" fill="hold"/>
                                        <p:tgtEl>
                                          <p:spTgt spid="39"/>
                                        </p:tgtEl>
                                        <p:attrNameLst>
                                          <p:attrName>ppt_x</p:attrName>
                                        </p:attrNameLst>
                                      </p:cBhvr>
                                      <p:tavLst>
                                        <p:tav tm="0">
                                          <p:val>
                                            <p:strVal val="#ppt_x"/>
                                          </p:val>
                                        </p:tav>
                                        <p:tav tm="100000">
                                          <p:val>
                                            <p:strVal val="#ppt_x"/>
                                          </p:val>
                                        </p:tav>
                                      </p:tavLst>
                                    </p:anim>
                                    <p:anim calcmode="lin" valueType="num">
                                      <p:cBhvr additive="base">
                                        <p:cTn id="62"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50" grpId="0"/>
      <p:bldP spid="51" grpId="0"/>
      <p:bldP spid="52" grpId="0"/>
      <p:bldP spid="53" grpId="0"/>
      <p:bldP spid="56" grpId="0"/>
      <p:bldP spid="57" grpId="0"/>
      <p:bldP spid="58" grpId="0"/>
      <p:bldP spid="59" grpId="0"/>
      <p:bldP spid="39"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Name that Organelle</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3051" y="2161057"/>
            <a:ext cx="5253015" cy="4022725"/>
          </a:xfrm>
        </p:spPr>
      </p:pic>
      <p:sp>
        <p:nvSpPr>
          <p:cNvPr id="5" name="Right Arrow 4"/>
          <p:cNvSpPr/>
          <p:nvPr/>
        </p:nvSpPr>
        <p:spPr>
          <a:xfrm rot="9005324">
            <a:off x="3879606" y="1395837"/>
            <a:ext cx="3822492" cy="22934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6066" y="3186784"/>
            <a:ext cx="2417671" cy="1611781"/>
          </a:xfrm>
          <a:prstGeom prst="rect">
            <a:avLst/>
          </a:prstGeom>
        </p:spPr>
      </p:pic>
    </p:spTree>
    <p:extLst>
      <p:ext uri="{BB962C8B-B14F-4D97-AF65-F5344CB8AC3E}">
        <p14:creationId xmlns:p14="http://schemas.microsoft.com/office/powerpoint/2010/main" val="794520034"/>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Nucleus Function?</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3051" y="2161057"/>
            <a:ext cx="5253015" cy="4022725"/>
          </a:xfrm>
        </p:spPr>
      </p:pic>
      <p:sp>
        <p:nvSpPr>
          <p:cNvPr id="5" name="Right Arrow 4"/>
          <p:cNvSpPr/>
          <p:nvPr/>
        </p:nvSpPr>
        <p:spPr>
          <a:xfrm rot="9005324">
            <a:off x="3879606" y="1395837"/>
            <a:ext cx="3822492" cy="22934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6066" y="3186784"/>
            <a:ext cx="2417671" cy="1611781"/>
          </a:xfrm>
          <a:prstGeom prst="rect">
            <a:avLst/>
          </a:prstGeom>
        </p:spPr>
      </p:pic>
    </p:spTree>
    <p:extLst>
      <p:ext uri="{BB962C8B-B14F-4D97-AF65-F5344CB8AC3E}">
        <p14:creationId xmlns:p14="http://schemas.microsoft.com/office/powerpoint/2010/main" val="1387305592"/>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Name that Organelle</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67717" y="1846263"/>
            <a:ext cx="5253015" cy="4022725"/>
          </a:xfrm>
        </p:spPr>
      </p:pic>
      <p:sp>
        <p:nvSpPr>
          <p:cNvPr id="5" name="Right Arrow 4"/>
          <p:cNvSpPr/>
          <p:nvPr/>
        </p:nvSpPr>
        <p:spPr>
          <a:xfrm rot="9005324">
            <a:off x="4614123" y="961121"/>
            <a:ext cx="3822492" cy="22934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5279911"/>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Cell Membrane Function?</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28268" y="1876243"/>
            <a:ext cx="6156952" cy="4714954"/>
          </a:xfrm>
        </p:spPr>
      </p:pic>
    </p:spTree>
    <p:extLst>
      <p:ext uri="{BB962C8B-B14F-4D97-AF65-F5344CB8AC3E}">
        <p14:creationId xmlns:p14="http://schemas.microsoft.com/office/powerpoint/2010/main" val="1981946177"/>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Name that Organelle</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18209" y="1737361"/>
            <a:ext cx="6111982" cy="4680516"/>
          </a:xfrm>
        </p:spPr>
      </p:pic>
      <p:sp>
        <p:nvSpPr>
          <p:cNvPr id="6" name="Rectangle 5"/>
          <p:cNvSpPr/>
          <p:nvPr/>
        </p:nvSpPr>
        <p:spPr>
          <a:xfrm>
            <a:off x="6159458" y="2158583"/>
            <a:ext cx="1320634" cy="5996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rot="7523509">
            <a:off x="4808996" y="449705"/>
            <a:ext cx="3822492" cy="22934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5769808"/>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Name that Organelle</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18209" y="1737361"/>
            <a:ext cx="6111982" cy="4680516"/>
          </a:xfrm>
        </p:spPr>
      </p:pic>
      <p:sp>
        <p:nvSpPr>
          <p:cNvPr id="6" name="Rectangle 5"/>
          <p:cNvSpPr/>
          <p:nvPr/>
        </p:nvSpPr>
        <p:spPr>
          <a:xfrm>
            <a:off x="6159458" y="2158583"/>
            <a:ext cx="1320634" cy="5996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rot="7523509">
            <a:off x="4808996" y="449705"/>
            <a:ext cx="3822492" cy="22934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7034929"/>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Cytoplasm Function?</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88032" y="1891234"/>
            <a:ext cx="5253015" cy="4022725"/>
          </a:xfrm>
        </p:spPr>
      </p:pic>
    </p:spTree>
    <p:extLst>
      <p:ext uri="{BB962C8B-B14F-4D97-AF65-F5344CB8AC3E}">
        <p14:creationId xmlns:p14="http://schemas.microsoft.com/office/powerpoint/2010/main" val="1672851376"/>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Name that Organelle</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67717" y="1846263"/>
            <a:ext cx="5253015" cy="4022725"/>
          </a:xfrm>
        </p:spPr>
      </p:pic>
      <p:sp>
        <p:nvSpPr>
          <p:cNvPr id="5" name="Right Arrow 4"/>
          <p:cNvSpPr/>
          <p:nvPr/>
        </p:nvSpPr>
        <p:spPr>
          <a:xfrm>
            <a:off x="194872" y="2098622"/>
            <a:ext cx="3822492" cy="22934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3419354"/>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Nuclear Membrane Function?</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67717" y="1846263"/>
            <a:ext cx="5253015" cy="4022725"/>
          </a:xfrm>
        </p:spPr>
      </p:pic>
      <p:sp>
        <p:nvSpPr>
          <p:cNvPr id="5" name="Right Arrow 4"/>
          <p:cNvSpPr/>
          <p:nvPr/>
        </p:nvSpPr>
        <p:spPr>
          <a:xfrm>
            <a:off x="194872" y="2098622"/>
            <a:ext cx="3822492" cy="22934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7464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5361906"/>
          </a:xfrm>
        </p:spPr>
        <p:txBody>
          <a:bodyPr>
            <a:normAutofit/>
          </a:bodyPr>
          <a:lstStyle/>
          <a:p>
            <a:r>
              <a:rPr lang="en-US" dirty="0" smtClean="0"/>
              <a:t>1. </a:t>
            </a:r>
            <a:r>
              <a:rPr kumimoji="1" lang="en-US" altLang="ja-JP" sz="3600" i="1" dirty="0" smtClean="0">
                <a:solidFill>
                  <a:srgbClr val="000000"/>
                </a:solidFill>
                <a:latin typeface="Helvetica"/>
                <a:cs typeface="Helvetica"/>
              </a:rPr>
              <a:t>All </a:t>
            </a:r>
            <a:r>
              <a:rPr kumimoji="1" lang="en-US" altLang="ja-JP" sz="3600" b="1" i="1" u="sng" dirty="0" smtClean="0">
                <a:solidFill>
                  <a:srgbClr val="000000"/>
                </a:solidFill>
                <a:latin typeface="Helvetica"/>
                <a:cs typeface="Helvetica"/>
              </a:rPr>
              <a:t>living </a:t>
            </a:r>
            <a:r>
              <a:rPr kumimoji="1" lang="en-US" altLang="ja-JP" sz="3600" i="1" dirty="0" smtClean="0">
                <a:solidFill>
                  <a:srgbClr val="000000"/>
                </a:solidFill>
                <a:latin typeface="Helvetica"/>
                <a:cs typeface="Helvetica"/>
              </a:rPr>
              <a:t>things are composed of cells.</a:t>
            </a:r>
            <a:br>
              <a:rPr kumimoji="1" lang="en-US" altLang="ja-JP" sz="3600" i="1" dirty="0" smtClean="0">
                <a:solidFill>
                  <a:srgbClr val="000000"/>
                </a:solidFill>
                <a:latin typeface="Helvetica"/>
                <a:cs typeface="Helvetica"/>
              </a:rPr>
            </a:br>
            <a:r>
              <a:rPr kumimoji="1" lang="en-US" altLang="ja-JP" sz="3600" i="1" dirty="0" smtClean="0">
                <a:solidFill>
                  <a:srgbClr val="000000"/>
                </a:solidFill>
                <a:latin typeface="Helvetica"/>
                <a:cs typeface="Helvetica"/>
              </a:rPr>
              <a:t/>
            </a:r>
            <a:br>
              <a:rPr kumimoji="1" lang="en-US" altLang="ja-JP" sz="3600" i="1" dirty="0" smtClean="0">
                <a:solidFill>
                  <a:srgbClr val="000000"/>
                </a:solidFill>
                <a:latin typeface="Helvetica"/>
                <a:cs typeface="Helvetica"/>
              </a:rPr>
            </a:br>
            <a:r>
              <a:rPr kumimoji="1" lang="en-US" altLang="ja-JP" sz="3600" i="1" dirty="0">
                <a:solidFill>
                  <a:srgbClr val="000000"/>
                </a:solidFill>
                <a:latin typeface="Helvetica"/>
                <a:cs typeface="Helvetica"/>
              </a:rPr>
              <a:t/>
            </a:r>
            <a:br>
              <a:rPr kumimoji="1" lang="en-US" altLang="ja-JP" sz="3600" i="1" dirty="0">
                <a:solidFill>
                  <a:srgbClr val="000000"/>
                </a:solidFill>
                <a:latin typeface="Helvetica"/>
                <a:cs typeface="Helvetica"/>
              </a:rPr>
            </a:br>
            <a:r>
              <a:rPr kumimoji="1" lang="en-US" altLang="ja-JP" sz="3600" i="1" dirty="0">
                <a:solidFill>
                  <a:srgbClr val="000000"/>
                </a:solidFill>
                <a:latin typeface="Helvetica"/>
                <a:cs typeface="Helvetica"/>
              </a:rPr>
              <a:t/>
            </a:r>
            <a:br>
              <a:rPr kumimoji="1" lang="en-US" altLang="ja-JP" sz="3600" i="1" dirty="0">
                <a:solidFill>
                  <a:srgbClr val="000000"/>
                </a:solidFill>
                <a:latin typeface="Helvetica"/>
                <a:cs typeface="Helvetica"/>
              </a:rPr>
            </a:br>
            <a:r>
              <a:rPr kumimoji="1" lang="en-US" altLang="ja-JP" sz="3600" i="1" dirty="0" smtClean="0">
                <a:solidFill>
                  <a:srgbClr val="000000"/>
                </a:solidFill>
                <a:latin typeface="Helvetica"/>
                <a:cs typeface="Helvetica"/>
              </a:rPr>
              <a:t/>
            </a:r>
            <a:br>
              <a:rPr kumimoji="1" lang="en-US" altLang="ja-JP" sz="3600" i="1" dirty="0" smtClean="0">
                <a:solidFill>
                  <a:srgbClr val="000000"/>
                </a:solidFill>
                <a:latin typeface="Helvetica"/>
                <a:cs typeface="Helvetica"/>
              </a:rPr>
            </a:br>
            <a:r>
              <a:rPr kumimoji="1" lang="en-US" altLang="ja-JP" sz="3600" i="1" dirty="0" smtClean="0">
                <a:solidFill>
                  <a:srgbClr val="000000"/>
                </a:solidFill>
                <a:latin typeface="Helvetica"/>
                <a:cs typeface="Helvetica"/>
              </a:rPr>
              <a:t/>
            </a:r>
            <a:br>
              <a:rPr kumimoji="1" lang="en-US" altLang="ja-JP" sz="3600" i="1" dirty="0" smtClean="0">
                <a:solidFill>
                  <a:srgbClr val="000000"/>
                </a:solidFill>
                <a:latin typeface="Helvetica"/>
                <a:cs typeface="Helvetica"/>
              </a:rPr>
            </a:br>
            <a:r>
              <a:rPr kumimoji="1" lang="en-US" altLang="ja-JP" sz="3600" i="1" dirty="0" smtClean="0">
                <a:solidFill>
                  <a:srgbClr val="000000"/>
                </a:solidFill>
                <a:latin typeface="Helvetica"/>
                <a:cs typeface="Helvetica"/>
              </a:rPr>
              <a:t> </a:t>
            </a:r>
            <a:br>
              <a:rPr kumimoji="1" lang="en-US" altLang="ja-JP" sz="3600" i="1" dirty="0" smtClean="0">
                <a:solidFill>
                  <a:srgbClr val="000000"/>
                </a:solidFill>
                <a:latin typeface="Helvetica"/>
                <a:cs typeface="Helvetica"/>
              </a:rPr>
            </a:b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15840" y="2359504"/>
            <a:ext cx="3587496" cy="388584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0733" y="2523744"/>
            <a:ext cx="2457238" cy="3724656"/>
          </a:xfrm>
          <a:prstGeom prst="rect">
            <a:avLst/>
          </a:prstGeom>
        </p:spPr>
      </p:pic>
    </p:spTree>
    <p:extLst>
      <p:ext uri="{BB962C8B-B14F-4D97-AF65-F5344CB8AC3E}">
        <p14:creationId xmlns:p14="http://schemas.microsoft.com/office/powerpoint/2010/main" val="392643572"/>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Tree>
    <p:extLst>
      <p:ext uri="{BB962C8B-B14F-4D97-AF65-F5344CB8AC3E}">
        <p14:creationId xmlns:p14="http://schemas.microsoft.com/office/powerpoint/2010/main" val="2078323994"/>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27200" y="304800"/>
            <a:ext cx="7137400" cy="1107996"/>
          </a:xfrm>
          <a:prstGeom prst="rect">
            <a:avLst/>
          </a:prstGeom>
          <a:noFill/>
        </p:spPr>
        <p:txBody>
          <a:bodyPr wrap="square" rtlCol="0">
            <a:spAutoFit/>
          </a:bodyPr>
          <a:lstStyle/>
          <a:p>
            <a:r>
              <a:rPr lang="en-US" sz="6600" i="1" dirty="0" smtClean="0"/>
              <a:t>Cheek Cell Lab</a:t>
            </a:r>
            <a:endParaRPr lang="en-US" sz="6600" i="1" dirty="0"/>
          </a:p>
        </p:txBody>
      </p:sp>
      <p:pic>
        <p:nvPicPr>
          <p:cNvPr id="3" name="Picture 2" descr="/Users/emilyumile/Desktop/th-1.jpg"/>
          <p:cNvPicPr/>
          <p:nvPr/>
        </p:nvPicPr>
        <p:blipFill>
          <a:blip r:embed="rId2">
            <a:extLst>
              <a:ext uri="{28A0092B-C50C-407E-A947-70E740481C1C}">
                <a14:useLocalDpi xmlns:a14="http://schemas.microsoft.com/office/drawing/2010/main" val="0"/>
              </a:ext>
            </a:extLst>
          </a:blip>
          <a:srcRect/>
          <a:stretch>
            <a:fillRect/>
          </a:stretch>
        </p:blipFill>
        <p:spPr bwMode="auto">
          <a:xfrm>
            <a:off x="1505267" y="1412796"/>
            <a:ext cx="6209665" cy="4382770"/>
          </a:xfrm>
          <a:prstGeom prst="rect">
            <a:avLst/>
          </a:prstGeom>
          <a:noFill/>
          <a:ln>
            <a:noFill/>
          </a:ln>
        </p:spPr>
      </p:pic>
    </p:spTree>
    <p:extLst>
      <p:ext uri="{BB962C8B-B14F-4D97-AF65-F5344CB8AC3E}">
        <p14:creationId xmlns:p14="http://schemas.microsoft.com/office/powerpoint/2010/main" val="1569848703"/>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7536" y="304800"/>
            <a:ext cx="8767064" cy="3385542"/>
          </a:xfrm>
          <a:prstGeom prst="rect">
            <a:avLst/>
          </a:prstGeom>
          <a:noFill/>
        </p:spPr>
        <p:txBody>
          <a:bodyPr wrap="square" rtlCol="0">
            <a:spAutoFit/>
          </a:bodyPr>
          <a:lstStyle/>
          <a:p>
            <a:r>
              <a:rPr lang="en-US" sz="5400" i="1" dirty="0" smtClean="0"/>
              <a:t>LE-9R Cheek Cell Lab Goals</a:t>
            </a:r>
            <a:r>
              <a:rPr lang="mr-IN" sz="5400" i="1" dirty="0" smtClean="0"/>
              <a:t>…</a:t>
            </a:r>
            <a:endParaRPr lang="en-US" sz="5400" i="1" dirty="0" smtClean="0"/>
          </a:p>
          <a:p>
            <a:pPr marL="857250" indent="-857250">
              <a:buFont typeface="Arial" charset="0"/>
              <a:buChar char="•"/>
            </a:pPr>
            <a:r>
              <a:rPr lang="en-US" sz="4000" i="1" dirty="0" smtClean="0"/>
              <a:t>To locate organelles of animal cell</a:t>
            </a:r>
          </a:p>
          <a:p>
            <a:pPr marL="857250" indent="-857250">
              <a:buFont typeface="Arial" charset="0"/>
              <a:buChar char="•"/>
            </a:pPr>
            <a:r>
              <a:rPr lang="en-US" sz="4000" i="1" dirty="0" smtClean="0"/>
              <a:t>To explain function of organelles</a:t>
            </a:r>
          </a:p>
          <a:p>
            <a:pPr marL="857250" indent="-857250">
              <a:buFont typeface="Arial" charset="0"/>
              <a:buChar char="•"/>
            </a:pPr>
            <a:r>
              <a:rPr lang="en-US" sz="4000" i="1" dirty="0" smtClean="0"/>
              <a:t>Demonstrate proper staining techniques</a:t>
            </a:r>
            <a:endParaRPr lang="en-US" sz="4000" i="1" dirty="0"/>
          </a:p>
        </p:txBody>
      </p:sp>
      <p:pic>
        <p:nvPicPr>
          <p:cNvPr id="3" name="Picture 2" descr="/Users/emilyumile/Desktop/th-1.jpg"/>
          <p:cNvPicPr/>
          <p:nvPr/>
        </p:nvPicPr>
        <p:blipFill>
          <a:blip r:embed="rId2">
            <a:extLst>
              <a:ext uri="{28A0092B-C50C-407E-A947-70E740481C1C}">
                <a14:useLocalDpi xmlns:a14="http://schemas.microsoft.com/office/drawing/2010/main" val="0"/>
              </a:ext>
            </a:extLst>
          </a:blip>
          <a:srcRect/>
          <a:stretch>
            <a:fillRect/>
          </a:stretch>
        </p:blipFill>
        <p:spPr bwMode="auto">
          <a:xfrm>
            <a:off x="1402080" y="4206240"/>
            <a:ext cx="5142420" cy="2468880"/>
          </a:xfrm>
          <a:prstGeom prst="rect">
            <a:avLst/>
          </a:prstGeom>
          <a:noFill/>
          <a:ln>
            <a:noFill/>
          </a:ln>
        </p:spPr>
      </p:pic>
    </p:spTree>
    <p:extLst>
      <p:ext uri="{BB962C8B-B14F-4D97-AF65-F5344CB8AC3E}">
        <p14:creationId xmlns:p14="http://schemas.microsoft.com/office/powerpoint/2010/main" val="1678793793"/>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5992987"/>
          </a:xfrm>
          <a:prstGeom prst="rect">
            <a:avLst/>
          </a:prstGeom>
        </p:spPr>
        <p:txBody>
          <a:bodyPr wrap="square">
            <a:spAutoFit/>
          </a:bodyPr>
          <a:lstStyle/>
          <a:p>
            <a:pPr marL="342900" marR="0" lvl="0" indent="-342900">
              <a:lnSpc>
                <a:spcPct val="200000"/>
              </a:lnSpc>
              <a:spcBef>
                <a:spcPts val="0"/>
              </a:spcBef>
              <a:spcAft>
                <a:spcPts val="0"/>
              </a:spcAft>
              <a:buFont typeface="+mj-lt"/>
              <a:buAutoNum type="arabicPeriod"/>
            </a:pPr>
            <a:r>
              <a:rPr lang="en-US" sz="2800" dirty="0">
                <a:solidFill>
                  <a:srgbClr val="000000"/>
                </a:solidFill>
                <a:latin typeface="Arial" charset="0"/>
                <a:ea typeface="Calibri" charset="0"/>
              </a:rPr>
              <a:t>What are the two different types of cells? </a:t>
            </a:r>
            <a:endParaRPr lang="en-US" sz="2800" dirty="0" smtClean="0">
              <a:solidFill>
                <a:srgbClr val="000000"/>
              </a:solidFill>
              <a:latin typeface="Times New Roman" charset="0"/>
              <a:ea typeface="Calibri" charset="0"/>
            </a:endParaRPr>
          </a:p>
          <a:p>
            <a:pPr marL="342900" marR="0" lvl="0" indent="-342900">
              <a:lnSpc>
                <a:spcPct val="200000"/>
              </a:lnSpc>
              <a:spcBef>
                <a:spcPts val="0"/>
              </a:spcBef>
              <a:spcAft>
                <a:spcPts val="0"/>
              </a:spcAft>
              <a:buFont typeface="+mj-lt"/>
              <a:buAutoNum type="arabicPeriod"/>
            </a:pPr>
            <a:endParaRPr lang="en-US" sz="2800" dirty="0">
              <a:solidFill>
                <a:srgbClr val="000000"/>
              </a:solidFill>
              <a:latin typeface="Times New Roman" charset="0"/>
              <a:ea typeface="Calibri" charset="0"/>
            </a:endParaRPr>
          </a:p>
          <a:p>
            <a:pPr marL="342900" marR="0" lvl="0" indent="-342900">
              <a:lnSpc>
                <a:spcPct val="200000"/>
              </a:lnSpc>
              <a:spcBef>
                <a:spcPts val="0"/>
              </a:spcBef>
              <a:spcAft>
                <a:spcPts val="0"/>
              </a:spcAft>
              <a:buFont typeface="+mj-lt"/>
              <a:buAutoNum type="arabicPeriod"/>
            </a:pPr>
            <a:r>
              <a:rPr lang="en-US" sz="2800" dirty="0" smtClean="0">
                <a:solidFill>
                  <a:srgbClr val="000000"/>
                </a:solidFill>
                <a:latin typeface="Arial" charset="0"/>
                <a:ea typeface="Calibri" charset="0"/>
              </a:rPr>
              <a:t>What </a:t>
            </a:r>
            <a:r>
              <a:rPr lang="en-US" sz="2800" dirty="0">
                <a:solidFill>
                  <a:srgbClr val="000000"/>
                </a:solidFill>
                <a:latin typeface="Arial" charset="0"/>
                <a:ea typeface="Calibri" charset="0"/>
              </a:rPr>
              <a:t>kingdom do humans belong to? </a:t>
            </a:r>
            <a:endParaRPr lang="en-US" sz="2800" dirty="0" smtClean="0">
              <a:solidFill>
                <a:srgbClr val="000000"/>
              </a:solidFill>
              <a:latin typeface="Times New Roman" charset="0"/>
              <a:ea typeface="Calibri" charset="0"/>
            </a:endParaRPr>
          </a:p>
          <a:p>
            <a:pPr marL="342900" marR="0" lvl="0" indent="-342900">
              <a:lnSpc>
                <a:spcPct val="200000"/>
              </a:lnSpc>
              <a:spcBef>
                <a:spcPts val="0"/>
              </a:spcBef>
              <a:spcAft>
                <a:spcPts val="0"/>
              </a:spcAft>
              <a:buFont typeface="+mj-lt"/>
              <a:buAutoNum type="arabicPeriod"/>
            </a:pPr>
            <a:endParaRPr lang="en-US" sz="2800" dirty="0">
              <a:solidFill>
                <a:srgbClr val="000000"/>
              </a:solidFill>
              <a:latin typeface="Times New Roman" charset="0"/>
              <a:ea typeface="Calibri" charset="0"/>
            </a:endParaRPr>
          </a:p>
          <a:p>
            <a:pPr marL="342900" marR="0" lvl="0" indent="-342900">
              <a:lnSpc>
                <a:spcPct val="200000"/>
              </a:lnSpc>
              <a:spcBef>
                <a:spcPts val="0"/>
              </a:spcBef>
              <a:spcAft>
                <a:spcPts val="0"/>
              </a:spcAft>
              <a:buFont typeface="+mj-lt"/>
              <a:buAutoNum type="arabicPeriod"/>
            </a:pPr>
            <a:r>
              <a:rPr lang="en-US" sz="2800" dirty="0" smtClean="0">
                <a:solidFill>
                  <a:srgbClr val="000000"/>
                </a:solidFill>
                <a:latin typeface="Arial" charset="0"/>
                <a:ea typeface="Calibri" charset="0"/>
              </a:rPr>
              <a:t>What </a:t>
            </a:r>
            <a:r>
              <a:rPr lang="en-US" sz="2800" dirty="0">
                <a:solidFill>
                  <a:srgbClr val="000000"/>
                </a:solidFill>
                <a:latin typeface="Arial" charset="0"/>
                <a:ea typeface="Calibri" charset="0"/>
              </a:rPr>
              <a:t>type of cell does that mean we have</a:t>
            </a:r>
            <a:r>
              <a:rPr lang="en-US" sz="2800" dirty="0" smtClean="0">
                <a:solidFill>
                  <a:srgbClr val="000000"/>
                </a:solidFill>
                <a:latin typeface="Arial" charset="0"/>
                <a:ea typeface="Calibri" charset="0"/>
              </a:rPr>
              <a:t>?</a:t>
            </a:r>
          </a:p>
          <a:p>
            <a:pPr marL="342900" marR="0" lvl="0" indent="-342900">
              <a:lnSpc>
                <a:spcPct val="200000"/>
              </a:lnSpc>
              <a:spcBef>
                <a:spcPts val="0"/>
              </a:spcBef>
              <a:spcAft>
                <a:spcPts val="0"/>
              </a:spcAft>
              <a:buFont typeface="+mj-lt"/>
              <a:buAutoNum type="arabicPeriod"/>
            </a:pPr>
            <a:endParaRPr lang="en-US" sz="2800" dirty="0">
              <a:solidFill>
                <a:srgbClr val="000000"/>
              </a:solidFill>
              <a:latin typeface="Arial" charset="0"/>
              <a:ea typeface="Calibri" charset="0"/>
            </a:endParaRPr>
          </a:p>
          <a:p>
            <a:pPr marL="342900" marR="0" lvl="0" indent="-342900">
              <a:lnSpc>
                <a:spcPct val="200000"/>
              </a:lnSpc>
              <a:spcBef>
                <a:spcPts val="0"/>
              </a:spcBef>
              <a:spcAft>
                <a:spcPts val="0"/>
              </a:spcAft>
              <a:buFont typeface="+mj-lt"/>
              <a:buAutoNum type="arabicPeriod"/>
            </a:pPr>
            <a:r>
              <a:rPr lang="en-US" sz="2800" dirty="0" smtClean="0">
                <a:solidFill>
                  <a:srgbClr val="000000"/>
                </a:solidFill>
                <a:latin typeface="Arial" charset="0"/>
                <a:ea typeface="Calibri" charset="0"/>
              </a:rPr>
              <a:t>What </a:t>
            </a:r>
            <a:r>
              <a:rPr lang="en-US" sz="2800" dirty="0">
                <a:solidFill>
                  <a:srgbClr val="000000"/>
                </a:solidFill>
                <a:latin typeface="Arial" charset="0"/>
                <a:ea typeface="Calibri" charset="0"/>
              </a:rPr>
              <a:t>is a microscope used for? </a:t>
            </a:r>
            <a:endParaRPr lang="en-US" sz="2800" dirty="0">
              <a:solidFill>
                <a:srgbClr val="000000"/>
              </a:solidFill>
              <a:latin typeface="Times New Roman" charset="0"/>
              <a:ea typeface="Calibri" charset="0"/>
            </a:endParaRPr>
          </a:p>
        </p:txBody>
      </p:sp>
    </p:spTree>
    <p:extLst>
      <p:ext uri="{BB962C8B-B14F-4D97-AF65-F5344CB8AC3E}">
        <p14:creationId xmlns:p14="http://schemas.microsoft.com/office/powerpoint/2010/main" val="463064279"/>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174"/>
            <a:ext cx="9144000" cy="6858000"/>
          </a:xfrm>
          <a:prstGeom prst="rect">
            <a:avLst/>
          </a:prstGeom>
        </p:spPr>
      </p:pic>
      <p:sp>
        <p:nvSpPr>
          <p:cNvPr id="3" name="Rectangle 2"/>
          <p:cNvSpPr/>
          <p:nvPr/>
        </p:nvSpPr>
        <p:spPr>
          <a:xfrm>
            <a:off x="3391593" y="4904509"/>
            <a:ext cx="3150523" cy="5070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269673" y="5320145"/>
            <a:ext cx="3150523" cy="5070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6808124" y="1504603"/>
            <a:ext cx="2177934" cy="11139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529646" y="5827221"/>
            <a:ext cx="2614353" cy="8977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56061" y="6076604"/>
            <a:ext cx="3517670" cy="798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3582788"/>
            <a:ext cx="2934393" cy="798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18903" y="1274623"/>
            <a:ext cx="2973184" cy="798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673234" y="1246912"/>
            <a:ext cx="522317" cy="8091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0" y="437805"/>
            <a:ext cx="896390" cy="8091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976649" y="44332"/>
            <a:ext cx="1794164" cy="8091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86345" y="1077885"/>
            <a:ext cx="1794164" cy="8091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15144" y="1039096"/>
            <a:ext cx="1090351" cy="8091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776846" y="1580802"/>
            <a:ext cx="1802476" cy="2410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76894" y="1718304"/>
            <a:ext cx="3807229" cy="646331"/>
          </a:xfrm>
          <a:prstGeom prst="rect">
            <a:avLst/>
          </a:prstGeom>
          <a:noFill/>
        </p:spPr>
        <p:txBody>
          <a:bodyPr wrap="square" rtlCol="0">
            <a:spAutoFit/>
          </a:bodyPr>
          <a:lstStyle/>
          <a:p>
            <a:r>
              <a:rPr lang="en-US" dirty="0" smtClean="0"/>
              <a:t>Epithelial</a:t>
            </a:r>
            <a:r>
              <a:rPr lang="en-US" dirty="0"/>
              <a:t> cells are the safety shields of the body</a:t>
            </a:r>
            <a:r>
              <a:rPr lang="en-US"/>
              <a:t>. </a:t>
            </a:r>
            <a:endParaRPr lang="en-US" dirty="0"/>
          </a:p>
        </p:txBody>
      </p:sp>
      <p:sp>
        <p:nvSpPr>
          <p:cNvPr id="17" name="TextBox 16"/>
          <p:cNvSpPr txBox="1"/>
          <p:nvPr/>
        </p:nvSpPr>
        <p:spPr>
          <a:xfrm>
            <a:off x="2976649" y="146241"/>
            <a:ext cx="4504805" cy="923330"/>
          </a:xfrm>
          <a:prstGeom prst="rect">
            <a:avLst/>
          </a:prstGeom>
          <a:noFill/>
        </p:spPr>
        <p:txBody>
          <a:bodyPr wrap="square" rtlCol="0">
            <a:spAutoFit/>
          </a:bodyPr>
          <a:lstStyle/>
          <a:p>
            <a:r>
              <a:rPr lang="en-US"/>
              <a:t>Epithelial cells help to PROTECT or ENCLOSE organs. </a:t>
            </a:r>
          </a:p>
          <a:p>
            <a:endParaRPr lang="en-US" dirty="0"/>
          </a:p>
        </p:txBody>
      </p:sp>
      <p:sp>
        <p:nvSpPr>
          <p:cNvPr id="18" name="TextBox 17"/>
          <p:cNvSpPr txBox="1"/>
          <p:nvPr/>
        </p:nvSpPr>
        <p:spPr>
          <a:xfrm>
            <a:off x="6363047" y="1647902"/>
            <a:ext cx="2277687" cy="1200329"/>
          </a:xfrm>
          <a:prstGeom prst="rect">
            <a:avLst/>
          </a:prstGeom>
          <a:noFill/>
        </p:spPr>
        <p:txBody>
          <a:bodyPr wrap="square" rtlCol="0">
            <a:spAutoFit/>
          </a:bodyPr>
          <a:lstStyle/>
          <a:p>
            <a:r>
              <a:rPr lang="en-US" dirty="0"/>
              <a:t>Most produce mucus or other secretions. </a:t>
            </a:r>
          </a:p>
          <a:p>
            <a:r>
              <a:rPr lang="en-US" i="1" dirty="0" smtClean="0"/>
              <a:t>Ex. SALIVA in our mouth</a:t>
            </a:r>
            <a:endParaRPr lang="en-US" i="1" dirty="0"/>
          </a:p>
        </p:txBody>
      </p:sp>
    </p:spTree>
    <p:extLst>
      <p:ext uri="{BB962C8B-B14F-4D97-AF65-F5344CB8AC3E}">
        <p14:creationId xmlns:p14="http://schemas.microsoft.com/office/powerpoint/2010/main" val="240600425"/>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5000"/>
            <a:ext cx="9144000" cy="3225800"/>
          </a:xfrm>
          <a:prstGeom prst="rect">
            <a:avLst/>
          </a:prstGeom>
        </p:spPr>
      </p:pic>
      <p:pic>
        <p:nvPicPr>
          <p:cNvPr id="3" name="Picture 2" descr="/Users/emilyumile/Desktop/th-1.jpg"/>
          <p:cNvPicPr/>
          <p:nvPr/>
        </p:nvPicPr>
        <p:blipFill>
          <a:blip r:embed="rId3">
            <a:extLst>
              <a:ext uri="{28A0092B-C50C-407E-A947-70E740481C1C}">
                <a14:useLocalDpi xmlns:a14="http://schemas.microsoft.com/office/drawing/2010/main" val="0"/>
              </a:ext>
            </a:extLst>
          </a:blip>
          <a:srcRect/>
          <a:stretch>
            <a:fillRect/>
          </a:stretch>
        </p:blipFill>
        <p:spPr bwMode="auto">
          <a:xfrm>
            <a:off x="1905000" y="3860800"/>
            <a:ext cx="4768532" cy="2747566"/>
          </a:xfrm>
          <a:prstGeom prst="rect">
            <a:avLst/>
          </a:prstGeom>
          <a:noFill/>
          <a:ln>
            <a:noFill/>
          </a:ln>
        </p:spPr>
      </p:pic>
    </p:spTree>
    <p:extLst>
      <p:ext uri="{BB962C8B-B14F-4D97-AF65-F5344CB8AC3E}">
        <p14:creationId xmlns:p14="http://schemas.microsoft.com/office/powerpoint/2010/main" val="59635674"/>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270000"/>
            <a:ext cx="9144000" cy="5588000"/>
          </a:xfrm>
          <a:prstGeom prst="rect">
            <a:avLst/>
          </a:prstGeom>
        </p:spPr>
      </p:pic>
      <p:sp>
        <p:nvSpPr>
          <p:cNvPr id="5" name="TextBox 4"/>
          <p:cNvSpPr txBox="1"/>
          <p:nvPr/>
        </p:nvSpPr>
        <p:spPr>
          <a:xfrm>
            <a:off x="431801" y="69671"/>
            <a:ext cx="8280400" cy="1200329"/>
          </a:xfrm>
          <a:prstGeom prst="rect">
            <a:avLst/>
          </a:prstGeom>
          <a:noFill/>
        </p:spPr>
        <p:txBody>
          <a:bodyPr wrap="square" rtlCol="0">
            <a:spAutoFit/>
          </a:bodyPr>
          <a:lstStyle/>
          <a:p>
            <a:r>
              <a:rPr lang="en-US" sz="3600" b="1" dirty="0"/>
              <a:t>METHYLENE BLUE </a:t>
            </a:r>
            <a:r>
              <a:rPr lang="en-US" sz="3600" b="1" dirty="0" smtClean="0"/>
              <a:t>STAIN = Stains cell blue </a:t>
            </a:r>
            <a:r>
              <a:rPr lang="en-US" sz="3600" b="1" smtClean="0"/>
              <a:t>to see some  organelles </a:t>
            </a:r>
            <a:r>
              <a:rPr lang="en-US" sz="3600" smtClean="0"/>
              <a:t> </a:t>
            </a:r>
            <a:endParaRPr lang="en-US" sz="3600" dirty="0"/>
          </a:p>
        </p:txBody>
      </p:sp>
    </p:spTree>
    <p:extLst>
      <p:ext uri="{BB962C8B-B14F-4D97-AF65-F5344CB8AC3E}">
        <p14:creationId xmlns:p14="http://schemas.microsoft.com/office/powerpoint/2010/main" val="1569393416"/>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65800" y="117616"/>
            <a:ext cx="2971800" cy="346392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 y="0"/>
            <a:ext cx="3954780" cy="325128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5040" y="3938695"/>
            <a:ext cx="4378960" cy="2919306"/>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224387"/>
            <a:ext cx="4765040" cy="3633614"/>
          </a:xfrm>
          <a:prstGeom prst="rect">
            <a:avLst/>
          </a:prstGeom>
        </p:spPr>
      </p:pic>
    </p:spTree>
    <p:extLst>
      <p:ext uri="{BB962C8B-B14F-4D97-AF65-F5344CB8AC3E}">
        <p14:creationId xmlns:p14="http://schemas.microsoft.com/office/powerpoint/2010/main" val="1400990258"/>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87084"/>
          </a:xfrm>
          <a:prstGeom prst="rect">
            <a:avLst/>
          </a:prstGeom>
        </p:spPr>
      </p:pic>
    </p:spTree>
    <p:extLst>
      <p:ext uri="{BB962C8B-B14F-4D97-AF65-F5344CB8AC3E}">
        <p14:creationId xmlns:p14="http://schemas.microsoft.com/office/powerpoint/2010/main" val="1432560498"/>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2534699F-5AAB-4D45-BBCA-73CC8EEF154D}"/>
              </a:ext>
            </a:extLst>
          </p:cNvPr>
          <p:cNvSpPr txBox="1"/>
          <p:nvPr/>
        </p:nvSpPr>
        <p:spPr>
          <a:xfrm>
            <a:off x="108284" y="574131"/>
            <a:ext cx="8843882" cy="2520690"/>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nSpc>
                <a:spcPct val="90000"/>
              </a:lnSpc>
            </a:pPr>
            <a:r>
              <a:rPr lang="en-US" sz="5400" b="1" dirty="0"/>
              <a:t>Today's goals</a:t>
            </a:r>
            <a:r>
              <a:rPr lang="en-US" sz="5400" b="1" dirty="0" smtClean="0"/>
              <a:t>....</a:t>
            </a:r>
          </a:p>
          <a:p>
            <a:pPr>
              <a:lnSpc>
                <a:spcPct val="90000"/>
              </a:lnSpc>
            </a:pPr>
            <a:endParaRPr lang="en-US" sz="5400" b="1" dirty="0" smtClean="0"/>
          </a:p>
          <a:p>
            <a:pPr marL="685800" indent="-685800">
              <a:lnSpc>
                <a:spcPct val="90000"/>
              </a:lnSpc>
              <a:buFont typeface="Arial" charset="0"/>
              <a:buChar char="•"/>
            </a:pPr>
            <a:r>
              <a:rPr lang="en-US" sz="3600" b="1" i="1" dirty="0" smtClean="0"/>
              <a:t>Identify cell organelle and function</a:t>
            </a:r>
            <a:endParaRPr lang="en-US" sz="3600" b="1" i="1" dirty="0"/>
          </a:p>
          <a:p>
            <a:pPr marL="642938" indent="-642938">
              <a:lnSpc>
                <a:spcPct val="90000"/>
              </a:lnSpc>
              <a:buFont typeface="Arial"/>
              <a:buChar char="•"/>
            </a:pPr>
            <a:endParaRPr lang="en-US" sz="3300" i="1" dirty="0"/>
          </a:p>
        </p:txBody>
      </p:sp>
      <p:sp>
        <p:nvSpPr>
          <p:cNvPr id="3" name="TextBox 2">
            <a:extLst>
              <a:ext uri="{FF2B5EF4-FFF2-40B4-BE49-F238E27FC236}">
                <a16:creationId xmlns:a16="http://schemas.microsoft.com/office/drawing/2014/main" xmlns="" id="{A5B6F687-F7B4-414C-B5E5-8EDF2E0EF14C}"/>
              </a:ext>
            </a:extLst>
          </p:cNvPr>
          <p:cNvSpPr txBox="1"/>
          <p:nvPr/>
        </p:nvSpPr>
        <p:spPr>
          <a:xfrm>
            <a:off x="269437" y="3593683"/>
            <a:ext cx="8874563" cy="1855893"/>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lnSpc>
                <a:spcPct val="90000"/>
              </a:lnSpc>
            </a:pPr>
            <a:r>
              <a:rPr lang="en-US" sz="2100" b="1" i="1" dirty="0">
                <a:latin typeface="Comic Sans MS"/>
                <a:cs typeface="Segoe UI"/>
              </a:rPr>
              <a:t>Table of Contents Log</a:t>
            </a:r>
            <a:r>
              <a:rPr lang="en-US" sz="2100" i="1" dirty="0">
                <a:latin typeface="Segoe UI"/>
                <a:cs typeface="Segoe UI"/>
              </a:rPr>
              <a:t>​</a:t>
            </a:r>
            <a:r>
              <a:rPr lang="en-US" sz="2100" dirty="0">
                <a:latin typeface="Segoe UI"/>
                <a:cs typeface="Segoe UI"/>
              </a:rPr>
              <a:t>​</a:t>
            </a:r>
          </a:p>
          <a:p>
            <a:pPr algn="ctr">
              <a:lnSpc>
                <a:spcPct val="90000"/>
              </a:lnSpc>
            </a:pPr>
            <a:r>
              <a:rPr lang="en-US" sz="2100" dirty="0">
                <a:latin typeface="Segoe UI"/>
                <a:cs typeface="Segoe UI"/>
              </a:rPr>
              <a:t>​​</a:t>
            </a:r>
          </a:p>
          <a:p>
            <a:pPr>
              <a:lnSpc>
                <a:spcPct val="90000"/>
              </a:lnSpc>
            </a:pPr>
            <a:r>
              <a:rPr lang="en-US" sz="2100" b="1" u="sng" dirty="0">
                <a:latin typeface="Arial"/>
                <a:cs typeface="Segoe UI"/>
              </a:rPr>
              <a:t>Date                                    Topic                                                  Page</a:t>
            </a:r>
            <a:r>
              <a:rPr lang="en-US" sz="2100" b="1" dirty="0">
                <a:latin typeface="Arial"/>
                <a:cs typeface="Segoe UI"/>
              </a:rPr>
              <a:t>    </a:t>
            </a:r>
            <a:r>
              <a:rPr lang="en-US" sz="2100" dirty="0">
                <a:latin typeface="Arial"/>
                <a:cs typeface="Segoe UI"/>
              </a:rPr>
              <a:t>  ​</a:t>
            </a:r>
            <a:endParaRPr lang="en-US" sz="2100" dirty="0">
              <a:latin typeface="Arial"/>
              <a:cs typeface="Arial"/>
            </a:endParaRPr>
          </a:p>
          <a:p>
            <a:pPr>
              <a:lnSpc>
                <a:spcPct val="90000"/>
              </a:lnSpc>
            </a:pPr>
            <a:r>
              <a:rPr lang="en-US" sz="2100" dirty="0">
                <a:latin typeface="Arial"/>
                <a:cs typeface="Segoe UI"/>
              </a:rPr>
              <a:t>​</a:t>
            </a:r>
            <a:endParaRPr lang="en-US" sz="2100" dirty="0">
              <a:latin typeface="Segoe UI"/>
              <a:cs typeface="Segoe UI"/>
            </a:endParaRPr>
          </a:p>
          <a:p>
            <a:pPr>
              <a:lnSpc>
                <a:spcPct val="90000"/>
              </a:lnSpc>
            </a:pPr>
            <a:r>
              <a:rPr lang="en-US" sz="2100" b="1" i="1" dirty="0" smtClean="0">
                <a:latin typeface="Arial"/>
                <a:cs typeface="Segoe UI"/>
              </a:rPr>
              <a:t>12/1     Cells 5: </a:t>
            </a:r>
            <a:r>
              <a:rPr lang="en-US" sz="2400" b="1" dirty="0" smtClean="0"/>
              <a:t>Cell Parts                             </a:t>
            </a:r>
            <a:r>
              <a:rPr lang="en-US" sz="2100" b="1" i="1" dirty="0">
                <a:latin typeface="Arial"/>
                <a:cs typeface="Segoe UI"/>
              </a:rPr>
              <a:t> </a:t>
            </a:r>
            <a:r>
              <a:rPr lang="en-US" sz="2100" b="1" i="1" dirty="0" smtClean="0">
                <a:latin typeface="Arial"/>
                <a:cs typeface="Segoe UI"/>
              </a:rPr>
              <a:t>                             17</a:t>
            </a:r>
            <a:endParaRPr lang="en-US" sz="2100" b="1" i="1" dirty="0">
              <a:latin typeface="Arial"/>
              <a:cs typeface="Arial"/>
            </a:endParaRPr>
          </a:p>
        </p:txBody>
      </p:sp>
      <p:pic>
        <p:nvPicPr>
          <p:cNvPr id="4" name="Picture 3" descr="http://www.biologycorner.com/resources/mitochondria.jpg"/>
          <p:cNvPicPr/>
          <p:nvPr/>
        </p:nvPicPr>
        <p:blipFill>
          <a:blip r:embed="rId2" cstate="print"/>
          <a:srcRect/>
          <a:stretch>
            <a:fillRect/>
          </a:stretch>
        </p:blipFill>
        <p:spPr bwMode="auto">
          <a:xfrm>
            <a:off x="7265044" y="342771"/>
            <a:ext cx="1311275" cy="809625"/>
          </a:xfrm>
          <a:prstGeom prst="rect">
            <a:avLst/>
          </a:prstGeom>
          <a:noFill/>
          <a:ln w="9525">
            <a:noFill/>
            <a:miter lim="800000"/>
            <a:headEnd/>
            <a:tailEnd/>
          </a:ln>
        </p:spPr>
      </p:pic>
      <p:pic>
        <p:nvPicPr>
          <p:cNvPr id="5" name="Picture 4" descr="http://www.biologycorner.com/resources/GA.gif"/>
          <p:cNvPicPr/>
          <p:nvPr/>
        </p:nvPicPr>
        <p:blipFill>
          <a:blip r:embed="rId3" cstate="print"/>
          <a:srcRect/>
          <a:stretch>
            <a:fillRect/>
          </a:stretch>
        </p:blipFill>
        <p:spPr bwMode="auto">
          <a:xfrm>
            <a:off x="4794936" y="5449576"/>
            <a:ext cx="1333500" cy="858520"/>
          </a:xfrm>
          <a:prstGeom prst="rect">
            <a:avLst/>
          </a:prstGeom>
          <a:noFill/>
          <a:ln w="9525">
            <a:noFill/>
            <a:miter lim="800000"/>
            <a:headEnd/>
            <a:tailEnd/>
          </a:ln>
        </p:spPr>
      </p:pic>
      <p:pic>
        <p:nvPicPr>
          <p:cNvPr id="6" name="Picture 5" descr="http://www.biologycorner.com/resources/lysosome.gif"/>
          <p:cNvPicPr/>
          <p:nvPr/>
        </p:nvPicPr>
        <p:blipFill>
          <a:blip r:embed="rId4" cstate="print"/>
          <a:srcRect/>
          <a:stretch>
            <a:fillRect/>
          </a:stretch>
        </p:blipFill>
        <p:spPr bwMode="auto">
          <a:xfrm>
            <a:off x="317658" y="5831622"/>
            <a:ext cx="384175" cy="384175"/>
          </a:xfrm>
          <a:prstGeom prst="rect">
            <a:avLst/>
          </a:prstGeom>
          <a:noFill/>
          <a:ln w="9525">
            <a:noFill/>
            <a:miter lim="800000"/>
            <a:headEnd/>
            <a:tailEnd/>
          </a:ln>
        </p:spPr>
      </p:pic>
      <p:sp>
        <p:nvSpPr>
          <p:cNvPr id="7" name="5-Point Star 6">
            <a:hlinkClick r:id="rId5"/>
          </p:cNvPr>
          <p:cNvSpPr/>
          <p:nvPr/>
        </p:nvSpPr>
        <p:spPr>
          <a:xfrm>
            <a:off x="7851648" y="5831622"/>
            <a:ext cx="1063751" cy="797778"/>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5-Point Star 7">
            <a:hlinkClick r:id="rId6"/>
          </p:cNvPr>
          <p:cNvSpPr/>
          <p:nvPr/>
        </p:nvSpPr>
        <p:spPr>
          <a:xfrm>
            <a:off x="1247496" y="5715798"/>
            <a:ext cx="1063751" cy="797778"/>
          </a:xfrm>
          <a:prstGeom prst="star5">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5-Point Star 8">
            <a:hlinkClick r:id="rId7"/>
          </p:cNvPr>
          <p:cNvSpPr/>
          <p:nvPr/>
        </p:nvSpPr>
        <p:spPr>
          <a:xfrm>
            <a:off x="5882640" y="4521629"/>
            <a:ext cx="1063751" cy="797778"/>
          </a:xfrm>
          <a:prstGeom prst="star5">
            <a:avLst/>
          </a:prstGeom>
          <a:solidFill>
            <a:srgbClr val="8AAA4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3737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sz="3600" i="1" dirty="0" smtClean="0">
                <a:solidFill>
                  <a:srgbClr val="000000"/>
                </a:solidFill>
                <a:latin typeface="Helvetica"/>
                <a:cs typeface="Helvetica"/>
              </a:rPr>
              <a:t>2. </a:t>
            </a:r>
            <a:r>
              <a:rPr kumimoji="1" lang="en-US" altLang="ja-JP" sz="3600" i="1" dirty="0" smtClean="0">
                <a:solidFill>
                  <a:srgbClr val="000000"/>
                </a:solidFill>
                <a:latin typeface="Helvetica"/>
                <a:cs typeface="Helvetica"/>
              </a:rPr>
              <a:t>Cells are the basic unit of structure AND function of life.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9802" y="1918938"/>
            <a:ext cx="4204021" cy="2455957"/>
          </a:xfrm>
          <a:prstGeom prst="rect">
            <a:avLst/>
          </a:prstGeom>
        </p:spPr>
      </p:pic>
      <p:pic>
        <p:nvPicPr>
          <p:cNvPr id="5" name="Picture 4"/>
          <p:cNvPicPr>
            <a:picLocks noChangeAspect="1"/>
          </p:cNvPicPr>
          <p:nvPr/>
        </p:nvPicPr>
        <p:blipFill>
          <a:blip r:embed="rId3"/>
          <a:stretch>
            <a:fillRect/>
          </a:stretch>
        </p:blipFill>
        <p:spPr>
          <a:xfrm>
            <a:off x="6995668" y="5018589"/>
            <a:ext cx="1933575" cy="145732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2371" y="1903759"/>
            <a:ext cx="1157468" cy="1006997"/>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650" y="3198692"/>
            <a:ext cx="1364305" cy="1254211"/>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0667" y="4740840"/>
            <a:ext cx="3084576" cy="1735074"/>
          </a:xfrm>
          <a:prstGeom prst="rect">
            <a:avLst/>
          </a:prstGeom>
        </p:spPr>
      </p:pic>
      <p:sp>
        <p:nvSpPr>
          <p:cNvPr id="9" name="Down Arrow 8"/>
          <p:cNvSpPr/>
          <p:nvPr/>
        </p:nvSpPr>
        <p:spPr>
          <a:xfrm rot="5400000">
            <a:off x="5484860" y="2748819"/>
            <a:ext cx="872912" cy="3895846"/>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2520656"/>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7454"/>
            <a:ext cx="4613207" cy="2842936"/>
          </a:xfrm>
          <a:prstGeom prst="rect">
            <a:avLst/>
          </a:prstGeom>
        </p:spPr>
      </p:pic>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67713"/>
            <a:ext cx="4613207" cy="2842936"/>
          </a:xfrm>
          <a:prstGeom prst="rect">
            <a:avLst/>
          </a:prstGeom>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3206" y="260570"/>
            <a:ext cx="4613207" cy="2842936"/>
          </a:xfrm>
          <a:prstGeom prst="rect">
            <a:avLst/>
          </a:prstGeom>
        </p:spPr>
      </p:pic>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3206" y="3367713"/>
            <a:ext cx="4613207" cy="2842936"/>
          </a:xfrm>
          <a:prstGeom prst="rect">
            <a:avLst/>
          </a:prstGeom>
        </p:spPr>
      </p:pic>
      <p:sp>
        <p:nvSpPr>
          <p:cNvPr id="9" name="Rectangle 8"/>
          <p:cNvSpPr/>
          <p:nvPr/>
        </p:nvSpPr>
        <p:spPr>
          <a:xfrm>
            <a:off x="163217" y="377505"/>
            <a:ext cx="4286774" cy="25015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0473" y="3538406"/>
            <a:ext cx="4286774" cy="25015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755186" y="450932"/>
            <a:ext cx="612061" cy="584775"/>
          </a:xfrm>
          <a:prstGeom prst="rect">
            <a:avLst/>
          </a:prstGeom>
          <a:noFill/>
        </p:spPr>
        <p:txBody>
          <a:bodyPr wrap="square" rtlCol="0">
            <a:spAutoFit/>
          </a:bodyPr>
          <a:lstStyle/>
          <a:p>
            <a:r>
              <a:rPr lang="en-US" dirty="0" smtClean="0"/>
              <a:t> </a:t>
            </a:r>
            <a:r>
              <a:rPr lang="en-US" sz="3200" dirty="0"/>
              <a:t>6</a:t>
            </a:r>
          </a:p>
        </p:txBody>
      </p:sp>
      <p:sp>
        <p:nvSpPr>
          <p:cNvPr id="12" name="TextBox 11"/>
          <p:cNvSpPr txBox="1"/>
          <p:nvPr/>
        </p:nvSpPr>
        <p:spPr>
          <a:xfrm>
            <a:off x="3784912" y="3571636"/>
            <a:ext cx="612061" cy="584775"/>
          </a:xfrm>
          <a:prstGeom prst="rect">
            <a:avLst/>
          </a:prstGeom>
          <a:noFill/>
        </p:spPr>
        <p:txBody>
          <a:bodyPr wrap="square" rtlCol="0">
            <a:spAutoFit/>
          </a:bodyPr>
          <a:lstStyle/>
          <a:p>
            <a:r>
              <a:rPr lang="en-US" dirty="0" smtClean="0"/>
              <a:t> </a:t>
            </a:r>
            <a:r>
              <a:rPr lang="en-US" sz="3200" dirty="0"/>
              <a:t>7</a:t>
            </a:r>
          </a:p>
        </p:txBody>
      </p:sp>
      <p:sp>
        <p:nvSpPr>
          <p:cNvPr id="13" name="TextBox 12"/>
          <p:cNvSpPr txBox="1"/>
          <p:nvPr/>
        </p:nvSpPr>
        <p:spPr>
          <a:xfrm>
            <a:off x="683333" y="1035707"/>
            <a:ext cx="3536329" cy="646331"/>
          </a:xfrm>
          <a:prstGeom prst="rect">
            <a:avLst/>
          </a:prstGeom>
          <a:noFill/>
        </p:spPr>
        <p:txBody>
          <a:bodyPr wrap="square" rtlCol="0">
            <a:spAutoFit/>
          </a:bodyPr>
          <a:lstStyle/>
          <a:p>
            <a:r>
              <a:rPr lang="en-US" sz="3600" dirty="0" smtClean="0"/>
              <a:t>Mitochondria</a:t>
            </a:r>
            <a:endParaRPr lang="en-US" sz="3600" dirty="0"/>
          </a:p>
        </p:txBody>
      </p:sp>
      <p:sp>
        <p:nvSpPr>
          <p:cNvPr id="4" name="TextBox 3"/>
          <p:cNvSpPr txBox="1"/>
          <p:nvPr/>
        </p:nvSpPr>
        <p:spPr>
          <a:xfrm>
            <a:off x="321276" y="3855308"/>
            <a:ext cx="3463635" cy="1446550"/>
          </a:xfrm>
          <a:prstGeom prst="rect">
            <a:avLst/>
          </a:prstGeom>
          <a:noFill/>
        </p:spPr>
        <p:txBody>
          <a:bodyPr wrap="square" rtlCol="0">
            <a:spAutoFit/>
          </a:bodyPr>
          <a:lstStyle/>
          <a:p>
            <a:r>
              <a:rPr lang="en-US" sz="4400" dirty="0" smtClean="0"/>
              <a:t>Endoplasmic Reticulum</a:t>
            </a:r>
            <a:endParaRPr lang="en-US" sz="4400" dirty="0"/>
          </a:p>
        </p:txBody>
      </p:sp>
      <p:sp>
        <p:nvSpPr>
          <p:cNvPr id="17" name="TextBox 16"/>
          <p:cNvSpPr txBox="1"/>
          <p:nvPr/>
        </p:nvSpPr>
        <p:spPr>
          <a:xfrm>
            <a:off x="4794422" y="450932"/>
            <a:ext cx="4349578" cy="1508105"/>
          </a:xfrm>
          <a:prstGeom prst="rect">
            <a:avLst/>
          </a:prstGeom>
          <a:noFill/>
        </p:spPr>
        <p:txBody>
          <a:bodyPr wrap="square" rtlCol="0">
            <a:spAutoFit/>
          </a:bodyPr>
          <a:lstStyle/>
          <a:p>
            <a:pPr marL="457200" indent="-457200">
              <a:buFont typeface="Arial" charset="0"/>
              <a:buChar char="•"/>
            </a:pPr>
            <a:r>
              <a:rPr lang="en-US" sz="2800" b="1" dirty="0" smtClean="0">
                <a:solidFill>
                  <a:srgbClr val="C03227"/>
                </a:solidFill>
              </a:rPr>
              <a:t>Power House of Cell</a:t>
            </a:r>
            <a:endParaRPr lang="en-US" sz="2800" b="1" dirty="0">
              <a:solidFill>
                <a:srgbClr val="C03227"/>
              </a:solidFill>
            </a:endParaRPr>
          </a:p>
          <a:p>
            <a:pPr marL="457200" indent="-457200">
              <a:buFont typeface="Arial" charset="0"/>
              <a:buChar char="•"/>
            </a:pPr>
            <a:r>
              <a:rPr lang="en-US" sz="2800" b="1" dirty="0" smtClean="0">
                <a:solidFill>
                  <a:srgbClr val="C03227"/>
                </a:solidFill>
              </a:rPr>
              <a:t>Provides Energy for Cell</a:t>
            </a:r>
          </a:p>
          <a:p>
            <a:endParaRPr lang="en-US" b="1" dirty="0">
              <a:solidFill>
                <a:srgbClr val="C03227"/>
              </a:solidFill>
            </a:endParaRPr>
          </a:p>
          <a:p>
            <a:endParaRPr lang="en-US" b="1" dirty="0">
              <a:solidFill>
                <a:srgbClr val="C03227"/>
              </a:solidFill>
            </a:endParaRPr>
          </a:p>
        </p:txBody>
      </p:sp>
      <p:sp>
        <p:nvSpPr>
          <p:cNvPr id="18" name="TextBox 17"/>
          <p:cNvSpPr txBox="1"/>
          <p:nvPr/>
        </p:nvSpPr>
        <p:spPr>
          <a:xfrm>
            <a:off x="4689060" y="3633191"/>
            <a:ext cx="4454940" cy="954107"/>
          </a:xfrm>
          <a:prstGeom prst="rect">
            <a:avLst/>
          </a:prstGeom>
          <a:noFill/>
        </p:spPr>
        <p:txBody>
          <a:bodyPr wrap="square" rtlCol="0">
            <a:spAutoFit/>
          </a:bodyPr>
          <a:lstStyle/>
          <a:p>
            <a:r>
              <a:rPr lang="en-US" sz="2800" b="1" dirty="0" smtClean="0">
                <a:solidFill>
                  <a:srgbClr val="C03227"/>
                </a:solidFill>
              </a:rPr>
              <a:t>Transport Proteins &amp; breaks down toxins </a:t>
            </a:r>
            <a:r>
              <a:rPr lang="en-US" sz="2800" b="1" smtClean="0">
                <a:solidFill>
                  <a:srgbClr val="C03227"/>
                </a:solidFill>
              </a:rPr>
              <a:t>in cell</a:t>
            </a:r>
            <a:endParaRPr lang="en-US" sz="2800" b="1" dirty="0">
              <a:solidFill>
                <a:srgbClr val="C03227"/>
              </a:solidFill>
            </a:endParaRPr>
          </a:p>
        </p:txBody>
      </p:sp>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8822" y="1385104"/>
            <a:ext cx="2140026" cy="1528590"/>
          </a:xfrm>
          <a:prstGeom prst="rect">
            <a:avLst/>
          </a:prstGeom>
        </p:spPr>
      </p:pic>
      <p:sp>
        <p:nvSpPr>
          <p:cNvPr id="20" name="Rectangle 19"/>
          <p:cNvSpPr/>
          <p:nvPr/>
        </p:nvSpPr>
        <p:spPr>
          <a:xfrm>
            <a:off x="5313405" y="4541542"/>
            <a:ext cx="3126260" cy="14984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7302159"/>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7454"/>
            <a:ext cx="4613207" cy="2842936"/>
          </a:xfrm>
          <a:prstGeom prst="rect">
            <a:avLst/>
          </a:prstGeom>
        </p:spPr>
      </p:pic>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67713"/>
            <a:ext cx="4613207" cy="2842936"/>
          </a:xfrm>
          <a:prstGeom prst="rect">
            <a:avLst/>
          </a:prstGeom>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3207" y="237454"/>
            <a:ext cx="4613207" cy="2842936"/>
          </a:xfrm>
          <a:prstGeom prst="rect">
            <a:avLst/>
          </a:prstGeom>
        </p:spPr>
      </p:pic>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3206" y="3367713"/>
            <a:ext cx="4613207" cy="2842936"/>
          </a:xfrm>
          <a:prstGeom prst="rect">
            <a:avLst/>
          </a:prstGeom>
        </p:spPr>
      </p:pic>
      <p:sp>
        <p:nvSpPr>
          <p:cNvPr id="9" name="Rectangle 8"/>
          <p:cNvSpPr/>
          <p:nvPr/>
        </p:nvSpPr>
        <p:spPr>
          <a:xfrm>
            <a:off x="163217" y="377505"/>
            <a:ext cx="4286774" cy="25015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0473" y="3538406"/>
            <a:ext cx="4286774" cy="25015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755186" y="450932"/>
            <a:ext cx="612061" cy="369332"/>
          </a:xfrm>
          <a:prstGeom prst="rect">
            <a:avLst/>
          </a:prstGeom>
          <a:noFill/>
        </p:spPr>
        <p:txBody>
          <a:bodyPr wrap="square" rtlCol="0">
            <a:spAutoFit/>
          </a:bodyPr>
          <a:lstStyle/>
          <a:p>
            <a:r>
              <a:rPr lang="en-US" dirty="0"/>
              <a:t>8</a:t>
            </a:r>
            <a:endParaRPr lang="en-US" sz="3200" dirty="0"/>
          </a:p>
        </p:txBody>
      </p:sp>
      <p:sp>
        <p:nvSpPr>
          <p:cNvPr id="12" name="TextBox 11"/>
          <p:cNvSpPr txBox="1"/>
          <p:nvPr/>
        </p:nvSpPr>
        <p:spPr>
          <a:xfrm>
            <a:off x="3784912" y="3571636"/>
            <a:ext cx="612061" cy="584775"/>
          </a:xfrm>
          <a:prstGeom prst="rect">
            <a:avLst/>
          </a:prstGeom>
          <a:noFill/>
        </p:spPr>
        <p:txBody>
          <a:bodyPr wrap="square" rtlCol="0">
            <a:spAutoFit/>
          </a:bodyPr>
          <a:lstStyle/>
          <a:p>
            <a:r>
              <a:rPr lang="en-US" dirty="0" smtClean="0"/>
              <a:t> </a:t>
            </a:r>
            <a:r>
              <a:rPr lang="en-US" sz="3200" dirty="0" smtClean="0"/>
              <a:t>9</a:t>
            </a:r>
            <a:endParaRPr lang="en-US" sz="3200" dirty="0"/>
          </a:p>
        </p:txBody>
      </p:sp>
      <p:sp>
        <p:nvSpPr>
          <p:cNvPr id="13" name="TextBox 12"/>
          <p:cNvSpPr txBox="1"/>
          <p:nvPr/>
        </p:nvSpPr>
        <p:spPr>
          <a:xfrm>
            <a:off x="683333" y="1035707"/>
            <a:ext cx="3536329" cy="646331"/>
          </a:xfrm>
          <a:prstGeom prst="rect">
            <a:avLst/>
          </a:prstGeom>
          <a:noFill/>
        </p:spPr>
        <p:txBody>
          <a:bodyPr wrap="square" rtlCol="0">
            <a:spAutoFit/>
          </a:bodyPr>
          <a:lstStyle/>
          <a:p>
            <a:r>
              <a:rPr lang="en-US" sz="3600" dirty="0" smtClean="0"/>
              <a:t>Ribosome</a:t>
            </a:r>
            <a:endParaRPr lang="en-US" sz="3600" dirty="0"/>
          </a:p>
        </p:txBody>
      </p:sp>
      <p:sp>
        <p:nvSpPr>
          <p:cNvPr id="4" name="TextBox 3"/>
          <p:cNvSpPr txBox="1"/>
          <p:nvPr/>
        </p:nvSpPr>
        <p:spPr>
          <a:xfrm>
            <a:off x="321276" y="3855308"/>
            <a:ext cx="2965621" cy="707886"/>
          </a:xfrm>
          <a:prstGeom prst="rect">
            <a:avLst/>
          </a:prstGeom>
          <a:noFill/>
        </p:spPr>
        <p:txBody>
          <a:bodyPr wrap="square" rtlCol="0">
            <a:spAutoFit/>
          </a:bodyPr>
          <a:lstStyle/>
          <a:p>
            <a:r>
              <a:rPr lang="en-US" sz="4000" dirty="0" smtClean="0"/>
              <a:t>Golgi Body</a:t>
            </a:r>
            <a:endParaRPr lang="en-US" sz="4000" dirty="0"/>
          </a:p>
        </p:txBody>
      </p:sp>
      <p:sp>
        <p:nvSpPr>
          <p:cNvPr id="7" name="TextBox 6"/>
          <p:cNvSpPr txBox="1"/>
          <p:nvPr/>
        </p:nvSpPr>
        <p:spPr>
          <a:xfrm>
            <a:off x="4769708" y="450932"/>
            <a:ext cx="4053016" cy="646331"/>
          </a:xfrm>
          <a:prstGeom prst="rect">
            <a:avLst/>
          </a:prstGeom>
          <a:noFill/>
        </p:spPr>
        <p:txBody>
          <a:bodyPr wrap="square" rtlCol="0">
            <a:spAutoFit/>
          </a:bodyPr>
          <a:lstStyle/>
          <a:p>
            <a:r>
              <a:rPr lang="en-US" sz="3600" b="1" dirty="0" smtClean="0">
                <a:solidFill>
                  <a:srgbClr val="C03227"/>
                </a:solidFill>
              </a:rPr>
              <a:t>Makes Proteins</a:t>
            </a:r>
            <a:endParaRPr lang="en-US" sz="3600" b="1" dirty="0">
              <a:solidFill>
                <a:srgbClr val="C03227"/>
              </a:solidFill>
            </a:endParaRPr>
          </a:p>
        </p:txBody>
      </p:sp>
      <p:sp>
        <p:nvSpPr>
          <p:cNvPr id="8" name="TextBox 7"/>
          <p:cNvSpPr txBox="1"/>
          <p:nvPr/>
        </p:nvSpPr>
        <p:spPr>
          <a:xfrm>
            <a:off x="4693680" y="3384443"/>
            <a:ext cx="4399005" cy="1938992"/>
          </a:xfrm>
          <a:prstGeom prst="rect">
            <a:avLst/>
          </a:prstGeom>
          <a:noFill/>
        </p:spPr>
        <p:txBody>
          <a:bodyPr wrap="square" rtlCol="0">
            <a:spAutoFit/>
          </a:bodyPr>
          <a:lstStyle/>
          <a:p>
            <a:r>
              <a:rPr lang="en-US" sz="2400" b="1" dirty="0" smtClean="0">
                <a:solidFill>
                  <a:srgbClr val="C03227"/>
                </a:solidFill>
              </a:rPr>
              <a:t>Processes &amp; Packages proteins and lipids</a:t>
            </a:r>
          </a:p>
          <a:p>
            <a:endParaRPr lang="en-US" sz="2400" b="1" dirty="0">
              <a:solidFill>
                <a:srgbClr val="C03227"/>
              </a:solidFill>
            </a:endParaRPr>
          </a:p>
          <a:p>
            <a:r>
              <a:rPr lang="en-US" sz="2400" b="1" dirty="0" smtClean="0">
                <a:solidFill>
                  <a:srgbClr val="C03227"/>
                </a:solidFill>
              </a:rPr>
              <a:t>Helps moves material within and OUT of cell using a sac (Vesicle) </a:t>
            </a:r>
            <a:endParaRPr lang="en-US" sz="2400" b="1" dirty="0">
              <a:solidFill>
                <a:srgbClr val="C03227"/>
              </a:solidFill>
            </a:endParaRPr>
          </a:p>
        </p:txBody>
      </p:sp>
      <p:sp>
        <p:nvSpPr>
          <p:cNvPr id="14" name="Rectangle 13"/>
          <p:cNvSpPr/>
          <p:nvPr/>
        </p:nvSpPr>
        <p:spPr>
          <a:xfrm>
            <a:off x="5183116" y="1065730"/>
            <a:ext cx="3420131" cy="17505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2199631"/>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015" y="0"/>
            <a:ext cx="8332573" cy="6888260"/>
          </a:xfrm>
          <a:prstGeom prst="rect">
            <a:avLst/>
          </a:prstGeom>
        </p:spPr>
      </p:pic>
    </p:spTree>
    <p:extLst>
      <p:ext uri="{BB962C8B-B14F-4D97-AF65-F5344CB8AC3E}">
        <p14:creationId xmlns:p14="http://schemas.microsoft.com/office/powerpoint/2010/main" val="1128595973"/>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7454"/>
            <a:ext cx="4613207" cy="2842936"/>
          </a:xfrm>
          <a:prstGeom prst="rect">
            <a:avLst/>
          </a:prstGeom>
        </p:spPr>
      </p:pic>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67713"/>
            <a:ext cx="4613207" cy="2842936"/>
          </a:xfrm>
          <a:prstGeom prst="rect">
            <a:avLst/>
          </a:prstGeom>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3206" y="260570"/>
            <a:ext cx="4613207" cy="2842936"/>
          </a:xfrm>
          <a:prstGeom prst="rect">
            <a:avLst/>
          </a:prstGeom>
        </p:spPr>
      </p:pic>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3206" y="3367713"/>
            <a:ext cx="4613207" cy="2842936"/>
          </a:xfrm>
          <a:prstGeom prst="rect">
            <a:avLst/>
          </a:prstGeom>
        </p:spPr>
      </p:pic>
      <p:sp>
        <p:nvSpPr>
          <p:cNvPr id="9" name="Rectangle 8"/>
          <p:cNvSpPr/>
          <p:nvPr/>
        </p:nvSpPr>
        <p:spPr>
          <a:xfrm>
            <a:off x="163217" y="377505"/>
            <a:ext cx="4286774" cy="25015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0473" y="3538406"/>
            <a:ext cx="4286774" cy="25015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755186" y="465039"/>
            <a:ext cx="612061" cy="369332"/>
          </a:xfrm>
          <a:prstGeom prst="rect">
            <a:avLst/>
          </a:prstGeom>
          <a:noFill/>
        </p:spPr>
        <p:txBody>
          <a:bodyPr wrap="square" rtlCol="0">
            <a:spAutoFit/>
          </a:bodyPr>
          <a:lstStyle/>
          <a:p>
            <a:r>
              <a:rPr lang="en-US" dirty="0" smtClean="0"/>
              <a:t>10</a:t>
            </a:r>
            <a:endParaRPr lang="en-US" sz="3200" dirty="0"/>
          </a:p>
        </p:txBody>
      </p:sp>
      <p:sp>
        <p:nvSpPr>
          <p:cNvPr id="12" name="TextBox 11"/>
          <p:cNvSpPr txBox="1"/>
          <p:nvPr/>
        </p:nvSpPr>
        <p:spPr>
          <a:xfrm>
            <a:off x="3784912" y="3571636"/>
            <a:ext cx="612061" cy="861774"/>
          </a:xfrm>
          <a:prstGeom prst="rect">
            <a:avLst/>
          </a:prstGeom>
          <a:noFill/>
        </p:spPr>
        <p:txBody>
          <a:bodyPr wrap="square" rtlCol="0">
            <a:spAutoFit/>
          </a:bodyPr>
          <a:lstStyle/>
          <a:p>
            <a:r>
              <a:rPr lang="en-US" dirty="0" smtClean="0"/>
              <a:t> </a:t>
            </a:r>
            <a:r>
              <a:rPr lang="en-US" sz="3200" dirty="0" smtClean="0"/>
              <a:t>11</a:t>
            </a:r>
            <a:endParaRPr lang="en-US" sz="3200" dirty="0"/>
          </a:p>
        </p:txBody>
      </p:sp>
      <p:sp>
        <p:nvSpPr>
          <p:cNvPr id="13" name="TextBox 12"/>
          <p:cNvSpPr txBox="1"/>
          <p:nvPr/>
        </p:nvSpPr>
        <p:spPr>
          <a:xfrm>
            <a:off x="683333" y="1035707"/>
            <a:ext cx="3536329" cy="646331"/>
          </a:xfrm>
          <a:prstGeom prst="rect">
            <a:avLst/>
          </a:prstGeom>
          <a:noFill/>
        </p:spPr>
        <p:txBody>
          <a:bodyPr wrap="square" rtlCol="0">
            <a:spAutoFit/>
          </a:bodyPr>
          <a:lstStyle/>
          <a:p>
            <a:r>
              <a:rPr lang="en-US" sz="3600" dirty="0" smtClean="0"/>
              <a:t>Lysosome</a:t>
            </a:r>
            <a:endParaRPr lang="en-US" sz="3600" dirty="0"/>
          </a:p>
        </p:txBody>
      </p:sp>
      <p:sp>
        <p:nvSpPr>
          <p:cNvPr id="7" name="TextBox 6"/>
          <p:cNvSpPr txBox="1"/>
          <p:nvPr/>
        </p:nvSpPr>
        <p:spPr>
          <a:xfrm>
            <a:off x="551042" y="4002523"/>
            <a:ext cx="2987911" cy="923330"/>
          </a:xfrm>
          <a:prstGeom prst="rect">
            <a:avLst/>
          </a:prstGeom>
          <a:noFill/>
        </p:spPr>
        <p:txBody>
          <a:bodyPr wrap="square" rtlCol="0">
            <a:spAutoFit/>
          </a:bodyPr>
          <a:lstStyle/>
          <a:p>
            <a:r>
              <a:rPr lang="en-US" sz="5400" dirty="0" smtClean="0"/>
              <a:t>Nucleolus</a:t>
            </a:r>
            <a:endParaRPr lang="en-US" sz="5400" dirty="0"/>
          </a:p>
        </p:txBody>
      </p:sp>
      <p:sp>
        <p:nvSpPr>
          <p:cNvPr id="8" name="TextBox 7"/>
          <p:cNvSpPr txBox="1"/>
          <p:nvPr/>
        </p:nvSpPr>
        <p:spPr>
          <a:xfrm>
            <a:off x="4613206" y="377505"/>
            <a:ext cx="4530793" cy="1200329"/>
          </a:xfrm>
          <a:prstGeom prst="rect">
            <a:avLst/>
          </a:prstGeom>
          <a:noFill/>
        </p:spPr>
        <p:txBody>
          <a:bodyPr wrap="square" rtlCol="0">
            <a:spAutoFit/>
          </a:bodyPr>
          <a:lstStyle/>
          <a:p>
            <a:pPr marL="342900" indent="-342900">
              <a:buFont typeface="Arial" charset="0"/>
              <a:buChar char="•"/>
            </a:pPr>
            <a:r>
              <a:rPr lang="en-US" sz="2400" b="1" dirty="0" smtClean="0">
                <a:solidFill>
                  <a:srgbClr val="C03227"/>
                </a:solidFill>
              </a:rPr>
              <a:t>Helps remove old organelles, food, viruses and bacteria. </a:t>
            </a:r>
            <a:endParaRPr lang="en-US" sz="2400" b="1" dirty="0">
              <a:solidFill>
                <a:srgbClr val="C03227"/>
              </a:solidFill>
            </a:endParaRPr>
          </a:p>
          <a:p>
            <a:pPr marL="342900" indent="-342900">
              <a:buFont typeface="Arial" charset="0"/>
              <a:buChar char="•"/>
            </a:pPr>
            <a:r>
              <a:rPr lang="en-US" sz="2400" b="1" dirty="0" smtClean="0">
                <a:solidFill>
                  <a:srgbClr val="C03227"/>
                </a:solidFill>
              </a:rPr>
              <a:t>Disposal of the cell</a:t>
            </a:r>
            <a:endParaRPr lang="en-US" sz="2400" b="1" dirty="0">
              <a:solidFill>
                <a:srgbClr val="C03227"/>
              </a:solidFill>
            </a:endParaRPr>
          </a:p>
        </p:txBody>
      </p:sp>
      <p:sp>
        <p:nvSpPr>
          <p:cNvPr id="14" name="TextBox 13"/>
          <p:cNvSpPr txBox="1"/>
          <p:nvPr/>
        </p:nvSpPr>
        <p:spPr>
          <a:xfrm>
            <a:off x="4782064" y="3537256"/>
            <a:ext cx="4139513" cy="707886"/>
          </a:xfrm>
          <a:prstGeom prst="rect">
            <a:avLst/>
          </a:prstGeom>
          <a:noFill/>
        </p:spPr>
        <p:txBody>
          <a:bodyPr wrap="square" rtlCol="0">
            <a:spAutoFit/>
          </a:bodyPr>
          <a:lstStyle/>
          <a:p>
            <a:r>
              <a:rPr lang="en-US" sz="4000" b="1" dirty="0" smtClean="0">
                <a:solidFill>
                  <a:srgbClr val="C03227"/>
                </a:solidFill>
              </a:rPr>
              <a:t>Makes ribosomes</a:t>
            </a:r>
            <a:endParaRPr lang="en-US" sz="4000" b="1" dirty="0">
              <a:solidFill>
                <a:srgbClr val="C03227"/>
              </a:solidFill>
            </a:endParaRPr>
          </a:p>
        </p:txBody>
      </p:sp>
      <p:sp>
        <p:nvSpPr>
          <p:cNvPr id="15" name="Rectangle 14"/>
          <p:cNvSpPr/>
          <p:nvPr/>
        </p:nvSpPr>
        <p:spPr>
          <a:xfrm>
            <a:off x="5465434" y="1658922"/>
            <a:ext cx="2788880" cy="12201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043094" y="4179114"/>
            <a:ext cx="3274552" cy="16656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6253161"/>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Tree>
    <p:extLst>
      <p:ext uri="{BB962C8B-B14F-4D97-AF65-F5344CB8AC3E}">
        <p14:creationId xmlns:p14="http://schemas.microsoft.com/office/powerpoint/2010/main" val="490727371"/>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2534699F-5AAB-4D45-BBCA-73CC8EEF154D}"/>
              </a:ext>
            </a:extLst>
          </p:cNvPr>
          <p:cNvSpPr txBox="1"/>
          <p:nvPr/>
        </p:nvSpPr>
        <p:spPr>
          <a:xfrm>
            <a:off x="108284" y="574131"/>
            <a:ext cx="8843882" cy="2520690"/>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nSpc>
                <a:spcPct val="90000"/>
              </a:lnSpc>
            </a:pPr>
            <a:r>
              <a:rPr lang="en-US" sz="5400" b="1" dirty="0" smtClean="0"/>
              <a:t>LE-A Today's </a:t>
            </a:r>
            <a:r>
              <a:rPr lang="en-US" sz="5400" b="1" dirty="0"/>
              <a:t>goals</a:t>
            </a:r>
            <a:r>
              <a:rPr lang="en-US" sz="5400" b="1" dirty="0" smtClean="0"/>
              <a:t>....</a:t>
            </a:r>
          </a:p>
          <a:p>
            <a:pPr>
              <a:lnSpc>
                <a:spcPct val="90000"/>
              </a:lnSpc>
            </a:pPr>
            <a:endParaRPr lang="en-US" sz="5400" b="1" dirty="0" smtClean="0"/>
          </a:p>
          <a:p>
            <a:pPr marL="685800" indent="-685800">
              <a:lnSpc>
                <a:spcPct val="90000"/>
              </a:lnSpc>
              <a:buFont typeface="Arial" charset="0"/>
              <a:buChar char="•"/>
            </a:pPr>
            <a:r>
              <a:rPr lang="en-US" sz="3600" b="1" i="1" dirty="0" smtClean="0"/>
              <a:t>Identify cell organelle and function</a:t>
            </a:r>
            <a:endParaRPr lang="en-US" sz="3600" b="1" i="1" dirty="0"/>
          </a:p>
          <a:p>
            <a:pPr marL="642938" indent="-642938">
              <a:lnSpc>
                <a:spcPct val="90000"/>
              </a:lnSpc>
              <a:buFont typeface="Arial"/>
              <a:buChar char="•"/>
            </a:pPr>
            <a:endParaRPr lang="en-US" sz="3300" i="1" dirty="0"/>
          </a:p>
        </p:txBody>
      </p:sp>
      <p:sp>
        <p:nvSpPr>
          <p:cNvPr id="3" name="TextBox 2">
            <a:extLst>
              <a:ext uri="{FF2B5EF4-FFF2-40B4-BE49-F238E27FC236}">
                <a16:creationId xmlns:a16="http://schemas.microsoft.com/office/drawing/2014/main" xmlns="" id="{A5B6F687-F7B4-414C-B5E5-8EDF2E0EF14C}"/>
              </a:ext>
            </a:extLst>
          </p:cNvPr>
          <p:cNvSpPr txBox="1"/>
          <p:nvPr/>
        </p:nvSpPr>
        <p:spPr>
          <a:xfrm>
            <a:off x="269437" y="3593683"/>
            <a:ext cx="8874563" cy="1855893"/>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lnSpc>
                <a:spcPct val="90000"/>
              </a:lnSpc>
            </a:pPr>
            <a:r>
              <a:rPr lang="en-US" sz="2100" b="1" i="1" dirty="0">
                <a:latin typeface="Comic Sans MS"/>
                <a:cs typeface="Segoe UI"/>
              </a:rPr>
              <a:t>Table of Contents Log</a:t>
            </a:r>
            <a:r>
              <a:rPr lang="en-US" sz="2100" i="1" dirty="0">
                <a:latin typeface="Segoe UI"/>
                <a:cs typeface="Segoe UI"/>
              </a:rPr>
              <a:t>​</a:t>
            </a:r>
            <a:r>
              <a:rPr lang="en-US" sz="2100" dirty="0">
                <a:latin typeface="Segoe UI"/>
                <a:cs typeface="Segoe UI"/>
              </a:rPr>
              <a:t>​</a:t>
            </a:r>
          </a:p>
          <a:p>
            <a:pPr algn="ctr">
              <a:lnSpc>
                <a:spcPct val="90000"/>
              </a:lnSpc>
            </a:pPr>
            <a:r>
              <a:rPr lang="en-US" sz="2100" dirty="0">
                <a:latin typeface="Segoe UI"/>
                <a:cs typeface="Segoe UI"/>
              </a:rPr>
              <a:t>​​</a:t>
            </a:r>
          </a:p>
          <a:p>
            <a:pPr>
              <a:lnSpc>
                <a:spcPct val="90000"/>
              </a:lnSpc>
            </a:pPr>
            <a:r>
              <a:rPr lang="en-US" sz="2100" b="1" u="sng" dirty="0">
                <a:latin typeface="Arial"/>
                <a:cs typeface="Segoe UI"/>
              </a:rPr>
              <a:t>Date                                    Topic                                                  Page</a:t>
            </a:r>
            <a:r>
              <a:rPr lang="en-US" sz="2100" b="1" dirty="0">
                <a:latin typeface="Arial"/>
                <a:cs typeface="Segoe UI"/>
              </a:rPr>
              <a:t>    </a:t>
            </a:r>
            <a:r>
              <a:rPr lang="en-US" sz="2100" dirty="0">
                <a:latin typeface="Arial"/>
                <a:cs typeface="Segoe UI"/>
              </a:rPr>
              <a:t>  ​</a:t>
            </a:r>
            <a:endParaRPr lang="en-US" sz="2100" dirty="0">
              <a:latin typeface="Arial"/>
              <a:cs typeface="Arial"/>
            </a:endParaRPr>
          </a:p>
          <a:p>
            <a:pPr>
              <a:lnSpc>
                <a:spcPct val="90000"/>
              </a:lnSpc>
            </a:pPr>
            <a:r>
              <a:rPr lang="en-US" sz="2100" dirty="0">
                <a:latin typeface="Arial"/>
                <a:cs typeface="Segoe UI"/>
              </a:rPr>
              <a:t>​</a:t>
            </a:r>
            <a:endParaRPr lang="en-US" sz="2100" dirty="0">
              <a:latin typeface="Segoe UI"/>
              <a:cs typeface="Segoe UI"/>
            </a:endParaRPr>
          </a:p>
          <a:p>
            <a:pPr>
              <a:lnSpc>
                <a:spcPct val="90000"/>
              </a:lnSpc>
            </a:pPr>
            <a:r>
              <a:rPr lang="en-US" sz="2100" b="1" i="1" dirty="0" smtClean="0">
                <a:latin typeface="Arial"/>
                <a:cs typeface="Segoe UI"/>
              </a:rPr>
              <a:t>12/1     Cells 5: </a:t>
            </a:r>
            <a:r>
              <a:rPr lang="en-US" sz="2400" b="1" dirty="0" smtClean="0"/>
              <a:t>Cell Parts                             </a:t>
            </a:r>
            <a:r>
              <a:rPr lang="en-US" sz="2100" b="1" i="1" dirty="0">
                <a:latin typeface="Arial"/>
                <a:cs typeface="Segoe UI"/>
              </a:rPr>
              <a:t> </a:t>
            </a:r>
            <a:r>
              <a:rPr lang="en-US" sz="2100" b="1" i="1" dirty="0" smtClean="0">
                <a:latin typeface="Arial"/>
                <a:cs typeface="Segoe UI"/>
              </a:rPr>
              <a:t>                             17</a:t>
            </a:r>
            <a:endParaRPr lang="en-US" sz="2100" b="1" i="1" dirty="0">
              <a:latin typeface="Arial"/>
              <a:cs typeface="Arial"/>
            </a:endParaRPr>
          </a:p>
        </p:txBody>
      </p:sp>
      <p:pic>
        <p:nvPicPr>
          <p:cNvPr id="4" name="Picture 3" descr="http://www.biologycorner.com/resources/mitochondria.jpg"/>
          <p:cNvPicPr/>
          <p:nvPr/>
        </p:nvPicPr>
        <p:blipFill>
          <a:blip r:embed="rId2" cstate="print"/>
          <a:srcRect/>
          <a:stretch>
            <a:fillRect/>
          </a:stretch>
        </p:blipFill>
        <p:spPr bwMode="auto">
          <a:xfrm>
            <a:off x="7265044" y="342771"/>
            <a:ext cx="1311275" cy="809625"/>
          </a:xfrm>
          <a:prstGeom prst="rect">
            <a:avLst/>
          </a:prstGeom>
          <a:noFill/>
          <a:ln w="9525">
            <a:noFill/>
            <a:miter lim="800000"/>
            <a:headEnd/>
            <a:tailEnd/>
          </a:ln>
        </p:spPr>
      </p:pic>
      <p:pic>
        <p:nvPicPr>
          <p:cNvPr id="5" name="Picture 4" descr="http://www.biologycorner.com/resources/GA.gif"/>
          <p:cNvPicPr/>
          <p:nvPr/>
        </p:nvPicPr>
        <p:blipFill>
          <a:blip r:embed="rId3" cstate="print"/>
          <a:srcRect/>
          <a:stretch>
            <a:fillRect/>
          </a:stretch>
        </p:blipFill>
        <p:spPr bwMode="auto">
          <a:xfrm>
            <a:off x="4794936" y="5449576"/>
            <a:ext cx="1333500" cy="858520"/>
          </a:xfrm>
          <a:prstGeom prst="rect">
            <a:avLst/>
          </a:prstGeom>
          <a:noFill/>
          <a:ln w="9525">
            <a:noFill/>
            <a:miter lim="800000"/>
            <a:headEnd/>
            <a:tailEnd/>
          </a:ln>
        </p:spPr>
      </p:pic>
      <p:pic>
        <p:nvPicPr>
          <p:cNvPr id="6" name="Picture 5" descr="http://www.biologycorner.com/resources/lysosome.gif"/>
          <p:cNvPicPr/>
          <p:nvPr/>
        </p:nvPicPr>
        <p:blipFill>
          <a:blip r:embed="rId4" cstate="print"/>
          <a:srcRect/>
          <a:stretch>
            <a:fillRect/>
          </a:stretch>
        </p:blipFill>
        <p:spPr bwMode="auto">
          <a:xfrm>
            <a:off x="317658" y="5831622"/>
            <a:ext cx="384175" cy="384175"/>
          </a:xfrm>
          <a:prstGeom prst="rect">
            <a:avLst/>
          </a:prstGeom>
          <a:noFill/>
          <a:ln w="9525">
            <a:noFill/>
            <a:miter lim="800000"/>
            <a:headEnd/>
            <a:tailEnd/>
          </a:ln>
        </p:spPr>
      </p:pic>
      <p:sp>
        <p:nvSpPr>
          <p:cNvPr id="7" name="5-Point Star 6">
            <a:hlinkClick r:id="rId5"/>
          </p:cNvPr>
          <p:cNvSpPr/>
          <p:nvPr/>
        </p:nvSpPr>
        <p:spPr>
          <a:xfrm>
            <a:off x="7851648" y="5831622"/>
            <a:ext cx="1063751" cy="797778"/>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5-Point Star 7">
            <a:hlinkClick r:id="rId6"/>
          </p:cNvPr>
          <p:cNvSpPr/>
          <p:nvPr/>
        </p:nvSpPr>
        <p:spPr>
          <a:xfrm>
            <a:off x="1247496" y="5715798"/>
            <a:ext cx="1063751" cy="797778"/>
          </a:xfrm>
          <a:prstGeom prst="star5">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5-Point Star 8">
            <a:hlinkClick r:id="rId7"/>
          </p:cNvPr>
          <p:cNvSpPr/>
          <p:nvPr/>
        </p:nvSpPr>
        <p:spPr>
          <a:xfrm>
            <a:off x="5882640" y="4521629"/>
            <a:ext cx="1063751" cy="797778"/>
          </a:xfrm>
          <a:prstGeom prst="star5">
            <a:avLst/>
          </a:prstGeom>
          <a:solidFill>
            <a:srgbClr val="8AAA4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8080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6398" y="-96455"/>
            <a:ext cx="7543800" cy="1450757"/>
          </a:xfrm>
        </p:spPr>
        <p:txBody>
          <a:bodyPr/>
          <a:lstStyle/>
          <a:p>
            <a:r>
              <a:rPr lang="en-US" dirty="0" smtClean="0"/>
              <a:t>Golgi Bodies</a:t>
            </a:r>
            <a:endParaRPr lang="en-US" dirty="0"/>
          </a:p>
        </p:txBody>
      </p:sp>
      <p:sp>
        <p:nvSpPr>
          <p:cNvPr id="3" name="Content Placeholder 2"/>
          <p:cNvSpPr>
            <a:spLocks noGrp="1"/>
          </p:cNvSpPr>
          <p:nvPr>
            <p:ph sz="half" idx="1"/>
          </p:nvPr>
        </p:nvSpPr>
        <p:spPr>
          <a:xfrm>
            <a:off x="148281" y="1845734"/>
            <a:ext cx="5115697" cy="4023360"/>
          </a:xfrm>
        </p:spPr>
        <p:txBody>
          <a:bodyPr>
            <a:normAutofit/>
          </a:bodyPr>
          <a:lstStyle/>
          <a:p>
            <a:pPr lvl="0"/>
            <a:r>
              <a:rPr lang="en-US" sz="4800" dirty="0" smtClean="0"/>
              <a:t>Packages and transports proteins</a:t>
            </a:r>
          </a:p>
          <a:p>
            <a:pPr lvl="0"/>
            <a:r>
              <a:rPr lang="en-US" sz="4800" dirty="0" smtClean="0"/>
              <a:t> </a:t>
            </a:r>
          </a:p>
          <a:p>
            <a:pPr lvl="0"/>
            <a:r>
              <a:rPr lang="en-US" sz="4800" dirty="0" smtClean="0"/>
              <a:t>Is the UPS system of the cell</a:t>
            </a:r>
          </a:p>
          <a:p>
            <a:endParaRPr lang="en-US" dirty="0"/>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53665" y="0"/>
            <a:ext cx="2866767" cy="2866767"/>
          </a:xfr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3978" y="3533667"/>
            <a:ext cx="3503141" cy="2335427"/>
          </a:xfrm>
          <a:prstGeom prst="rect">
            <a:avLst/>
          </a:prstGeom>
        </p:spPr>
      </p:pic>
    </p:spTree>
    <p:extLst>
      <p:ext uri="{BB962C8B-B14F-4D97-AF65-F5344CB8AC3E}">
        <p14:creationId xmlns:p14="http://schemas.microsoft.com/office/powerpoint/2010/main" val="1363362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Lysosomes</a:t>
            </a:r>
            <a:endParaRPr lang="en-US" dirty="0"/>
          </a:p>
        </p:txBody>
      </p:sp>
      <p:sp>
        <p:nvSpPr>
          <p:cNvPr id="3" name="Content Placeholder 2"/>
          <p:cNvSpPr>
            <a:spLocks noGrp="1"/>
          </p:cNvSpPr>
          <p:nvPr>
            <p:ph sz="half" idx="1"/>
          </p:nvPr>
        </p:nvSpPr>
        <p:spPr>
          <a:xfrm>
            <a:off x="0" y="1845734"/>
            <a:ext cx="4526280" cy="4023360"/>
          </a:xfrm>
        </p:spPr>
        <p:txBody>
          <a:bodyPr>
            <a:noAutofit/>
          </a:bodyPr>
          <a:lstStyle/>
          <a:p>
            <a:r>
              <a:rPr lang="en-US" sz="4000" dirty="0" smtClean="0"/>
              <a:t>Small organelles filled with enzymes</a:t>
            </a:r>
          </a:p>
          <a:p>
            <a:r>
              <a:rPr lang="en-US" sz="4000" dirty="0" smtClean="0"/>
              <a:t>Gets rid of “junk”</a:t>
            </a:r>
          </a:p>
          <a:p>
            <a:r>
              <a:rPr lang="en-US" sz="4000" b="1" u="sng" dirty="0" smtClean="0"/>
              <a:t>Breaks down food molecules</a:t>
            </a:r>
          </a:p>
          <a:p>
            <a:r>
              <a:rPr lang="en-US" sz="4000" dirty="0" smtClean="0"/>
              <a:t>Found in plant and animal cells</a:t>
            </a:r>
            <a:endParaRPr lang="en-US" sz="4000"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831492" y="1000897"/>
            <a:ext cx="4312508" cy="4448433"/>
          </a:xfrm>
        </p:spPr>
      </p:pic>
      <p:pic>
        <p:nvPicPr>
          <p:cNvPr id="6" name="Picture 5" descr="http://www.biologycorner.com/resources/lysosome.gif"/>
          <p:cNvPicPr/>
          <p:nvPr/>
        </p:nvPicPr>
        <p:blipFill>
          <a:blip r:embed="rId3" cstate="print"/>
          <a:srcRect/>
          <a:stretch>
            <a:fillRect/>
          </a:stretch>
        </p:blipFill>
        <p:spPr bwMode="auto">
          <a:xfrm>
            <a:off x="3885642" y="286604"/>
            <a:ext cx="384175" cy="384175"/>
          </a:xfrm>
          <a:prstGeom prst="rect">
            <a:avLst/>
          </a:prstGeom>
          <a:noFill/>
          <a:ln w="9525">
            <a:noFill/>
            <a:miter lim="800000"/>
            <a:headEnd/>
            <a:tailEnd/>
          </a:ln>
        </p:spPr>
      </p:pic>
    </p:spTree>
    <p:extLst>
      <p:ext uri="{BB962C8B-B14F-4D97-AF65-F5344CB8AC3E}">
        <p14:creationId xmlns:p14="http://schemas.microsoft.com/office/powerpoint/2010/main" val="383780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Nucleolus</a:t>
            </a:r>
            <a:endParaRPr lang="en-US" dirty="0"/>
          </a:p>
        </p:txBody>
      </p:sp>
      <p:pic>
        <p:nvPicPr>
          <p:cNvPr id="5" name="Content Placeholder 4" descr="http://www.biologycorner.com/resources/nucleus.gif"/>
          <p:cNvPicPr>
            <a:picLocks noGrp="1"/>
          </p:cNvPicPr>
          <p:nvPr>
            <p:ph sz="half" idx="1"/>
          </p:nvPr>
        </p:nvPicPr>
        <p:blipFill>
          <a:blip r:embed="rId2" cstate="print"/>
          <a:srcRect/>
          <a:stretch>
            <a:fillRect/>
          </a:stretch>
        </p:blipFill>
        <p:spPr bwMode="auto">
          <a:xfrm>
            <a:off x="4053016" y="2162432"/>
            <a:ext cx="4628572" cy="3610280"/>
          </a:xfrm>
          <a:prstGeom prst="rect">
            <a:avLst/>
          </a:prstGeom>
          <a:noFill/>
          <a:ln w="9525">
            <a:noFill/>
            <a:miter lim="800000"/>
            <a:headEnd/>
            <a:tailEnd/>
          </a:ln>
        </p:spPr>
      </p:pic>
      <p:sp>
        <p:nvSpPr>
          <p:cNvPr id="6" name="TextBox 5"/>
          <p:cNvSpPr txBox="1"/>
          <p:nvPr/>
        </p:nvSpPr>
        <p:spPr>
          <a:xfrm>
            <a:off x="617838" y="2273643"/>
            <a:ext cx="3262184" cy="3477875"/>
          </a:xfrm>
          <a:prstGeom prst="rect">
            <a:avLst/>
          </a:prstGeom>
          <a:noFill/>
        </p:spPr>
        <p:txBody>
          <a:bodyPr wrap="square" rtlCol="0">
            <a:spAutoFit/>
          </a:bodyPr>
          <a:lstStyle/>
          <a:p>
            <a:r>
              <a:rPr lang="en-US" sz="4400" b="1" u="sng" dirty="0" smtClean="0"/>
              <a:t>Makes Ribosomes</a:t>
            </a:r>
          </a:p>
          <a:p>
            <a:endParaRPr lang="en-US" sz="4400" dirty="0"/>
          </a:p>
          <a:p>
            <a:r>
              <a:rPr lang="en-US" sz="4400" dirty="0" smtClean="0"/>
              <a:t>Found within nucleus</a:t>
            </a:r>
            <a:endParaRPr lang="en-US" sz="4400" dirty="0"/>
          </a:p>
        </p:txBody>
      </p:sp>
    </p:spTree>
    <p:extLst>
      <p:ext uri="{BB962C8B-B14F-4D97-AF65-F5344CB8AC3E}">
        <p14:creationId xmlns:p14="http://schemas.microsoft.com/office/powerpoint/2010/main" val="921483345"/>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smtClean="0"/>
              <a:t>Vacuoles</a:t>
            </a:r>
            <a:endParaRPr lang="en-US" sz="6000" dirty="0"/>
          </a:p>
        </p:txBody>
      </p:sp>
      <p:sp>
        <p:nvSpPr>
          <p:cNvPr id="4" name="Content Placeholder 3"/>
          <p:cNvSpPr>
            <a:spLocks noGrp="1"/>
          </p:cNvSpPr>
          <p:nvPr>
            <p:ph sz="half" idx="2"/>
          </p:nvPr>
        </p:nvSpPr>
        <p:spPr>
          <a:xfrm>
            <a:off x="4056556" y="1845735"/>
            <a:ext cx="4705620" cy="4023360"/>
          </a:xfrm>
        </p:spPr>
        <p:txBody>
          <a:bodyPr>
            <a:normAutofit lnSpcReduction="10000"/>
          </a:bodyPr>
          <a:lstStyle/>
          <a:p>
            <a:pPr lvl="0"/>
            <a:r>
              <a:rPr lang="en-US" sz="3200" b="1" u="sng" dirty="0" smtClean="0"/>
              <a:t>Are the storage areas of cells</a:t>
            </a:r>
            <a:endParaRPr lang="en-US" sz="3200" b="1" u="sng" dirty="0"/>
          </a:p>
          <a:p>
            <a:r>
              <a:rPr lang="en-US" sz="3200" dirty="0"/>
              <a:t>Stores food, water, and wastes</a:t>
            </a:r>
          </a:p>
          <a:p>
            <a:pPr lvl="0"/>
            <a:r>
              <a:rPr lang="en-US" sz="3200" dirty="0" smtClean="0"/>
              <a:t>Plant cells have one large vacuole</a:t>
            </a:r>
          </a:p>
          <a:p>
            <a:pPr lvl="0"/>
            <a:r>
              <a:rPr lang="en-US" sz="3200" dirty="0" smtClean="0"/>
              <a:t>Animal cells have multiple smaller vacuoles</a:t>
            </a:r>
          </a:p>
          <a:p>
            <a:endParaRPr lang="en-US" dirty="0"/>
          </a:p>
        </p:txBody>
      </p:sp>
      <p:pic>
        <p:nvPicPr>
          <p:cNvPr id="6" name="Content Placeholder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75040" y="1845735"/>
            <a:ext cx="3086100" cy="2667000"/>
          </a:xfr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649" y="4621109"/>
            <a:ext cx="3558882" cy="2162021"/>
          </a:xfrm>
          <a:prstGeom prst="rect">
            <a:avLst/>
          </a:prstGeom>
        </p:spPr>
      </p:pic>
    </p:spTree>
    <p:extLst>
      <p:ext uri="{BB962C8B-B14F-4D97-AF65-F5344CB8AC3E}">
        <p14:creationId xmlns:p14="http://schemas.microsoft.com/office/powerpoint/2010/main" val="1866000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2398" y="329185"/>
            <a:ext cx="7886700" cy="6143804"/>
          </a:xfrm>
        </p:spPr>
        <p:txBody>
          <a:bodyPr>
            <a:normAutofit fontScale="90000"/>
          </a:bodyPr>
          <a:lstStyle/>
          <a:p>
            <a:r>
              <a:rPr kumimoji="1" lang="en-US" altLang="ja-JP" sz="4000" i="1" dirty="0" smtClean="0">
                <a:solidFill>
                  <a:srgbClr val="000000"/>
                </a:solidFill>
                <a:latin typeface="Helvetica"/>
                <a:cs typeface="Helvetica"/>
              </a:rPr>
              <a:t>3. All cells come from preexisting cells.</a:t>
            </a:r>
            <a:r>
              <a:rPr kumimoji="1" lang="en-US" altLang="ja-JP" sz="3600" i="1" dirty="0" smtClean="0">
                <a:solidFill>
                  <a:srgbClr val="000000"/>
                </a:solidFill>
                <a:latin typeface="Helvetica"/>
                <a:cs typeface="Helvetica"/>
              </a:rPr>
              <a:t/>
            </a:r>
            <a:br>
              <a:rPr kumimoji="1" lang="en-US" altLang="ja-JP" sz="3600" i="1" dirty="0" smtClean="0">
                <a:solidFill>
                  <a:srgbClr val="000000"/>
                </a:solidFill>
                <a:latin typeface="Helvetica"/>
                <a:cs typeface="Helvetica"/>
              </a:rPr>
            </a:br>
            <a:r>
              <a:rPr kumimoji="1" lang="en-US" altLang="ja-JP" sz="3600" i="1" dirty="0" smtClean="0">
                <a:solidFill>
                  <a:srgbClr val="000000"/>
                </a:solidFill>
                <a:latin typeface="Helvetica"/>
                <a:cs typeface="Helvetica"/>
              </a:rPr>
              <a:t/>
            </a:r>
            <a:br>
              <a:rPr kumimoji="1" lang="en-US" altLang="ja-JP" sz="3600" i="1" dirty="0" smtClean="0">
                <a:solidFill>
                  <a:srgbClr val="000000"/>
                </a:solidFill>
                <a:latin typeface="Helvetica"/>
                <a:cs typeface="Helvetica"/>
              </a:rPr>
            </a:br>
            <a:r>
              <a:rPr kumimoji="1" lang="en-US" altLang="ja-JP" sz="3600" i="1" dirty="0">
                <a:solidFill>
                  <a:srgbClr val="000000"/>
                </a:solidFill>
                <a:latin typeface="Helvetica"/>
                <a:cs typeface="Helvetica"/>
              </a:rPr>
              <a:t/>
            </a:r>
            <a:br>
              <a:rPr kumimoji="1" lang="en-US" altLang="ja-JP" sz="3600" i="1" dirty="0">
                <a:solidFill>
                  <a:srgbClr val="000000"/>
                </a:solidFill>
                <a:latin typeface="Helvetica"/>
                <a:cs typeface="Helvetica"/>
              </a:rPr>
            </a:br>
            <a:r>
              <a:rPr kumimoji="1" lang="en-US" altLang="ja-JP" sz="3600" i="1" dirty="0" smtClean="0">
                <a:solidFill>
                  <a:srgbClr val="000000"/>
                </a:solidFill>
                <a:latin typeface="Helvetica"/>
                <a:cs typeface="Helvetica"/>
              </a:rPr>
              <a:t/>
            </a:r>
            <a:br>
              <a:rPr kumimoji="1" lang="en-US" altLang="ja-JP" sz="3600" i="1" dirty="0" smtClean="0">
                <a:solidFill>
                  <a:srgbClr val="000000"/>
                </a:solidFill>
                <a:latin typeface="Helvetica"/>
                <a:cs typeface="Helvetica"/>
              </a:rPr>
            </a:br>
            <a:r>
              <a:rPr kumimoji="1" lang="en-US" altLang="ja-JP" sz="3600" i="1" dirty="0" smtClean="0">
                <a:solidFill>
                  <a:srgbClr val="000000"/>
                </a:solidFill>
                <a:latin typeface="Helvetica"/>
                <a:cs typeface="Helvetica"/>
              </a:rPr>
              <a:t/>
            </a:r>
            <a:br>
              <a:rPr kumimoji="1" lang="en-US" altLang="ja-JP" sz="3600" i="1" dirty="0" smtClean="0">
                <a:solidFill>
                  <a:srgbClr val="000000"/>
                </a:solidFill>
                <a:latin typeface="Helvetica"/>
                <a:cs typeface="Helvetica"/>
              </a:rPr>
            </a:br>
            <a:r>
              <a:rPr kumimoji="1" lang="en-US" altLang="ja-JP" sz="3600" i="1" dirty="0">
                <a:solidFill>
                  <a:srgbClr val="000000"/>
                </a:solidFill>
                <a:latin typeface="Helvetica"/>
                <a:cs typeface="Helvetica"/>
              </a:rPr>
              <a:t/>
            </a:r>
            <a:br>
              <a:rPr kumimoji="1" lang="en-US" altLang="ja-JP" sz="3600" i="1" dirty="0">
                <a:solidFill>
                  <a:srgbClr val="000000"/>
                </a:solidFill>
                <a:latin typeface="Helvetica"/>
                <a:cs typeface="Helvetica"/>
              </a:rPr>
            </a:br>
            <a:r>
              <a:rPr kumimoji="1" lang="en-US" altLang="ja-JP" sz="3600" i="1" dirty="0" smtClean="0">
                <a:solidFill>
                  <a:srgbClr val="000000"/>
                </a:solidFill>
                <a:latin typeface="Helvetica"/>
                <a:cs typeface="Helvetica"/>
              </a:rPr>
              <a:t/>
            </a:r>
            <a:br>
              <a:rPr kumimoji="1" lang="en-US" altLang="ja-JP" sz="3600" i="1" dirty="0" smtClean="0">
                <a:solidFill>
                  <a:srgbClr val="000000"/>
                </a:solidFill>
                <a:latin typeface="Helvetica"/>
                <a:cs typeface="Helvetica"/>
              </a:rPr>
            </a:br>
            <a:r>
              <a:rPr kumimoji="1" lang="en-US" altLang="ja-JP" sz="3600" i="1" dirty="0">
                <a:solidFill>
                  <a:srgbClr val="000000"/>
                </a:solidFill>
                <a:latin typeface="Helvetica"/>
                <a:cs typeface="Helvetica"/>
              </a:rPr>
              <a:t/>
            </a:r>
            <a:br>
              <a:rPr kumimoji="1" lang="en-US" altLang="ja-JP" sz="3600" i="1" dirty="0">
                <a:solidFill>
                  <a:srgbClr val="000000"/>
                </a:solidFill>
                <a:latin typeface="Helvetica"/>
                <a:cs typeface="Helvetica"/>
              </a:rPr>
            </a:br>
            <a:r>
              <a:rPr lang="en-US" sz="2000" i="1" dirty="0">
                <a:hlinkClick r:id="rId2" tooltip="Share link"/>
              </a:rPr>
              <a:t> https://youtu.be/XdKvdURrtDs </a:t>
            </a:r>
            <a:r>
              <a:rPr kumimoji="1" lang="en-US" altLang="ja-JP" sz="3600" b="1" i="1" u="sng" dirty="0" smtClean="0">
                <a:solidFill>
                  <a:srgbClr val="FF0000"/>
                </a:solidFill>
                <a:latin typeface="Helvetica"/>
                <a:cs typeface="Helvetica"/>
              </a:rPr>
              <a:t/>
            </a:r>
            <a:br>
              <a:rPr kumimoji="1" lang="en-US" altLang="ja-JP" sz="3600" b="1" i="1" u="sng" dirty="0" smtClean="0">
                <a:solidFill>
                  <a:srgbClr val="FF0000"/>
                </a:solidFill>
                <a:latin typeface="Helvetica"/>
                <a:cs typeface="Helvetica"/>
              </a:rPr>
            </a:br>
            <a:r>
              <a:rPr kumimoji="1" lang="en-US" altLang="ja-JP" sz="3600" b="1" i="1" u="sng" dirty="0" smtClean="0">
                <a:solidFill>
                  <a:srgbClr val="FF0000"/>
                </a:solidFill>
                <a:latin typeface="Helvetica"/>
                <a:cs typeface="Helvetica"/>
              </a:rPr>
              <a:t> </a:t>
            </a:r>
            <a:br>
              <a:rPr kumimoji="1" lang="en-US" altLang="ja-JP" sz="3600" b="1" i="1" u="sng" dirty="0" smtClean="0">
                <a:solidFill>
                  <a:srgbClr val="FF0000"/>
                </a:solidFill>
                <a:latin typeface="Helvetica"/>
                <a:cs typeface="Helvetica"/>
              </a:rPr>
            </a:br>
            <a:r>
              <a:rPr kumimoji="1" lang="en-US" altLang="ja-JP" sz="3600" b="1" i="1" u="sng" dirty="0">
                <a:solidFill>
                  <a:srgbClr val="FF0000"/>
                </a:solidFill>
                <a:latin typeface="Helvetica"/>
                <a:cs typeface="Helvetica"/>
              </a:rPr>
              <a:t/>
            </a:r>
            <a:br>
              <a:rPr kumimoji="1" lang="en-US" altLang="ja-JP" sz="3600" b="1" i="1" u="sng" dirty="0">
                <a:solidFill>
                  <a:srgbClr val="FF0000"/>
                </a:solidFill>
                <a:latin typeface="Helvetica"/>
                <a:cs typeface="Helvetica"/>
              </a:rPr>
            </a:br>
            <a:r>
              <a:rPr kumimoji="1" lang="en-US" altLang="ja-JP" sz="3600" b="1" i="1" u="sng" dirty="0" smtClean="0">
                <a:solidFill>
                  <a:srgbClr val="C00000"/>
                </a:solidFill>
                <a:latin typeface="Helvetica"/>
                <a:cs typeface="Helvetica"/>
              </a:rPr>
              <a:t>EXCEPT THE 1</a:t>
            </a:r>
            <a:r>
              <a:rPr kumimoji="1" lang="en-US" altLang="ja-JP" sz="3600" b="1" i="1" u="sng" baseline="30000" dirty="0" smtClean="0">
                <a:solidFill>
                  <a:srgbClr val="C00000"/>
                </a:solidFill>
                <a:latin typeface="Helvetica"/>
                <a:cs typeface="Helvetica"/>
              </a:rPr>
              <a:t>st</a:t>
            </a:r>
            <a:r>
              <a:rPr kumimoji="1" lang="en-US" altLang="ja-JP" sz="3600" b="1" i="1" u="sng" dirty="0" smtClean="0">
                <a:solidFill>
                  <a:srgbClr val="C00000"/>
                </a:solidFill>
                <a:latin typeface="Helvetica"/>
                <a:cs typeface="Helvetica"/>
              </a:rPr>
              <a:t> Cell </a:t>
            </a:r>
            <a:r>
              <a:rPr kumimoji="1" lang="en-US" altLang="ja-JP" sz="3600" b="1" i="1" u="sng" dirty="0" smtClean="0">
                <a:solidFill>
                  <a:srgbClr val="FF0000"/>
                </a:solidFill>
                <a:latin typeface="Helvetica"/>
                <a:cs typeface="Helvetica"/>
              </a:rPr>
              <a:t/>
            </a:r>
            <a:br>
              <a:rPr kumimoji="1" lang="en-US" altLang="ja-JP" sz="3600" b="1" i="1" u="sng" dirty="0" smtClean="0">
                <a:solidFill>
                  <a:srgbClr val="FF0000"/>
                </a:solidFill>
                <a:latin typeface="Helvetica"/>
                <a:cs typeface="Helvetica"/>
              </a:rPr>
            </a:br>
            <a:endParaRPr lang="en-US" b="1" u="sng" dirty="0">
              <a:solidFill>
                <a:srgbClr val="FF0000"/>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4698" y="1314116"/>
            <a:ext cx="6642100" cy="2628900"/>
          </a:xfrm>
          <a:prstGeom prst="rect">
            <a:avLst/>
          </a:prstGeom>
        </p:spPr>
      </p:pic>
    </p:spTree>
    <p:extLst>
      <p:ext uri="{BB962C8B-B14F-4D97-AF65-F5344CB8AC3E}">
        <p14:creationId xmlns:p14="http://schemas.microsoft.com/office/powerpoint/2010/main" val="2003125503"/>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7609" y="422597"/>
            <a:ext cx="7543800" cy="657382"/>
          </a:xfrm>
        </p:spPr>
        <p:txBody>
          <a:bodyPr>
            <a:noAutofit/>
          </a:bodyPr>
          <a:lstStyle/>
          <a:p>
            <a:r>
              <a:rPr lang="en-US" sz="5400" dirty="0" smtClean="0"/>
              <a:t>Centrosome / Centrioles</a:t>
            </a:r>
            <a:endParaRPr lang="en-US" sz="5400" dirty="0"/>
          </a:p>
        </p:txBody>
      </p:sp>
      <p:sp>
        <p:nvSpPr>
          <p:cNvPr id="3" name="Content Placeholder 2"/>
          <p:cNvSpPr>
            <a:spLocks noGrp="1"/>
          </p:cNvSpPr>
          <p:nvPr>
            <p:ph sz="half" idx="1"/>
          </p:nvPr>
        </p:nvSpPr>
        <p:spPr>
          <a:xfrm>
            <a:off x="93294" y="1181737"/>
            <a:ext cx="4316215" cy="4979408"/>
          </a:xfrm>
        </p:spPr>
        <p:txBody>
          <a:bodyPr>
            <a:normAutofit/>
          </a:bodyPr>
          <a:lstStyle/>
          <a:p>
            <a:pPr lvl="0"/>
            <a:r>
              <a:rPr lang="en-US" sz="4400" dirty="0" smtClean="0"/>
              <a:t>Produce small fibers used in cell division</a:t>
            </a:r>
          </a:p>
          <a:p>
            <a:pPr lvl="0"/>
            <a:r>
              <a:rPr lang="en-US" sz="4400" b="1" u="sng" dirty="0" smtClean="0"/>
              <a:t>Separates chromosomes</a:t>
            </a:r>
          </a:p>
          <a:p>
            <a:pPr lvl="0"/>
            <a:r>
              <a:rPr lang="en-US" sz="4400" dirty="0" smtClean="0"/>
              <a:t>Found only in animal cells!</a:t>
            </a:r>
          </a:p>
          <a:p>
            <a:endParaRPr lang="en-US" dirty="0"/>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526280" y="2239544"/>
            <a:ext cx="4335582" cy="2863795"/>
          </a:xfrm>
        </p:spPr>
      </p:pic>
    </p:spTree>
    <p:extLst>
      <p:ext uri="{BB962C8B-B14F-4D97-AF65-F5344CB8AC3E}">
        <p14:creationId xmlns:p14="http://schemas.microsoft.com/office/powerpoint/2010/main" val="25911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dirty="0" smtClean="0"/>
              <a:t>Chloroplast</a:t>
            </a:r>
            <a:endParaRPr lang="en-US" sz="6600" dirty="0"/>
          </a:p>
        </p:txBody>
      </p:sp>
      <p:sp>
        <p:nvSpPr>
          <p:cNvPr id="3" name="Content Placeholder 2"/>
          <p:cNvSpPr>
            <a:spLocks noGrp="1"/>
          </p:cNvSpPr>
          <p:nvPr>
            <p:ph sz="half" idx="1"/>
          </p:nvPr>
        </p:nvSpPr>
        <p:spPr>
          <a:xfrm>
            <a:off x="284205" y="1870447"/>
            <a:ext cx="4103661" cy="4357357"/>
          </a:xfrm>
        </p:spPr>
        <p:txBody>
          <a:bodyPr>
            <a:normAutofit/>
          </a:bodyPr>
          <a:lstStyle/>
          <a:p>
            <a:pPr lvl="0"/>
            <a:r>
              <a:rPr lang="en-US" sz="3200" b="1" u="sng" dirty="0" smtClean="0"/>
              <a:t>Makes food</a:t>
            </a:r>
          </a:p>
          <a:p>
            <a:pPr>
              <a:buFont typeface="Arial" charset="0"/>
              <a:buChar char="•"/>
            </a:pPr>
            <a:r>
              <a:rPr lang="en-US" sz="2800" dirty="0" smtClean="0"/>
              <a:t>Found in ONLY plant cells</a:t>
            </a:r>
            <a:endParaRPr lang="en-US" sz="2400" dirty="0" smtClean="0"/>
          </a:p>
          <a:p>
            <a:pPr>
              <a:buFont typeface="Arial" charset="0"/>
              <a:buChar char="•"/>
            </a:pPr>
            <a:r>
              <a:rPr lang="en-US" sz="2800" dirty="0" smtClean="0"/>
              <a:t>Capture energy from the sun to make glucose</a:t>
            </a:r>
            <a:endParaRPr lang="en-US" sz="2400" dirty="0" smtClean="0"/>
          </a:p>
          <a:p>
            <a:pPr>
              <a:buFont typeface="Arial" charset="0"/>
              <a:buChar char="•"/>
            </a:pPr>
            <a:r>
              <a:rPr lang="en-US" sz="2800" dirty="0" smtClean="0"/>
              <a:t>Contain the pigment, chlorophyll</a:t>
            </a:r>
            <a:endParaRPr lang="en-US" sz="2400" dirty="0" smtClean="0"/>
          </a:p>
          <a:p>
            <a:pPr lvl="1"/>
            <a:r>
              <a:rPr lang="en-US" dirty="0" smtClean="0"/>
              <a:t>Chlorophyll is what makes plant cells green</a:t>
            </a:r>
            <a:endParaRPr lang="en-US" sz="2000" dirty="0" smtClean="0"/>
          </a:p>
          <a:p>
            <a:endParaRPr lang="en-US" dirty="0"/>
          </a:p>
        </p:txBody>
      </p:sp>
      <p:pic>
        <p:nvPicPr>
          <p:cNvPr id="1026" name="Picture 2"/>
          <p:cNvPicPr>
            <a:picLocks noGrp="1" noChangeAspect="1" noChangeArrowheads="1"/>
          </p:cNvPicPr>
          <p:nvPr>
            <p:ph sz="half" idx="2"/>
          </p:nvPr>
        </p:nvPicPr>
        <p:blipFill>
          <a:blip r:embed="rId2" cstate="print"/>
          <a:srcRect/>
          <a:stretch>
            <a:fillRect/>
          </a:stretch>
        </p:blipFill>
        <p:spPr bwMode="auto">
          <a:xfrm>
            <a:off x="5266749" y="2308638"/>
            <a:ext cx="3810000" cy="2609850"/>
          </a:xfrm>
          <a:prstGeom prst="rect">
            <a:avLst/>
          </a:prstGeom>
          <a:noFill/>
          <a:ln w="9525">
            <a:noFill/>
            <a:miter lim="800000"/>
            <a:headEnd/>
            <a:tailEnd/>
          </a:ln>
        </p:spPr>
      </p:pic>
      <p:pic>
        <p:nvPicPr>
          <p:cNvPr id="5" name="Picture 4" descr="http://www.biologycorner.com/resources/chloroplast.gif"/>
          <p:cNvPicPr/>
          <p:nvPr/>
        </p:nvPicPr>
        <p:blipFill>
          <a:blip r:embed="rId3" cstate="print"/>
          <a:srcRect/>
          <a:stretch>
            <a:fillRect/>
          </a:stretch>
        </p:blipFill>
        <p:spPr bwMode="auto">
          <a:xfrm>
            <a:off x="6351373" y="407774"/>
            <a:ext cx="1640753" cy="1631092"/>
          </a:xfrm>
          <a:prstGeom prst="rect">
            <a:avLst/>
          </a:prstGeom>
          <a:noFill/>
          <a:ln w="9525">
            <a:noFill/>
            <a:miter lim="800000"/>
            <a:headEnd/>
            <a:tailEnd/>
          </a:ln>
        </p:spPr>
      </p:pic>
    </p:spTree>
    <p:extLst>
      <p:ext uri="{BB962C8B-B14F-4D97-AF65-F5344CB8AC3E}">
        <p14:creationId xmlns:p14="http://schemas.microsoft.com/office/powerpoint/2010/main" val="1609563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dirty="0" smtClean="0"/>
              <a:t>Cell Wall</a:t>
            </a:r>
            <a:endParaRPr lang="en-US" sz="6600" dirty="0"/>
          </a:p>
        </p:txBody>
      </p:sp>
      <p:sp>
        <p:nvSpPr>
          <p:cNvPr id="4" name="Content Placeholder 3"/>
          <p:cNvSpPr>
            <a:spLocks noGrp="1"/>
          </p:cNvSpPr>
          <p:nvPr>
            <p:ph sz="half" idx="2"/>
          </p:nvPr>
        </p:nvSpPr>
        <p:spPr/>
        <p:txBody>
          <a:bodyPr/>
          <a:lstStyle/>
          <a:p>
            <a:pPr lvl="0"/>
            <a:r>
              <a:rPr lang="en-US" sz="3600" b="1" u="sng" dirty="0" smtClean="0"/>
              <a:t>Provide protection and structure </a:t>
            </a:r>
            <a:r>
              <a:rPr lang="en-US" sz="3600" dirty="0" smtClean="0"/>
              <a:t>for the cell</a:t>
            </a:r>
          </a:p>
          <a:p>
            <a:pPr lvl="0"/>
            <a:endParaRPr lang="en-US" sz="3600" dirty="0" smtClean="0"/>
          </a:p>
          <a:p>
            <a:pPr lvl="0"/>
            <a:r>
              <a:rPr lang="en-US" sz="3600" dirty="0" smtClean="0"/>
              <a:t>Only found in plant cells</a:t>
            </a:r>
          </a:p>
          <a:p>
            <a:endParaRPr lang="en-US" dirty="0"/>
          </a:p>
        </p:txBody>
      </p:sp>
      <p:pic>
        <p:nvPicPr>
          <p:cNvPr id="5" name="Picture 2"/>
          <p:cNvPicPr>
            <a:picLocks noGrp="1" noChangeAspect="1" noChangeArrowheads="1"/>
          </p:cNvPicPr>
          <p:nvPr>
            <p:ph sz="half" idx="1"/>
          </p:nvPr>
        </p:nvPicPr>
        <p:blipFill>
          <a:blip r:embed="rId2" cstate="print"/>
          <a:srcRect/>
          <a:stretch>
            <a:fillRect/>
          </a:stretch>
        </p:blipFill>
        <p:spPr bwMode="auto">
          <a:xfrm>
            <a:off x="4663440" y="-171506"/>
            <a:ext cx="3896704" cy="1908867"/>
          </a:xfrm>
          <a:prstGeom prst="rect">
            <a:avLst/>
          </a:prstGeom>
          <a:noFill/>
          <a:ln w="9525">
            <a:noFill/>
            <a:miter lim="800000"/>
            <a:headEnd/>
            <a:tailEnd/>
          </a:ln>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841" y="2643382"/>
            <a:ext cx="4230215" cy="3077797"/>
          </a:xfrm>
          <a:prstGeom prst="rect">
            <a:avLst/>
          </a:prstGeom>
        </p:spPr>
      </p:pic>
    </p:spTree>
    <p:extLst>
      <p:ext uri="{BB962C8B-B14F-4D97-AF65-F5344CB8AC3E}">
        <p14:creationId xmlns:p14="http://schemas.microsoft.com/office/powerpoint/2010/main" val="1709572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dirty="0" smtClean="0"/>
              <a:t>Chromosomes</a:t>
            </a:r>
            <a:endParaRPr lang="en-US" sz="6600" dirty="0"/>
          </a:p>
        </p:txBody>
      </p:sp>
      <p:sp>
        <p:nvSpPr>
          <p:cNvPr id="3" name="Content Placeholder 2"/>
          <p:cNvSpPr>
            <a:spLocks noGrp="1"/>
          </p:cNvSpPr>
          <p:nvPr>
            <p:ph sz="half" idx="1"/>
          </p:nvPr>
        </p:nvSpPr>
        <p:spPr>
          <a:xfrm>
            <a:off x="259492" y="1845734"/>
            <a:ext cx="4266788" cy="4023360"/>
          </a:xfrm>
        </p:spPr>
        <p:txBody>
          <a:bodyPr>
            <a:noAutofit/>
          </a:bodyPr>
          <a:lstStyle/>
          <a:p>
            <a:r>
              <a:rPr lang="en-US" sz="3600" b="1" u="sng" dirty="0" smtClean="0"/>
              <a:t>Heredity information found here.</a:t>
            </a:r>
          </a:p>
          <a:p>
            <a:endParaRPr lang="en-US" sz="2800" dirty="0"/>
          </a:p>
          <a:p>
            <a:r>
              <a:rPr lang="en-US" sz="2800" dirty="0"/>
              <a:t>Every organism requires a set of instructions for specifying its traits. </a:t>
            </a:r>
          </a:p>
          <a:p>
            <a:r>
              <a:rPr lang="en-US" sz="2800" dirty="0" smtClean="0"/>
              <a:t> </a:t>
            </a:r>
            <a:r>
              <a:rPr lang="en-US" sz="2800" dirty="0"/>
              <a:t>An offspring receives or inherits these instructions from its parent(s).</a:t>
            </a:r>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526280" y="2011681"/>
            <a:ext cx="4181221" cy="3384762"/>
          </a:xfrm>
        </p:spPr>
      </p:pic>
    </p:spTree>
    <p:extLst>
      <p:ext uri="{BB962C8B-B14F-4D97-AF65-F5344CB8AC3E}">
        <p14:creationId xmlns:p14="http://schemas.microsoft.com/office/powerpoint/2010/main" val="79402858"/>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Tree>
    <p:extLst>
      <p:ext uri="{BB962C8B-B14F-4D97-AF65-F5344CB8AC3E}">
        <p14:creationId xmlns:p14="http://schemas.microsoft.com/office/powerpoint/2010/main" val="1317719917"/>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 Plant Cell Observation Lab Goals..</a:t>
            </a:r>
            <a:endParaRPr lang="en-US" dirty="0"/>
          </a:p>
        </p:txBody>
      </p:sp>
      <p:sp>
        <p:nvSpPr>
          <p:cNvPr id="3" name="Content Placeholder 2"/>
          <p:cNvSpPr>
            <a:spLocks noGrp="1"/>
          </p:cNvSpPr>
          <p:nvPr>
            <p:ph sz="half" idx="1"/>
          </p:nvPr>
        </p:nvSpPr>
        <p:spPr>
          <a:xfrm>
            <a:off x="822960" y="1845734"/>
            <a:ext cx="8052816" cy="4023360"/>
          </a:xfrm>
        </p:spPr>
        <p:txBody>
          <a:bodyPr/>
          <a:lstStyle/>
          <a:p>
            <a:pPr>
              <a:buFont typeface="Arial" charset="0"/>
              <a:buChar char="•"/>
            </a:pPr>
            <a:r>
              <a:rPr lang="en-US" sz="4400" dirty="0" smtClean="0"/>
              <a:t>Identify plant cell organelles</a:t>
            </a:r>
          </a:p>
          <a:p>
            <a:pPr>
              <a:buFont typeface="Arial" charset="0"/>
              <a:buChar char="•"/>
            </a:pPr>
            <a:r>
              <a:rPr lang="en-US" sz="4400" dirty="0" smtClean="0"/>
              <a:t>Describe functions of organelles</a:t>
            </a:r>
          </a:p>
          <a:p>
            <a:pPr>
              <a:buFont typeface="Arial" charset="0"/>
              <a:buChar char="•"/>
            </a:pPr>
            <a:r>
              <a:rPr lang="en-US" sz="4400" dirty="0" smtClean="0"/>
              <a:t>Demonstrate proper staining techniques</a:t>
            </a:r>
          </a:p>
          <a:p>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400" y="4163851"/>
            <a:ext cx="3531272" cy="2569264"/>
          </a:xfrm>
          <a:prstGeom prst="rect">
            <a:avLst/>
          </a:prstGeom>
        </p:spPr>
      </p:pic>
    </p:spTree>
    <p:extLst>
      <p:ext uri="{BB962C8B-B14F-4D97-AF65-F5344CB8AC3E}">
        <p14:creationId xmlns:p14="http://schemas.microsoft.com/office/powerpoint/2010/main" val="628313091"/>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20Shot%202017-11-30%20at%205.26.33%20PM.png"/>
          <p:cNvPicPr/>
          <p:nvPr/>
        </p:nvPicPr>
        <p:blipFill>
          <a:blip r:embed="rId2">
            <a:extLst>
              <a:ext uri="{28A0092B-C50C-407E-A947-70E740481C1C}">
                <a14:useLocalDpi xmlns:a14="http://schemas.microsoft.com/office/drawing/2010/main" val="0"/>
              </a:ext>
            </a:extLst>
          </a:blip>
          <a:srcRect/>
          <a:stretch>
            <a:fillRect/>
          </a:stretch>
        </p:blipFill>
        <p:spPr bwMode="auto">
          <a:xfrm>
            <a:off x="402630" y="574940"/>
            <a:ext cx="7936698" cy="5655171"/>
          </a:xfrm>
          <a:prstGeom prst="rect">
            <a:avLst/>
          </a:prstGeom>
          <a:noFill/>
          <a:ln>
            <a:noFill/>
          </a:ln>
        </p:spPr>
      </p:pic>
    </p:spTree>
    <p:extLst>
      <p:ext uri="{BB962C8B-B14F-4D97-AF65-F5344CB8AC3E}">
        <p14:creationId xmlns:p14="http://schemas.microsoft.com/office/powerpoint/2010/main" val="814673704"/>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54100"/>
            <a:ext cx="9144000" cy="4730091"/>
          </a:xfrm>
          <a:prstGeom prst="rect">
            <a:avLst/>
          </a:prstGeom>
        </p:spPr>
      </p:pic>
      <p:sp>
        <p:nvSpPr>
          <p:cNvPr id="5" name="TextBox 4"/>
          <p:cNvSpPr txBox="1"/>
          <p:nvPr/>
        </p:nvSpPr>
        <p:spPr>
          <a:xfrm>
            <a:off x="1499616" y="1365504"/>
            <a:ext cx="7644384" cy="584775"/>
          </a:xfrm>
          <a:prstGeom prst="rect">
            <a:avLst/>
          </a:prstGeom>
          <a:noFill/>
        </p:spPr>
        <p:txBody>
          <a:bodyPr wrap="square" rtlCol="0">
            <a:spAutoFit/>
          </a:bodyPr>
          <a:lstStyle/>
          <a:p>
            <a:r>
              <a:rPr lang="en-US" sz="3200" b="1" u="sng" dirty="0" smtClean="0">
                <a:solidFill>
                  <a:srgbClr val="C00000"/>
                </a:solidFill>
              </a:rPr>
              <a:t>Helps make food during photosynthesis</a:t>
            </a:r>
            <a:endParaRPr lang="en-US" sz="3200" b="1" u="sng" dirty="0">
              <a:solidFill>
                <a:srgbClr val="C00000"/>
              </a:solidFill>
            </a:endParaRPr>
          </a:p>
        </p:txBody>
      </p:sp>
      <p:sp>
        <p:nvSpPr>
          <p:cNvPr id="6" name="TextBox 5"/>
          <p:cNvSpPr txBox="1"/>
          <p:nvPr/>
        </p:nvSpPr>
        <p:spPr>
          <a:xfrm>
            <a:off x="682752" y="2560320"/>
            <a:ext cx="6888480" cy="646331"/>
          </a:xfrm>
          <a:prstGeom prst="rect">
            <a:avLst/>
          </a:prstGeom>
          <a:noFill/>
        </p:spPr>
        <p:txBody>
          <a:bodyPr wrap="square" rtlCol="0">
            <a:spAutoFit/>
          </a:bodyPr>
          <a:lstStyle/>
          <a:p>
            <a:r>
              <a:rPr lang="en-US" sz="3600" b="1" dirty="0" smtClean="0">
                <a:solidFill>
                  <a:srgbClr val="C00000"/>
                </a:solidFill>
              </a:rPr>
              <a:t>Cell wall and  Chloroplasts</a:t>
            </a:r>
            <a:endParaRPr lang="en-US" sz="3600" b="1" dirty="0">
              <a:solidFill>
                <a:srgbClr val="C00000"/>
              </a:solidFill>
            </a:endParaRPr>
          </a:p>
        </p:txBody>
      </p:sp>
      <p:sp>
        <p:nvSpPr>
          <p:cNvPr id="7" name="TextBox 6"/>
          <p:cNvSpPr txBox="1"/>
          <p:nvPr/>
        </p:nvSpPr>
        <p:spPr>
          <a:xfrm>
            <a:off x="682752" y="3816096"/>
            <a:ext cx="6327648" cy="584775"/>
          </a:xfrm>
          <a:prstGeom prst="rect">
            <a:avLst/>
          </a:prstGeom>
          <a:noFill/>
        </p:spPr>
        <p:txBody>
          <a:bodyPr wrap="square" rtlCol="0">
            <a:spAutoFit/>
          </a:bodyPr>
          <a:lstStyle/>
          <a:p>
            <a:r>
              <a:rPr lang="en-US" sz="3200" b="1" u="sng" dirty="0" smtClean="0">
                <a:solidFill>
                  <a:srgbClr val="C00000"/>
                </a:solidFill>
              </a:rPr>
              <a:t>Nucleus, Vacuole and Cytoplasm</a:t>
            </a:r>
            <a:endParaRPr lang="en-US" sz="3200" b="1" u="sng" dirty="0">
              <a:solidFill>
                <a:srgbClr val="C00000"/>
              </a:solidFill>
            </a:endParaRPr>
          </a:p>
        </p:txBody>
      </p:sp>
      <p:sp>
        <p:nvSpPr>
          <p:cNvPr id="8" name="TextBox 7"/>
          <p:cNvSpPr txBox="1"/>
          <p:nvPr/>
        </p:nvSpPr>
        <p:spPr>
          <a:xfrm>
            <a:off x="1158240" y="5084064"/>
            <a:ext cx="5059680" cy="707886"/>
          </a:xfrm>
          <a:prstGeom prst="rect">
            <a:avLst/>
          </a:prstGeom>
          <a:noFill/>
        </p:spPr>
        <p:txBody>
          <a:bodyPr wrap="square" rtlCol="0">
            <a:spAutoFit/>
          </a:bodyPr>
          <a:lstStyle/>
          <a:p>
            <a:r>
              <a:rPr lang="en-US" sz="4000" b="1" dirty="0" smtClean="0">
                <a:solidFill>
                  <a:srgbClr val="C00000"/>
                </a:solidFill>
              </a:rPr>
              <a:t>Cell Wall</a:t>
            </a:r>
            <a:endParaRPr lang="en-US" sz="4000" b="1" dirty="0">
              <a:solidFill>
                <a:srgbClr val="C00000"/>
              </a:solidFill>
            </a:endParaRPr>
          </a:p>
        </p:txBody>
      </p:sp>
    </p:spTree>
    <p:extLst>
      <p:ext uri="{BB962C8B-B14F-4D97-AF65-F5344CB8AC3E}">
        <p14:creationId xmlns:p14="http://schemas.microsoft.com/office/powerpoint/2010/main" val="2012693503"/>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0428"/>
            <a:ext cx="9144000" cy="2151529"/>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3456" y="2691384"/>
            <a:ext cx="5230368" cy="3922776"/>
          </a:xfrm>
          <a:prstGeom prst="rect">
            <a:avLst/>
          </a:prstGeom>
        </p:spPr>
      </p:pic>
      <p:sp>
        <p:nvSpPr>
          <p:cNvPr id="6" name="TextBox 5"/>
          <p:cNvSpPr txBox="1"/>
          <p:nvPr/>
        </p:nvSpPr>
        <p:spPr>
          <a:xfrm>
            <a:off x="1487424" y="1706192"/>
            <a:ext cx="7900416" cy="646331"/>
          </a:xfrm>
          <a:prstGeom prst="rect">
            <a:avLst/>
          </a:prstGeom>
          <a:noFill/>
        </p:spPr>
        <p:txBody>
          <a:bodyPr wrap="square" rtlCol="0">
            <a:spAutoFit/>
          </a:bodyPr>
          <a:lstStyle/>
          <a:p>
            <a:r>
              <a:rPr lang="en-US" sz="3600" b="1" dirty="0" smtClean="0">
                <a:solidFill>
                  <a:srgbClr val="C00000"/>
                </a:solidFill>
              </a:rPr>
              <a:t>Ponds, marshes, lakes and streams</a:t>
            </a:r>
            <a:endParaRPr lang="en-US" sz="3600" b="1" dirty="0">
              <a:solidFill>
                <a:srgbClr val="C00000"/>
              </a:solidFill>
            </a:endParaRPr>
          </a:p>
        </p:txBody>
      </p:sp>
    </p:spTree>
    <p:extLst>
      <p:ext uri="{BB962C8B-B14F-4D97-AF65-F5344CB8AC3E}">
        <p14:creationId xmlns:p14="http://schemas.microsoft.com/office/powerpoint/2010/main" val="177297377"/>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1744"/>
            <a:ext cx="9144000" cy="4202206"/>
          </a:xfrm>
          <a:prstGeom prst="rect">
            <a:avLst/>
          </a:prstGeom>
        </p:spPr>
      </p:pic>
      <p:sp>
        <p:nvSpPr>
          <p:cNvPr id="4" name="TextBox 3"/>
          <p:cNvSpPr txBox="1"/>
          <p:nvPr/>
        </p:nvSpPr>
        <p:spPr>
          <a:xfrm>
            <a:off x="475488" y="2084832"/>
            <a:ext cx="6156960" cy="646331"/>
          </a:xfrm>
          <a:prstGeom prst="rect">
            <a:avLst/>
          </a:prstGeom>
          <a:noFill/>
        </p:spPr>
        <p:txBody>
          <a:bodyPr wrap="square" rtlCol="0">
            <a:spAutoFit/>
          </a:bodyPr>
          <a:lstStyle/>
          <a:p>
            <a:r>
              <a:rPr lang="en-US" sz="3600" b="1" dirty="0" smtClean="0">
                <a:solidFill>
                  <a:srgbClr val="C00000"/>
                </a:solidFill>
              </a:rPr>
              <a:t>No they are moving by </a:t>
            </a:r>
            <a:r>
              <a:rPr lang="en-US" sz="3600" b="1" dirty="0" err="1" smtClean="0">
                <a:solidFill>
                  <a:srgbClr val="C00000"/>
                </a:solidFill>
              </a:rPr>
              <a:t>cyclosis</a:t>
            </a:r>
            <a:endParaRPr lang="en-US" sz="3600" b="1" dirty="0">
              <a:solidFill>
                <a:srgbClr val="C00000"/>
              </a:solidFill>
            </a:endParaRPr>
          </a:p>
        </p:txBody>
      </p:sp>
      <p:sp>
        <p:nvSpPr>
          <p:cNvPr id="5" name="TextBox 4"/>
          <p:cNvSpPr txBox="1"/>
          <p:nvPr/>
        </p:nvSpPr>
        <p:spPr>
          <a:xfrm>
            <a:off x="926592" y="4194048"/>
            <a:ext cx="7034784" cy="707886"/>
          </a:xfrm>
          <a:prstGeom prst="rect">
            <a:avLst/>
          </a:prstGeom>
          <a:noFill/>
        </p:spPr>
        <p:txBody>
          <a:bodyPr wrap="square" rtlCol="0">
            <a:spAutoFit/>
          </a:bodyPr>
          <a:lstStyle/>
          <a:p>
            <a:r>
              <a:rPr lang="en-US" sz="4000" b="1" dirty="0" smtClean="0">
                <a:solidFill>
                  <a:srgbClr val="C00000"/>
                </a:solidFill>
              </a:rPr>
              <a:t>To better see organelles</a:t>
            </a:r>
            <a:endParaRPr lang="en-US" sz="4000" b="1" dirty="0">
              <a:solidFill>
                <a:srgbClr val="C00000"/>
              </a:solidFill>
            </a:endParaRPr>
          </a:p>
        </p:txBody>
      </p:sp>
    </p:spTree>
    <p:extLst>
      <p:ext uri="{BB962C8B-B14F-4D97-AF65-F5344CB8AC3E}">
        <p14:creationId xmlns:p14="http://schemas.microsoft.com/office/powerpoint/2010/main" val="12771968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7200" dirty="0" smtClean="0"/>
              <a:t>EXCEPTION: Viruses</a:t>
            </a:r>
            <a:r>
              <a:rPr lang="en-US" dirty="0" smtClean="0"/>
              <a:t/>
            </a:r>
            <a:br>
              <a:rPr lang="en-US" dirty="0" smtClean="0"/>
            </a:br>
            <a:endParaRPr lang="en-US" dirty="0"/>
          </a:p>
        </p:txBody>
      </p:sp>
      <p:sp>
        <p:nvSpPr>
          <p:cNvPr id="4" name="TextBox 3"/>
          <p:cNvSpPr txBox="1"/>
          <p:nvPr/>
        </p:nvSpPr>
        <p:spPr>
          <a:xfrm>
            <a:off x="628650" y="1360062"/>
            <a:ext cx="5775158" cy="1077218"/>
          </a:xfrm>
          <a:prstGeom prst="rect">
            <a:avLst/>
          </a:prstGeom>
          <a:noFill/>
        </p:spPr>
        <p:txBody>
          <a:bodyPr wrap="square" rtlCol="0">
            <a:spAutoFit/>
          </a:bodyPr>
          <a:lstStyle/>
          <a:p>
            <a:pPr marL="285750" indent="-285750">
              <a:buFont typeface="Arial" charset="0"/>
              <a:buChar char="•"/>
            </a:pPr>
            <a:r>
              <a:rPr lang="en-US" sz="3200" dirty="0" smtClean="0">
                <a:solidFill>
                  <a:srgbClr val="C00000"/>
                </a:solidFill>
              </a:rPr>
              <a:t> are NOT Living</a:t>
            </a:r>
          </a:p>
          <a:p>
            <a:pPr marL="285750" indent="-285750">
              <a:buFont typeface="Arial" charset="0"/>
              <a:buChar char="•"/>
            </a:pPr>
            <a:r>
              <a:rPr lang="en-US" sz="3200" dirty="0" smtClean="0">
                <a:solidFill>
                  <a:srgbClr val="C00000"/>
                </a:solidFill>
              </a:rPr>
              <a:t> are NOT made of cells</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7421" y="2685625"/>
            <a:ext cx="5521826" cy="3827879"/>
          </a:xfrm>
          <a:prstGeom prst="rect">
            <a:avLst/>
          </a:prstGeom>
        </p:spPr>
      </p:pic>
    </p:spTree>
    <p:extLst>
      <p:ext uri="{BB962C8B-B14F-4D97-AF65-F5344CB8AC3E}">
        <p14:creationId xmlns:p14="http://schemas.microsoft.com/office/powerpoint/2010/main" val="1174653115"/>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16280"/>
            <a:ext cx="9144000" cy="4733544"/>
          </a:xfrm>
          <a:prstGeom prst="rect">
            <a:avLst/>
          </a:prstGeom>
        </p:spPr>
      </p:pic>
      <p:sp>
        <p:nvSpPr>
          <p:cNvPr id="3" name="TextBox 2"/>
          <p:cNvSpPr txBox="1"/>
          <p:nvPr/>
        </p:nvSpPr>
        <p:spPr>
          <a:xfrm>
            <a:off x="1048512" y="1109472"/>
            <a:ext cx="4767072" cy="646331"/>
          </a:xfrm>
          <a:prstGeom prst="rect">
            <a:avLst/>
          </a:prstGeom>
          <a:noFill/>
        </p:spPr>
        <p:txBody>
          <a:bodyPr wrap="square" rtlCol="0">
            <a:spAutoFit/>
          </a:bodyPr>
          <a:lstStyle/>
          <a:p>
            <a:r>
              <a:rPr lang="en-US" sz="3600" b="1" dirty="0" smtClean="0">
                <a:solidFill>
                  <a:srgbClr val="C00000"/>
                </a:solidFill>
              </a:rPr>
              <a:t>Structured/ box like</a:t>
            </a:r>
            <a:endParaRPr lang="en-US" sz="3600" b="1" dirty="0">
              <a:solidFill>
                <a:srgbClr val="C00000"/>
              </a:solidFill>
            </a:endParaRPr>
          </a:p>
        </p:txBody>
      </p:sp>
      <p:sp>
        <p:nvSpPr>
          <p:cNvPr id="4" name="TextBox 3"/>
          <p:cNvSpPr txBox="1"/>
          <p:nvPr/>
        </p:nvSpPr>
        <p:spPr>
          <a:xfrm>
            <a:off x="1304544" y="2852928"/>
            <a:ext cx="8339328" cy="646331"/>
          </a:xfrm>
          <a:prstGeom prst="rect">
            <a:avLst/>
          </a:prstGeom>
          <a:noFill/>
        </p:spPr>
        <p:txBody>
          <a:bodyPr wrap="square" rtlCol="0">
            <a:spAutoFit/>
          </a:bodyPr>
          <a:lstStyle/>
          <a:p>
            <a:r>
              <a:rPr lang="en-US" sz="3600" b="1" dirty="0" smtClean="0">
                <a:solidFill>
                  <a:srgbClr val="C00000"/>
                </a:solidFill>
              </a:rPr>
              <a:t>Small circles and inside the plant cell</a:t>
            </a:r>
            <a:endParaRPr lang="en-US" sz="3600" b="1" dirty="0">
              <a:solidFill>
                <a:srgbClr val="C00000"/>
              </a:solidFill>
            </a:endParaRPr>
          </a:p>
        </p:txBody>
      </p:sp>
      <p:sp>
        <p:nvSpPr>
          <p:cNvPr id="5" name="TextBox 4"/>
          <p:cNvSpPr txBox="1"/>
          <p:nvPr/>
        </p:nvSpPr>
        <p:spPr>
          <a:xfrm>
            <a:off x="1975104" y="4072128"/>
            <a:ext cx="5157216" cy="646331"/>
          </a:xfrm>
          <a:prstGeom prst="rect">
            <a:avLst/>
          </a:prstGeom>
          <a:noFill/>
        </p:spPr>
        <p:txBody>
          <a:bodyPr wrap="square" rtlCol="0">
            <a:spAutoFit/>
          </a:bodyPr>
          <a:lstStyle/>
          <a:p>
            <a:r>
              <a:rPr lang="en-US" sz="3600" b="1" dirty="0" err="1" smtClean="0">
                <a:solidFill>
                  <a:srgbClr val="C00000"/>
                </a:solidFill>
              </a:rPr>
              <a:t>Cyclosis</a:t>
            </a:r>
            <a:endParaRPr lang="en-US" sz="3600" b="1" dirty="0">
              <a:solidFill>
                <a:srgbClr val="C00000"/>
              </a:solidFill>
            </a:endParaRPr>
          </a:p>
        </p:txBody>
      </p:sp>
    </p:spTree>
    <p:extLst>
      <p:ext uri="{BB962C8B-B14F-4D97-AF65-F5344CB8AC3E}">
        <p14:creationId xmlns:p14="http://schemas.microsoft.com/office/powerpoint/2010/main" val="1369691701"/>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100" y="0"/>
            <a:ext cx="8536838" cy="6858000"/>
          </a:xfrm>
          <a:prstGeom prst="rect">
            <a:avLst/>
          </a:prstGeom>
        </p:spPr>
      </p:pic>
    </p:spTree>
    <p:extLst>
      <p:ext uri="{BB962C8B-B14F-4D97-AF65-F5344CB8AC3E}">
        <p14:creationId xmlns:p14="http://schemas.microsoft.com/office/powerpoint/2010/main" val="1748406185"/>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3600" y="0"/>
            <a:ext cx="7404817" cy="6858000"/>
          </a:xfrm>
          <a:prstGeom prst="rect">
            <a:avLst/>
          </a:prstGeom>
        </p:spPr>
      </p:pic>
    </p:spTree>
    <p:extLst>
      <p:ext uri="{BB962C8B-B14F-4D97-AF65-F5344CB8AC3E}">
        <p14:creationId xmlns:p14="http://schemas.microsoft.com/office/powerpoint/2010/main" val="1444009394"/>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420" y="0"/>
            <a:ext cx="8812276" cy="6327648"/>
          </a:xfrm>
          <a:prstGeom prst="rect">
            <a:avLst/>
          </a:prstGeom>
        </p:spPr>
      </p:pic>
      <p:sp>
        <p:nvSpPr>
          <p:cNvPr id="4" name="TextBox 3"/>
          <p:cNvSpPr txBox="1"/>
          <p:nvPr/>
        </p:nvSpPr>
        <p:spPr>
          <a:xfrm>
            <a:off x="804672" y="1353312"/>
            <a:ext cx="5596128" cy="646331"/>
          </a:xfrm>
          <a:prstGeom prst="rect">
            <a:avLst/>
          </a:prstGeom>
          <a:noFill/>
        </p:spPr>
        <p:txBody>
          <a:bodyPr wrap="square" rtlCol="0">
            <a:spAutoFit/>
          </a:bodyPr>
          <a:lstStyle/>
          <a:p>
            <a:r>
              <a:rPr lang="en-US" sz="3600" b="1" dirty="0" smtClean="0">
                <a:solidFill>
                  <a:srgbClr val="C00000"/>
                </a:solidFill>
              </a:rPr>
              <a:t>Nucleus, cytoplasm</a:t>
            </a:r>
            <a:endParaRPr lang="en-US" sz="3600" b="1" dirty="0">
              <a:solidFill>
                <a:srgbClr val="C00000"/>
              </a:solidFill>
            </a:endParaRPr>
          </a:p>
        </p:txBody>
      </p:sp>
      <p:sp>
        <p:nvSpPr>
          <p:cNvPr id="6" name="TextBox 5"/>
          <p:cNvSpPr txBox="1"/>
          <p:nvPr/>
        </p:nvSpPr>
        <p:spPr>
          <a:xfrm>
            <a:off x="377952" y="2279904"/>
            <a:ext cx="7985760" cy="646331"/>
          </a:xfrm>
          <a:prstGeom prst="rect">
            <a:avLst/>
          </a:prstGeom>
          <a:noFill/>
        </p:spPr>
        <p:txBody>
          <a:bodyPr wrap="square" rtlCol="0">
            <a:spAutoFit/>
          </a:bodyPr>
          <a:lstStyle/>
          <a:p>
            <a:r>
              <a:rPr lang="en-US" sz="3600" b="1" dirty="0" smtClean="0">
                <a:solidFill>
                  <a:srgbClr val="C00000"/>
                </a:solidFill>
              </a:rPr>
              <a:t>Plant and animal cells differ organelles </a:t>
            </a:r>
            <a:endParaRPr lang="en-US" sz="3600" b="1" dirty="0">
              <a:solidFill>
                <a:srgbClr val="C00000"/>
              </a:solidFill>
            </a:endParaRPr>
          </a:p>
        </p:txBody>
      </p:sp>
      <p:sp>
        <p:nvSpPr>
          <p:cNvPr id="7" name="TextBox 6"/>
          <p:cNvSpPr txBox="1"/>
          <p:nvPr/>
        </p:nvSpPr>
        <p:spPr>
          <a:xfrm>
            <a:off x="804672" y="3352800"/>
            <a:ext cx="5462016" cy="646331"/>
          </a:xfrm>
          <a:prstGeom prst="rect">
            <a:avLst/>
          </a:prstGeom>
          <a:noFill/>
        </p:spPr>
        <p:txBody>
          <a:bodyPr wrap="square" rtlCol="0">
            <a:spAutoFit/>
          </a:bodyPr>
          <a:lstStyle/>
          <a:p>
            <a:r>
              <a:rPr lang="en-US" sz="3600" b="1" dirty="0" err="1" smtClean="0">
                <a:solidFill>
                  <a:srgbClr val="C00000"/>
                </a:solidFill>
              </a:rPr>
              <a:t>Cyclosis</a:t>
            </a:r>
            <a:endParaRPr lang="en-US" sz="3600" b="1" dirty="0">
              <a:solidFill>
                <a:srgbClr val="C00000"/>
              </a:solidFill>
            </a:endParaRPr>
          </a:p>
        </p:txBody>
      </p:sp>
      <p:sp>
        <p:nvSpPr>
          <p:cNvPr id="8" name="5-Point Star 7">
            <a:hlinkClick r:id="rId3"/>
          </p:cNvPr>
          <p:cNvSpPr/>
          <p:nvPr/>
        </p:nvSpPr>
        <p:spPr>
          <a:xfrm>
            <a:off x="7100316" y="3163824"/>
            <a:ext cx="1063751" cy="797778"/>
          </a:xfrm>
          <a:prstGeom prst="star5">
            <a:avLst/>
          </a:prstGeom>
          <a:solidFill>
            <a:srgbClr val="8AAA4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9260859"/>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2534699F-5AAB-4D45-BBCA-73CC8EEF154D}"/>
              </a:ext>
            </a:extLst>
          </p:cNvPr>
          <p:cNvSpPr txBox="1"/>
          <p:nvPr/>
        </p:nvSpPr>
        <p:spPr>
          <a:xfrm>
            <a:off x="108284" y="574131"/>
            <a:ext cx="8843882" cy="2520690"/>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nSpc>
                <a:spcPct val="90000"/>
              </a:lnSpc>
            </a:pPr>
            <a:r>
              <a:rPr lang="en-US" sz="5400" b="1" dirty="0" smtClean="0"/>
              <a:t>Today's </a:t>
            </a:r>
            <a:r>
              <a:rPr lang="en-US" sz="5400" b="1" dirty="0"/>
              <a:t>goals</a:t>
            </a:r>
            <a:r>
              <a:rPr lang="en-US" sz="5400" b="1" dirty="0" smtClean="0"/>
              <a:t>....</a:t>
            </a:r>
          </a:p>
          <a:p>
            <a:pPr>
              <a:lnSpc>
                <a:spcPct val="90000"/>
              </a:lnSpc>
            </a:pPr>
            <a:endParaRPr lang="en-US" sz="5400" b="1" dirty="0" smtClean="0"/>
          </a:p>
          <a:p>
            <a:pPr marL="685800" indent="-685800">
              <a:lnSpc>
                <a:spcPct val="90000"/>
              </a:lnSpc>
              <a:buFont typeface="Arial" charset="0"/>
              <a:buChar char="•"/>
            </a:pPr>
            <a:r>
              <a:rPr lang="en-US" sz="3600" b="1" i="1" dirty="0" smtClean="0"/>
              <a:t>Identify cell organelle and function</a:t>
            </a:r>
            <a:endParaRPr lang="en-US" sz="3600" b="1" i="1" dirty="0"/>
          </a:p>
          <a:p>
            <a:pPr marL="642938" indent="-642938">
              <a:lnSpc>
                <a:spcPct val="90000"/>
              </a:lnSpc>
              <a:buFont typeface="Arial"/>
              <a:buChar char="•"/>
            </a:pPr>
            <a:endParaRPr lang="en-US" sz="3300" i="1" dirty="0"/>
          </a:p>
        </p:txBody>
      </p:sp>
      <p:sp>
        <p:nvSpPr>
          <p:cNvPr id="3" name="TextBox 2">
            <a:extLst>
              <a:ext uri="{FF2B5EF4-FFF2-40B4-BE49-F238E27FC236}">
                <a16:creationId xmlns:a16="http://schemas.microsoft.com/office/drawing/2014/main" xmlns="" id="{A5B6F687-F7B4-414C-B5E5-8EDF2E0EF14C}"/>
              </a:ext>
            </a:extLst>
          </p:cNvPr>
          <p:cNvSpPr txBox="1"/>
          <p:nvPr/>
        </p:nvSpPr>
        <p:spPr>
          <a:xfrm>
            <a:off x="269437" y="3593683"/>
            <a:ext cx="8874563" cy="1855893"/>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lnSpc>
                <a:spcPct val="90000"/>
              </a:lnSpc>
            </a:pPr>
            <a:r>
              <a:rPr lang="en-US" sz="2100" b="1" i="1" dirty="0">
                <a:latin typeface="Comic Sans MS"/>
                <a:cs typeface="Segoe UI"/>
              </a:rPr>
              <a:t>Table of Contents Log</a:t>
            </a:r>
            <a:r>
              <a:rPr lang="en-US" sz="2100" i="1" dirty="0">
                <a:latin typeface="Segoe UI"/>
                <a:cs typeface="Segoe UI"/>
              </a:rPr>
              <a:t>​</a:t>
            </a:r>
            <a:r>
              <a:rPr lang="en-US" sz="2100" dirty="0">
                <a:latin typeface="Segoe UI"/>
                <a:cs typeface="Segoe UI"/>
              </a:rPr>
              <a:t>​</a:t>
            </a:r>
          </a:p>
          <a:p>
            <a:pPr algn="ctr">
              <a:lnSpc>
                <a:spcPct val="90000"/>
              </a:lnSpc>
            </a:pPr>
            <a:r>
              <a:rPr lang="en-US" sz="2100" dirty="0">
                <a:latin typeface="Segoe UI"/>
                <a:cs typeface="Segoe UI"/>
              </a:rPr>
              <a:t>​​</a:t>
            </a:r>
          </a:p>
          <a:p>
            <a:pPr>
              <a:lnSpc>
                <a:spcPct val="90000"/>
              </a:lnSpc>
            </a:pPr>
            <a:r>
              <a:rPr lang="en-US" sz="2100" b="1" u="sng" dirty="0">
                <a:latin typeface="Arial"/>
                <a:cs typeface="Segoe UI"/>
              </a:rPr>
              <a:t>Date                                    Topic                                                  Page</a:t>
            </a:r>
            <a:r>
              <a:rPr lang="en-US" sz="2100" b="1" dirty="0">
                <a:latin typeface="Arial"/>
                <a:cs typeface="Segoe UI"/>
              </a:rPr>
              <a:t>    </a:t>
            </a:r>
            <a:r>
              <a:rPr lang="en-US" sz="2100" dirty="0">
                <a:latin typeface="Arial"/>
                <a:cs typeface="Segoe UI"/>
              </a:rPr>
              <a:t>  ​</a:t>
            </a:r>
            <a:endParaRPr lang="en-US" sz="2100" dirty="0">
              <a:latin typeface="Arial"/>
              <a:cs typeface="Arial"/>
            </a:endParaRPr>
          </a:p>
          <a:p>
            <a:pPr>
              <a:lnSpc>
                <a:spcPct val="90000"/>
              </a:lnSpc>
            </a:pPr>
            <a:r>
              <a:rPr lang="en-US" sz="2100" dirty="0">
                <a:latin typeface="Arial"/>
                <a:cs typeface="Segoe UI"/>
              </a:rPr>
              <a:t>​</a:t>
            </a:r>
            <a:endParaRPr lang="en-US" sz="2100" dirty="0">
              <a:latin typeface="Segoe UI"/>
              <a:cs typeface="Segoe UI"/>
            </a:endParaRPr>
          </a:p>
          <a:p>
            <a:pPr>
              <a:lnSpc>
                <a:spcPct val="90000"/>
              </a:lnSpc>
            </a:pPr>
            <a:r>
              <a:rPr lang="en-US" sz="2100" b="1" i="1" dirty="0" smtClean="0">
                <a:latin typeface="Arial"/>
                <a:cs typeface="Segoe UI"/>
              </a:rPr>
              <a:t>12/4     Cells 6: </a:t>
            </a:r>
            <a:r>
              <a:rPr lang="en-US" sz="2400" b="1" dirty="0" smtClean="0"/>
              <a:t>Cell Parts                             </a:t>
            </a:r>
            <a:r>
              <a:rPr lang="en-US" sz="2100" b="1" i="1" dirty="0">
                <a:latin typeface="Arial"/>
                <a:cs typeface="Segoe UI"/>
              </a:rPr>
              <a:t> </a:t>
            </a:r>
            <a:r>
              <a:rPr lang="en-US" sz="2100" b="1" i="1" dirty="0" smtClean="0">
                <a:latin typeface="Arial"/>
                <a:cs typeface="Segoe UI"/>
              </a:rPr>
              <a:t>                             18</a:t>
            </a:r>
            <a:endParaRPr lang="en-US" sz="2100" b="1" i="1" dirty="0">
              <a:latin typeface="Arial"/>
              <a:cs typeface="Arial"/>
            </a:endParaRPr>
          </a:p>
        </p:txBody>
      </p:sp>
      <p:pic>
        <p:nvPicPr>
          <p:cNvPr id="4" name="Picture 3" descr="http://www.biologycorner.com/resources/mitochondria.jpg"/>
          <p:cNvPicPr/>
          <p:nvPr/>
        </p:nvPicPr>
        <p:blipFill>
          <a:blip r:embed="rId2" cstate="print"/>
          <a:srcRect/>
          <a:stretch>
            <a:fillRect/>
          </a:stretch>
        </p:blipFill>
        <p:spPr bwMode="auto">
          <a:xfrm>
            <a:off x="7265044" y="342771"/>
            <a:ext cx="1311275" cy="809625"/>
          </a:xfrm>
          <a:prstGeom prst="rect">
            <a:avLst/>
          </a:prstGeom>
          <a:noFill/>
          <a:ln w="9525">
            <a:noFill/>
            <a:miter lim="800000"/>
            <a:headEnd/>
            <a:tailEnd/>
          </a:ln>
        </p:spPr>
      </p:pic>
      <p:pic>
        <p:nvPicPr>
          <p:cNvPr id="5" name="Picture 4" descr="http://www.biologycorner.com/resources/GA.gif"/>
          <p:cNvPicPr/>
          <p:nvPr/>
        </p:nvPicPr>
        <p:blipFill>
          <a:blip r:embed="rId3" cstate="print"/>
          <a:srcRect/>
          <a:stretch>
            <a:fillRect/>
          </a:stretch>
        </p:blipFill>
        <p:spPr bwMode="auto">
          <a:xfrm>
            <a:off x="4794936" y="5449576"/>
            <a:ext cx="1333500" cy="858520"/>
          </a:xfrm>
          <a:prstGeom prst="rect">
            <a:avLst/>
          </a:prstGeom>
          <a:noFill/>
          <a:ln w="9525">
            <a:noFill/>
            <a:miter lim="800000"/>
            <a:headEnd/>
            <a:tailEnd/>
          </a:ln>
        </p:spPr>
      </p:pic>
      <p:pic>
        <p:nvPicPr>
          <p:cNvPr id="6" name="Picture 5" descr="http://www.biologycorner.com/resources/lysosome.gif"/>
          <p:cNvPicPr/>
          <p:nvPr/>
        </p:nvPicPr>
        <p:blipFill>
          <a:blip r:embed="rId4" cstate="print"/>
          <a:srcRect/>
          <a:stretch>
            <a:fillRect/>
          </a:stretch>
        </p:blipFill>
        <p:spPr bwMode="auto">
          <a:xfrm>
            <a:off x="317658" y="5831622"/>
            <a:ext cx="384175" cy="384175"/>
          </a:xfrm>
          <a:prstGeom prst="rect">
            <a:avLst/>
          </a:prstGeom>
          <a:noFill/>
          <a:ln w="9525">
            <a:noFill/>
            <a:miter lim="800000"/>
            <a:headEnd/>
            <a:tailEnd/>
          </a:ln>
        </p:spPr>
      </p:pic>
      <p:sp>
        <p:nvSpPr>
          <p:cNvPr id="7" name="5-Point Star 6">
            <a:hlinkClick r:id="rId5"/>
          </p:cNvPr>
          <p:cNvSpPr/>
          <p:nvPr/>
        </p:nvSpPr>
        <p:spPr>
          <a:xfrm>
            <a:off x="7851648" y="5831622"/>
            <a:ext cx="1063751" cy="797778"/>
          </a:xfrm>
          <a:prstGeom prst="star5">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0171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7454"/>
            <a:ext cx="4613207" cy="2842936"/>
          </a:xfrm>
          <a:prstGeom prst="rect">
            <a:avLst/>
          </a:prstGeom>
        </p:spPr>
      </p:pic>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67713"/>
            <a:ext cx="4613207" cy="2842936"/>
          </a:xfrm>
          <a:prstGeom prst="rect">
            <a:avLst/>
          </a:prstGeom>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3206" y="260570"/>
            <a:ext cx="4613207" cy="2842936"/>
          </a:xfrm>
          <a:prstGeom prst="rect">
            <a:avLst/>
          </a:prstGeom>
        </p:spPr>
      </p:pic>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3206" y="3367713"/>
            <a:ext cx="4613207" cy="2842936"/>
          </a:xfrm>
          <a:prstGeom prst="rect">
            <a:avLst/>
          </a:prstGeom>
        </p:spPr>
      </p:pic>
      <p:sp>
        <p:nvSpPr>
          <p:cNvPr id="9" name="Rectangle 8"/>
          <p:cNvSpPr/>
          <p:nvPr/>
        </p:nvSpPr>
        <p:spPr>
          <a:xfrm>
            <a:off x="163217" y="377505"/>
            <a:ext cx="4286774" cy="25015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0473" y="3538406"/>
            <a:ext cx="4286774" cy="25015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755186" y="465039"/>
            <a:ext cx="612061" cy="369332"/>
          </a:xfrm>
          <a:prstGeom prst="rect">
            <a:avLst/>
          </a:prstGeom>
          <a:noFill/>
        </p:spPr>
        <p:txBody>
          <a:bodyPr wrap="square" rtlCol="0">
            <a:spAutoFit/>
          </a:bodyPr>
          <a:lstStyle/>
          <a:p>
            <a:r>
              <a:rPr lang="en-US" dirty="0" smtClean="0"/>
              <a:t>10</a:t>
            </a:r>
            <a:endParaRPr lang="en-US" sz="3200" dirty="0"/>
          </a:p>
        </p:txBody>
      </p:sp>
      <p:sp>
        <p:nvSpPr>
          <p:cNvPr id="12" name="TextBox 11"/>
          <p:cNvSpPr txBox="1"/>
          <p:nvPr/>
        </p:nvSpPr>
        <p:spPr>
          <a:xfrm>
            <a:off x="3784912" y="3571636"/>
            <a:ext cx="612061" cy="861774"/>
          </a:xfrm>
          <a:prstGeom prst="rect">
            <a:avLst/>
          </a:prstGeom>
          <a:noFill/>
        </p:spPr>
        <p:txBody>
          <a:bodyPr wrap="square" rtlCol="0">
            <a:spAutoFit/>
          </a:bodyPr>
          <a:lstStyle/>
          <a:p>
            <a:r>
              <a:rPr lang="en-US" dirty="0" smtClean="0"/>
              <a:t> </a:t>
            </a:r>
            <a:r>
              <a:rPr lang="en-US" sz="3200" dirty="0" smtClean="0"/>
              <a:t>11</a:t>
            </a:r>
            <a:endParaRPr lang="en-US" sz="3200" dirty="0"/>
          </a:p>
        </p:txBody>
      </p:sp>
      <p:sp>
        <p:nvSpPr>
          <p:cNvPr id="13" name="TextBox 12"/>
          <p:cNvSpPr txBox="1"/>
          <p:nvPr/>
        </p:nvSpPr>
        <p:spPr>
          <a:xfrm>
            <a:off x="683333" y="1035707"/>
            <a:ext cx="3536329" cy="646331"/>
          </a:xfrm>
          <a:prstGeom prst="rect">
            <a:avLst/>
          </a:prstGeom>
          <a:noFill/>
        </p:spPr>
        <p:txBody>
          <a:bodyPr wrap="square" rtlCol="0">
            <a:spAutoFit/>
          </a:bodyPr>
          <a:lstStyle/>
          <a:p>
            <a:r>
              <a:rPr lang="en-US" sz="3600" dirty="0" smtClean="0"/>
              <a:t>Lysosome</a:t>
            </a:r>
            <a:endParaRPr lang="en-US" sz="3600" dirty="0"/>
          </a:p>
        </p:txBody>
      </p:sp>
      <p:sp>
        <p:nvSpPr>
          <p:cNvPr id="7" name="TextBox 6"/>
          <p:cNvSpPr txBox="1"/>
          <p:nvPr/>
        </p:nvSpPr>
        <p:spPr>
          <a:xfrm>
            <a:off x="551042" y="4002523"/>
            <a:ext cx="2987911" cy="923330"/>
          </a:xfrm>
          <a:prstGeom prst="rect">
            <a:avLst/>
          </a:prstGeom>
          <a:noFill/>
        </p:spPr>
        <p:txBody>
          <a:bodyPr wrap="square" rtlCol="0">
            <a:spAutoFit/>
          </a:bodyPr>
          <a:lstStyle/>
          <a:p>
            <a:r>
              <a:rPr lang="en-US" sz="5400" dirty="0" smtClean="0"/>
              <a:t>Nucleolus</a:t>
            </a:r>
            <a:endParaRPr lang="en-US" sz="5400" dirty="0"/>
          </a:p>
        </p:txBody>
      </p:sp>
      <p:sp>
        <p:nvSpPr>
          <p:cNvPr id="8" name="TextBox 7"/>
          <p:cNvSpPr txBox="1"/>
          <p:nvPr/>
        </p:nvSpPr>
        <p:spPr>
          <a:xfrm>
            <a:off x="4613206" y="377505"/>
            <a:ext cx="4530793" cy="1200329"/>
          </a:xfrm>
          <a:prstGeom prst="rect">
            <a:avLst/>
          </a:prstGeom>
          <a:noFill/>
        </p:spPr>
        <p:txBody>
          <a:bodyPr wrap="square" rtlCol="0">
            <a:spAutoFit/>
          </a:bodyPr>
          <a:lstStyle/>
          <a:p>
            <a:pPr marL="342900" indent="-342900">
              <a:buFont typeface="Arial" charset="0"/>
              <a:buChar char="•"/>
            </a:pPr>
            <a:r>
              <a:rPr lang="en-US" sz="2400" b="1" dirty="0" smtClean="0">
                <a:solidFill>
                  <a:srgbClr val="C03227"/>
                </a:solidFill>
              </a:rPr>
              <a:t>Helps remove old organelles, food, viruses and bacteria. </a:t>
            </a:r>
            <a:endParaRPr lang="en-US" sz="2400" b="1" dirty="0">
              <a:solidFill>
                <a:srgbClr val="C03227"/>
              </a:solidFill>
            </a:endParaRPr>
          </a:p>
          <a:p>
            <a:pPr marL="342900" indent="-342900">
              <a:buFont typeface="Arial" charset="0"/>
              <a:buChar char="•"/>
            </a:pPr>
            <a:r>
              <a:rPr lang="en-US" sz="2400" b="1" dirty="0" smtClean="0">
                <a:solidFill>
                  <a:srgbClr val="C03227"/>
                </a:solidFill>
              </a:rPr>
              <a:t>Disposal of the cell</a:t>
            </a:r>
            <a:endParaRPr lang="en-US" sz="2400" b="1" dirty="0">
              <a:solidFill>
                <a:srgbClr val="C03227"/>
              </a:solidFill>
            </a:endParaRPr>
          </a:p>
        </p:txBody>
      </p:sp>
      <p:sp>
        <p:nvSpPr>
          <p:cNvPr id="14" name="TextBox 13"/>
          <p:cNvSpPr txBox="1"/>
          <p:nvPr/>
        </p:nvSpPr>
        <p:spPr>
          <a:xfrm>
            <a:off x="4782064" y="3537256"/>
            <a:ext cx="4139513" cy="707886"/>
          </a:xfrm>
          <a:prstGeom prst="rect">
            <a:avLst/>
          </a:prstGeom>
          <a:noFill/>
        </p:spPr>
        <p:txBody>
          <a:bodyPr wrap="square" rtlCol="0">
            <a:spAutoFit/>
          </a:bodyPr>
          <a:lstStyle/>
          <a:p>
            <a:r>
              <a:rPr lang="en-US" sz="4000" b="1" dirty="0" smtClean="0">
                <a:solidFill>
                  <a:srgbClr val="C03227"/>
                </a:solidFill>
              </a:rPr>
              <a:t>Makes ribosomes</a:t>
            </a:r>
            <a:endParaRPr lang="en-US" sz="4000" b="1" dirty="0">
              <a:solidFill>
                <a:srgbClr val="C03227"/>
              </a:solidFill>
            </a:endParaRPr>
          </a:p>
        </p:txBody>
      </p:sp>
      <p:sp>
        <p:nvSpPr>
          <p:cNvPr id="15" name="Rectangle 14"/>
          <p:cNvSpPr/>
          <p:nvPr/>
        </p:nvSpPr>
        <p:spPr>
          <a:xfrm>
            <a:off x="5465434" y="1658922"/>
            <a:ext cx="2788880" cy="12201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043094" y="4179114"/>
            <a:ext cx="3274552" cy="16656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148942"/>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7454"/>
            <a:ext cx="4613207" cy="2842936"/>
          </a:xfrm>
          <a:prstGeom prst="rect">
            <a:avLst/>
          </a:prstGeom>
        </p:spPr>
      </p:pic>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67713"/>
            <a:ext cx="4613207" cy="2842936"/>
          </a:xfrm>
          <a:prstGeom prst="rect">
            <a:avLst/>
          </a:prstGeom>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3207" y="262168"/>
            <a:ext cx="4613207" cy="2842936"/>
          </a:xfrm>
          <a:prstGeom prst="rect">
            <a:avLst/>
          </a:prstGeom>
        </p:spPr>
      </p:pic>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3207" y="3367713"/>
            <a:ext cx="4613207" cy="2842936"/>
          </a:xfrm>
          <a:prstGeom prst="rect">
            <a:avLst/>
          </a:prstGeom>
        </p:spPr>
      </p:pic>
      <p:sp>
        <p:nvSpPr>
          <p:cNvPr id="9" name="Rectangle 8"/>
          <p:cNvSpPr/>
          <p:nvPr/>
        </p:nvSpPr>
        <p:spPr>
          <a:xfrm>
            <a:off x="163217" y="377505"/>
            <a:ext cx="4286774" cy="25015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0473" y="3538406"/>
            <a:ext cx="4286774" cy="25015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755186" y="465039"/>
            <a:ext cx="612061" cy="369332"/>
          </a:xfrm>
          <a:prstGeom prst="rect">
            <a:avLst/>
          </a:prstGeom>
          <a:noFill/>
        </p:spPr>
        <p:txBody>
          <a:bodyPr wrap="square" rtlCol="0">
            <a:spAutoFit/>
          </a:bodyPr>
          <a:lstStyle/>
          <a:p>
            <a:r>
              <a:rPr lang="en-US" dirty="0" smtClean="0"/>
              <a:t>12</a:t>
            </a:r>
            <a:endParaRPr lang="en-US" sz="3200" dirty="0"/>
          </a:p>
        </p:txBody>
      </p:sp>
      <p:sp>
        <p:nvSpPr>
          <p:cNvPr id="12" name="TextBox 11"/>
          <p:cNvSpPr txBox="1"/>
          <p:nvPr/>
        </p:nvSpPr>
        <p:spPr>
          <a:xfrm>
            <a:off x="3784912" y="3571636"/>
            <a:ext cx="612061" cy="861774"/>
          </a:xfrm>
          <a:prstGeom prst="rect">
            <a:avLst/>
          </a:prstGeom>
          <a:noFill/>
        </p:spPr>
        <p:txBody>
          <a:bodyPr wrap="square" rtlCol="0">
            <a:spAutoFit/>
          </a:bodyPr>
          <a:lstStyle/>
          <a:p>
            <a:r>
              <a:rPr lang="en-US" dirty="0" smtClean="0"/>
              <a:t> </a:t>
            </a:r>
            <a:r>
              <a:rPr lang="en-US" sz="3200" dirty="0" smtClean="0"/>
              <a:t>13</a:t>
            </a:r>
            <a:endParaRPr lang="en-US" sz="3200" dirty="0"/>
          </a:p>
        </p:txBody>
      </p:sp>
      <p:sp>
        <p:nvSpPr>
          <p:cNvPr id="4" name="TextBox 3"/>
          <p:cNvSpPr txBox="1"/>
          <p:nvPr/>
        </p:nvSpPr>
        <p:spPr>
          <a:xfrm>
            <a:off x="321276" y="3855308"/>
            <a:ext cx="2965621" cy="369332"/>
          </a:xfrm>
          <a:prstGeom prst="rect">
            <a:avLst/>
          </a:prstGeom>
          <a:noFill/>
        </p:spPr>
        <p:txBody>
          <a:bodyPr wrap="square" rtlCol="0">
            <a:spAutoFit/>
          </a:bodyPr>
          <a:lstStyle/>
          <a:p>
            <a:endParaRPr lang="en-US" dirty="0"/>
          </a:p>
        </p:txBody>
      </p:sp>
      <p:sp>
        <p:nvSpPr>
          <p:cNvPr id="7" name="TextBox 6"/>
          <p:cNvSpPr txBox="1"/>
          <p:nvPr/>
        </p:nvSpPr>
        <p:spPr>
          <a:xfrm>
            <a:off x="915556" y="1188671"/>
            <a:ext cx="2987911" cy="1015663"/>
          </a:xfrm>
          <a:prstGeom prst="rect">
            <a:avLst/>
          </a:prstGeom>
          <a:noFill/>
        </p:spPr>
        <p:txBody>
          <a:bodyPr wrap="square" rtlCol="0">
            <a:spAutoFit/>
          </a:bodyPr>
          <a:lstStyle/>
          <a:p>
            <a:r>
              <a:rPr lang="en-US" sz="6000" dirty="0" smtClean="0"/>
              <a:t>Vacuole</a:t>
            </a:r>
            <a:endParaRPr lang="en-US" sz="6000" dirty="0"/>
          </a:p>
        </p:txBody>
      </p:sp>
      <p:sp>
        <p:nvSpPr>
          <p:cNvPr id="14" name="TextBox 13"/>
          <p:cNvSpPr txBox="1"/>
          <p:nvPr/>
        </p:nvSpPr>
        <p:spPr>
          <a:xfrm>
            <a:off x="455695" y="4242480"/>
            <a:ext cx="3536329" cy="1015663"/>
          </a:xfrm>
          <a:prstGeom prst="rect">
            <a:avLst/>
          </a:prstGeom>
          <a:noFill/>
        </p:spPr>
        <p:txBody>
          <a:bodyPr wrap="square" rtlCol="0">
            <a:spAutoFit/>
          </a:bodyPr>
          <a:lstStyle/>
          <a:p>
            <a:r>
              <a:rPr lang="en-US" sz="6000" dirty="0" smtClean="0"/>
              <a:t>Centriole</a:t>
            </a:r>
            <a:endParaRPr lang="en-US" sz="6000" dirty="0"/>
          </a:p>
        </p:txBody>
      </p:sp>
      <p:sp>
        <p:nvSpPr>
          <p:cNvPr id="8" name="TextBox 7"/>
          <p:cNvSpPr txBox="1"/>
          <p:nvPr/>
        </p:nvSpPr>
        <p:spPr>
          <a:xfrm>
            <a:off x="4708214" y="219175"/>
            <a:ext cx="4681416" cy="1754326"/>
          </a:xfrm>
          <a:prstGeom prst="rect">
            <a:avLst/>
          </a:prstGeom>
          <a:noFill/>
        </p:spPr>
        <p:txBody>
          <a:bodyPr wrap="square" rtlCol="0">
            <a:spAutoFit/>
          </a:bodyPr>
          <a:lstStyle/>
          <a:p>
            <a:r>
              <a:rPr lang="en-US" sz="4800" b="1" u="sng" dirty="0" smtClean="0">
                <a:solidFill>
                  <a:srgbClr val="C03227"/>
                </a:solidFill>
              </a:rPr>
              <a:t>Storage</a:t>
            </a:r>
          </a:p>
          <a:p>
            <a:r>
              <a:rPr lang="en-US" sz="2000" b="1" i="1" dirty="0" smtClean="0">
                <a:solidFill>
                  <a:srgbClr val="C03227"/>
                </a:solidFill>
              </a:rPr>
              <a:t>Food, water &amp; waste</a:t>
            </a:r>
          </a:p>
          <a:p>
            <a:pPr marL="342900" indent="-342900">
              <a:buFont typeface="Arial" charset="0"/>
              <a:buChar char="•"/>
            </a:pPr>
            <a:r>
              <a:rPr lang="en-US" sz="2000" b="1" i="1" dirty="0" smtClean="0">
                <a:solidFill>
                  <a:srgbClr val="C03227"/>
                </a:solidFill>
              </a:rPr>
              <a:t>Plant has 1 huge</a:t>
            </a:r>
          </a:p>
          <a:p>
            <a:pPr marL="342900" indent="-342900">
              <a:buFont typeface="Arial" charset="0"/>
              <a:buChar char="•"/>
            </a:pPr>
            <a:r>
              <a:rPr lang="en-US" sz="2000" b="1" i="1" dirty="0" smtClean="0">
                <a:solidFill>
                  <a:srgbClr val="C03227"/>
                </a:solidFill>
              </a:rPr>
              <a:t>Animal has many small</a:t>
            </a:r>
            <a:endParaRPr lang="en-US" sz="2000" b="1" i="1" dirty="0">
              <a:solidFill>
                <a:srgbClr val="C03227"/>
              </a:solidFill>
            </a:endParaRPr>
          </a:p>
        </p:txBody>
      </p:sp>
      <p:sp>
        <p:nvSpPr>
          <p:cNvPr id="15" name="TextBox 14"/>
          <p:cNvSpPr txBox="1"/>
          <p:nvPr/>
        </p:nvSpPr>
        <p:spPr>
          <a:xfrm>
            <a:off x="4660891" y="3503816"/>
            <a:ext cx="4349289" cy="1661993"/>
          </a:xfrm>
          <a:prstGeom prst="rect">
            <a:avLst/>
          </a:prstGeom>
          <a:noFill/>
        </p:spPr>
        <p:txBody>
          <a:bodyPr wrap="square" rtlCol="0">
            <a:spAutoFit/>
          </a:bodyPr>
          <a:lstStyle/>
          <a:p>
            <a:pPr marL="457200" indent="-457200">
              <a:buFont typeface="Arial" charset="0"/>
              <a:buChar char="•"/>
            </a:pPr>
            <a:r>
              <a:rPr lang="en-US" sz="2800" b="1" dirty="0" smtClean="0">
                <a:solidFill>
                  <a:srgbClr val="C03227"/>
                </a:solidFill>
              </a:rPr>
              <a:t>Produce fibers for cell division (reproduction)</a:t>
            </a:r>
          </a:p>
          <a:p>
            <a:pPr marL="457200" indent="-457200">
              <a:buFont typeface="Arial" charset="0"/>
              <a:buChar char="•"/>
            </a:pPr>
            <a:r>
              <a:rPr lang="en-US" sz="2800" b="1" dirty="0" smtClean="0">
                <a:solidFill>
                  <a:srgbClr val="C03227"/>
                </a:solidFill>
              </a:rPr>
              <a:t>Only in Animal cell</a:t>
            </a:r>
          </a:p>
          <a:p>
            <a:endParaRPr lang="en-US" dirty="0"/>
          </a:p>
        </p:txBody>
      </p:sp>
      <p:sp>
        <p:nvSpPr>
          <p:cNvPr id="16" name="Rectangle 15"/>
          <p:cNvSpPr/>
          <p:nvPr/>
        </p:nvSpPr>
        <p:spPr>
          <a:xfrm>
            <a:off x="6759146" y="1973501"/>
            <a:ext cx="2051118" cy="10009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7553" y="4816437"/>
            <a:ext cx="2071319" cy="1271574"/>
          </a:xfrm>
          <a:prstGeom prst="rect">
            <a:avLst/>
          </a:prstGeom>
        </p:spPr>
      </p:pic>
    </p:spTree>
    <p:extLst>
      <p:ext uri="{BB962C8B-B14F-4D97-AF65-F5344CB8AC3E}">
        <p14:creationId xmlns:p14="http://schemas.microsoft.com/office/powerpoint/2010/main" val="1483641138"/>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7454"/>
            <a:ext cx="4613207" cy="2842936"/>
          </a:xfrm>
          <a:prstGeom prst="rect">
            <a:avLst/>
          </a:prstGeom>
        </p:spPr>
      </p:pic>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67713"/>
            <a:ext cx="4613207" cy="2842936"/>
          </a:xfrm>
          <a:prstGeom prst="rect">
            <a:avLst/>
          </a:prstGeom>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3206" y="237454"/>
            <a:ext cx="4613207" cy="2842936"/>
          </a:xfrm>
          <a:prstGeom prst="rect">
            <a:avLst/>
          </a:prstGeom>
        </p:spPr>
      </p:pic>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3206" y="3367713"/>
            <a:ext cx="4613207" cy="2842936"/>
          </a:xfrm>
          <a:prstGeom prst="rect">
            <a:avLst/>
          </a:prstGeom>
        </p:spPr>
      </p:pic>
      <p:sp>
        <p:nvSpPr>
          <p:cNvPr id="9" name="Rectangle 8"/>
          <p:cNvSpPr/>
          <p:nvPr/>
        </p:nvSpPr>
        <p:spPr>
          <a:xfrm>
            <a:off x="163217" y="377505"/>
            <a:ext cx="4286774" cy="25015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0473" y="3538406"/>
            <a:ext cx="4286774" cy="25015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755186" y="465039"/>
            <a:ext cx="612061" cy="369332"/>
          </a:xfrm>
          <a:prstGeom prst="rect">
            <a:avLst/>
          </a:prstGeom>
          <a:noFill/>
        </p:spPr>
        <p:txBody>
          <a:bodyPr wrap="square" rtlCol="0">
            <a:spAutoFit/>
          </a:bodyPr>
          <a:lstStyle/>
          <a:p>
            <a:r>
              <a:rPr lang="en-US" dirty="0" smtClean="0"/>
              <a:t>14</a:t>
            </a:r>
            <a:endParaRPr lang="en-US" sz="3200" dirty="0"/>
          </a:p>
        </p:txBody>
      </p:sp>
      <p:sp>
        <p:nvSpPr>
          <p:cNvPr id="12" name="TextBox 11"/>
          <p:cNvSpPr txBox="1"/>
          <p:nvPr/>
        </p:nvSpPr>
        <p:spPr>
          <a:xfrm>
            <a:off x="3784912" y="3571636"/>
            <a:ext cx="612061" cy="861774"/>
          </a:xfrm>
          <a:prstGeom prst="rect">
            <a:avLst/>
          </a:prstGeom>
          <a:noFill/>
        </p:spPr>
        <p:txBody>
          <a:bodyPr wrap="square" rtlCol="0">
            <a:spAutoFit/>
          </a:bodyPr>
          <a:lstStyle/>
          <a:p>
            <a:r>
              <a:rPr lang="en-US" dirty="0" smtClean="0"/>
              <a:t> </a:t>
            </a:r>
            <a:r>
              <a:rPr lang="en-US" sz="3200" dirty="0" smtClean="0"/>
              <a:t>15</a:t>
            </a:r>
            <a:endParaRPr lang="en-US" sz="3200" dirty="0"/>
          </a:p>
        </p:txBody>
      </p:sp>
      <p:sp>
        <p:nvSpPr>
          <p:cNvPr id="4" name="TextBox 3"/>
          <p:cNvSpPr txBox="1"/>
          <p:nvPr/>
        </p:nvSpPr>
        <p:spPr>
          <a:xfrm>
            <a:off x="321276" y="3855308"/>
            <a:ext cx="2965621" cy="369332"/>
          </a:xfrm>
          <a:prstGeom prst="rect">
            <a:avLst/>
          </a:prstGeom>
          <a:noFill/>
        </p:spPr>
        <p:txBody>
          <a:bodyPr wrap="square" rtlCol="0">
            <a:spAutoFit/>
          </a:bodyPr>
          <a:lstStyle/>
          <a:p>
            <a:endParaRPr lang="en-US" dirty="0"/>
          </a:p>
        </p:txBody>
      </p:sp>
      <p:sp>
        <p:nvSpPr>
          <p:cNvPr id="7" name="TextBox 6"/>
          <p:cNvSpPr txBox="1"/>
          <p:nvPr/>
        </p:nvSpPr>
        <p:spPr>
          <a:xfrm>
            <a:off x="321276" y="1198455"/>
            <a:ext cx="3396539" cy="830997"/>
          </a:xfrm>
          <a:prstGeom prst="rect">
            <a:avLst/>
          </a:prstGeom>
          <a:noFill/>
        </p:spPr>
        <p:txBody>
          <a:bodyPr wrap="square" rtlCol="0">
            <a:spAutoFit/>
          </a:bodyPr>
          <a:lstStyle/>
          <a:p>
            <a:r>
              <a:rPr lang="en-US" sz="4800" dirty="0" smtClean="0"/>
              <a:t>Chloroplast</a:t>
            </a:r>
            <a:endParaRPr lang="en-US" sz="4800" dirty="0"/>
          </a:p>
        </p:txBody>
      </p:sp>
      <p:sp>
        <p:nvSpPr>
          <p:cNvPr id="14" name="TextBox 13"/>
          <p:cNvSpPr txBox="1"/>
          <p:nvPr/>
        </p:nvSpPr>
        <p:spPr>
          <a:xfrm>
            <a:off x="738396" y="4283758"/>
            <a:ext cx="3536329" cy="923330"/>
          </a:xfrm>
          <a:prstGeom prst="rect">
            <a:avLst/>
          </a:prstGeom>
          <a:noFill/>
        </p:spPr>
        <p:txBody>
          <a:bodyPr wrap="square" rtlCol="0">
            <a:spAutoFit/>
          </a:bodyPr>
          <a:lstStyle/>
          <a:p>
            <a:r>
              <a:rPr lang="en-US" sz="5400" dirty="0" smtClean="0"/>
              <a:t>Cell Wall</a:t>
            </a:r>
            <a:endParaRPr lang="en-US" sz="5400" dirty="0"/>
          </a:p>
        </p:txBody>
      </p:sp>
      <p:sp>
        <p:nvSpPr>
          <p:cNvPr id="8" name="TextBox 7"/>
          <p:cNvSpPr txBox="1"/>
          <p:nvPr/>
        </p:nvSpPr>
        <p:spPr>
          <a:xfrm>
            <a:off x="4613206" y="377505"/>
            <a:ext cx="4444297" cy="1384995"/>
          </a:xfrm>
          <a:prstGeom prst="rect">
            <a:avLst/>
          </a:prstGeom>
          <a:noFill/>
        </p:spPr>
        <p:txBody>
          <a:bodyPr wrap="square" rtlCol="0">
            <a:spAutoFit/>
          </a:bodyPr>
          <a:lstStyle/>
          <a:p>
            <a:pPr marL="285750" indent="-285750">
              <a:buFont typeface="Arial" charset="0"/>
              <a:buChar char="•"/>
            </a:pPr>
            <a:r>
              <a:rPr lang="en-US" sz="2800" b="1" dirty="0" smtClean="0">
                <a:solidFill>
                  <a:srgbClr val="C03227"/>
                </a:solidFill>
              </a:rPr>
              <a:t>Helps Makes food </a:t>
            </a:r>
          </a:p>
          <a:p>
            <a:pPr marL="285750" indent="-285750">
              <a:buFont typeface="Arial" charset="0"/>
              <a:buChar char="•"/>
            </a:pPr>
            <a:r>
              <a:rPr lang="en-US" sz="2800" b="1" dirty="0" smtClean="0">
                <a:solidFill>
                  <a:srgbClr val="C03227"/>
                </a:solidFill>
              </a:rPr>
              <a:t>Has chlorophyll</a:t>
            </a:r>
            <a:endParaRPr lang="en-US" sz="2800" b="1" dirty="0">
              <a:solidFill>
                <a:srgbClr val="C03227"/>
              </a:solidFill>
            </a:endParaRPr>
          </a:p>
          <a:p>
            <a:pPr marL="285750" indent="-285750">
              <a:buFont typeface="Arial" charset="0"/>
              <a:buChar char="•"/>
            </a:pPr>
            <a:r>
              <a:rPr lang="en-US" sz="2800" b="1" dirty="0" smtClean="0">
                <a:solidFill>
                  <a:srgbClr val="C03227"/>
                </a:solidFill>
              </a:rPr>
              <a:t> Found only in plant cells</a:t>
            </a:r>
            <a:endParaRPr lang="en-US" sz="2800" b="1" dirty="0">
              <a:solidFill>
                <a:srgbClr val="C03227"/>
              </a:solidFill>
            </a:endParaRPr>
          </a:p>
        </p:txBody>
      </p:sp>
      <p:sp>
        <p:nvSpPr>
          <p:cNvPr id="15" name="TextBox 14"/>
          <p:cNvSpPr txBox="1"/>
          <p:nvPr/>
        </p:nvSpPr>
        <p:spPr>
          <a:xfrm>
            <a:off x="4608050" y="3711962"/>
            <a:ext cx="4715155" cy="1077218"/>
          </a:xfrm>
          <a:prstGeom prst="rect">
            <a:avLst/>
          </a:prstGeom>
          <a:noFill/>
        </p:spPr>
        <p:txBody>
          <a:bodyPr wrap="square" rtlCol="0">
            <a:spAutoFit/>
          </a:bodyPr>
          <a:lstStyle/>
          <a:p>
            <a:pPr marL="285750" indent="-285750">
              <a:buFont typeface="Arial" charset="0"/>
              <a:buChar char="•"/>
            </a:pPr>
            <a:r>
              <a:rPr lang="en-US" sz="3200" b="1" dirty="0" smtClean="0">
                <a:solidFill>
                  <a:srgbClr val="C03227"/>
                </a:solidFill>
              </a:rPr>
              <a:t>Support &amp; protects Cell</a:t>
            </a:r>
          </a:p>
          <a:p>
            <a:pPr marL="285750" indent="-285750">
              <a:buFont typeface="Arial" charset="0"/>
              <a:buChar char="•"/>
            </a:pPr>
            <a:r>
              <a:rPr lang="en-US" sz="3200" b="1" dirty="0" smtClean="0">
                <a:solidFill>
                  <a:srgbClr val="C03227"/>
                </a:solidFill>
              </a:rPr>
              <a:t>Found only in plant cells</a:t>
            </a:r>
            <a:endParaRPr lang="en-US" sz="3200" b="1" dirty="0">
              <a:solidFill>
                <a:srgbClr val="C03227"/>
              </a:solidFill>
            </a:endParaRPr>
          </a:p>
        </p:txBody>
      </p:sp>
      <p:sp>
        <p:nvSpPr>
          <p:cNvPr id="16" name="Rectangle 15"/>
          <p:cNvSpPr/>
          <p:nvPr/>
        </p:nvSpPr>
        <p:spPr>
          <a:xfrm>
            <a:off x="5706726" y="1776247"/>
            <a:ext cx="2257255" cy="10284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8350" y="4797250"/>
            <a:ext cx="2494005" cy="1247003"/>
          </a:xfrm>
          <a:prstGeom prst="rect">
            <a:avLst/>
          </a:prstGeom>
        </p:spPr>
      </p:pic>
    </p:spTree>
    <p:extLst>
      <p:ext uri="{BB962C8B-B14F-4D97-AF65-F5344CB8AC3E}">
        <p14:creationId xmlns:p14="http://schemas.microsoft.com/office/powerpoint/2010/main" val="1123981049"/>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7454"/>
            <a:ext cx="4613207" cy="2842936"/>
          </a:xfrm>
          <a:prstGeom prst="rect">
            <a:avLst/>
          </a:prstGeom>
        </p:spPr>
      </p:pic>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67713"/>
            <a:ext cx="4613207" cy="2842936"/>
          </a:xfrm>
          <a:prstGeom prst="rect">
            <a:avLst/>
          </a:prstGeom>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3206" y="260570"/>
            <a:ext cx="4613207" cy="2842936"/>
          </a:xfrm>
          <a:prstGeom prst="rect">
            <a:avLst/>
          </a:prstGeom>
        </p:spPr>
      </p:pic>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3206" y="3367713"/>
            <a:ext cx="4613207" cy="2842936"/>
          </a:xfrm>
          <a:prstGeom prst="rect">
            <a:avLst/>
          </a:prstGeom>
        </p:spPr>
      </p:pic>
      <p:sp>
        <p:nvSpPr>
          <p:cNvPr id="9" name="Rectangle 8"/>
          <p:cNvSpPr/>
          <p:nvPr/>
        </p:nvSpPr>
        <p:spPr>
          <a:xfrm>
            <a:off x="163217" y="377505"/>
            <a:ext cx="4286774" cy="25015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0473" y="3538406"/>
            <a:ext cx="4286774" cy="25015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755186" y="465039"/>
            <a:ext cx="612061" cy="523220"/>
          </a:xfrm>
          <a:prstGeom prst="rect">
            <a:avLst/>
          </a:prstGeom>
          <a:noFill/>
        </p:spPr>
        <p:txBody>
          <a:bodyPr wrap="square" rtlCol="0">
            <a:spAutoFit/>
          </a:bodyPr>
          <a:lstStyle/>
          <a:p>
            <a:r>
              <a:rPr lang="en-US" sz="2800" dirty="0" smtClean="0"/>
              <a:t>16</a:t>
            </a:r>
            <a:endParaRPr lang="en-US" sz="2800" dirty="0"/>
          </a:p>
        </p:txBody>
      </p:sp>
      <p:sp>
        <p:nvSpPr>
          <p:cNvPr id="12" name="TextBox 11"/>
          <p:cNvSpPr txBox="1"/>
          <p:nvPr/>
        </p:nvSpPr>
        <p:spPr>
          <a:xfrm>
            <a:off x="3784912" y="3571636"/>
            <a:ext cx="612061" cy="861774"/>
          </a:xfrm>
          <a:prstGeom prst="rect">
            <a:avLst/>
          </a:prstGeom>
          <a:noFill/>
        </p:spPr>
        <p:txBody>
          <a:bodyPr wrap="square" rtlCol="0">
            <a:spAutoFit/>
          </a:bodyPr>
          <a:lstStyle/>
          <a:p>
            <a:r>
              <a:rPr lang="en-US" dirty="0" smtClean="0"/>
              <a:t> </a:t>
            </a:r>
            <a:r>
              <a:rPr lang="en-US" sz="3200" dirty="0" smtClean="0"/>
              <a:t>17</a:t>
            </a:r>
            <a:endParaRPr lang="en-US" sz="3200" dirty="0"/>
          </a:p>
        </p:txBody>
      </p:sp>
      <p:sp>
        <p:nvSpPr>
          <p:cNvPr id="13" name="TextBox 12"/>
          <p:cNvSpPr txBox="1"/>
          <p:nvPr/>
        </p:nvSpPr>
        <p:spPr>
          <a:xfrm>
            <a:off x="683333" y="1035707"/>
            <a:ext cx="3536329" cy="923330"/>
          </a:xfrm>
          <a:prstGeom prst="rect">
            <a:avLst/>
          </a:prstGeom>
          <a:noFill/>
        </p:spPr>
        <p:txBody>
          <a:bodyPr wrap="square" rtlCol="0">
            <a:spAutoFit/>
          </a:bodyPr>
          <a:lstStyle/>
          <a:p>
            <a:r>
              <a:rPr lang="en-US" sz="5400" dirty="0" smtClean="0"/>
              <a:t>Cell Theory</a:t>
            </a:r>
            <a:endParaRPr lang="en-US" sz="5400" dirty="0"/>
          </a:p>
        </p:txBody>
      </p:sp>
      <p:sp>
        <p:nvSpPr>
          <p:cNvPr id="7" name="TextBox 6"/>
          <p:cNvSpPr txBox="1"/>
          <p:nvPr/>
        </p:nvSpPr>
        <p:spPr>
          <a:xfrm>
            <a:off x="260767" y="3820454"/>
            <a:ext cx="3926186" cy="1754326"/>
          </a:xfrm>
          <a:prstGeom prst="rect">
            <a:avLst/>
          </a:prstGeom>
          <a:noFill/>
        </p:spPr>
        <p:txBody>
          <a:bodyPr wrap="square" rtlCol="0">
            <a:spAutoFit/>
          </a:bodyPr>
          <a:lstStyle/>
          <a:p>
            <a:r>
              <a:rPr lang="en-US" sz="5400" smtClean="0"/>
              <a:t>Levels of Organization</a:t>
            </a:r>
            <a:endParaRPr lang="en-US" sz="5400" dirty="0"/>
          </a:p>
        </p:txBody>
      </p:sp>
      <p:sp>
        <p:nvSpPr>
          <p:cNvPr id="8" name="TextBox 7"/>
          <p:cNvSpPr txBox="1"/>
          <p:nvPr/>
        </p:nvSpPr>
        <p:spPr>
          <a:xfrm>
            <a:off x="4613206" y="377505"/>
            <a:ext cx="4530793" cy="2308324"/>
          </a:xfrm>
          <a:prstGeom prst="rect">
            <a:avLst/>
          </a:prstGeom>
          <a:noFill/>
        </p:spPr>
        <p:txBody>
          <a:bodyPr wrap="square" rtlCol="0">
            <a:spAutoFit/>
          </a:bodyPr>
          <a:lstStyle/>
          <a:p>
            <a:pPr marL="342900" indent="-342900">
              <a:buFont typeface="Arial" charset="0"/>
              <a:buChar char="•"/>
            </a:pPr>
            <a:r>
              <a:rPr lang="en-US" sz="2400" b="1" dirty="0" smtClean="0">
                <a:solidFill>
                  <a:srgbClr val="C03227"/>
                </a:solidFill>
              </a:rPr>
              <a:t>All organisms are made of 1 or more cells.</a:t>
            </a:r>
            <a:endParaRPr lang="en-US" sz="2400" b="1" dirty="0">
              <a:solidFill>
                <a:srgbClr val="C03227"/>
              </a:solidFill>
            </a:endParaRPr>
          </a:p>
          <a:p>
            <a:pPr marL="342900" indent="-342900">
              <a:buFont typeface="Arial" charset="0"/>
              <a:buChar char="•"/>
            </a:pPr>
            <a:r>
              <a:rPr lang="en-US" sz="2400" b="1" dirty="0" smtClean="0">
                <a:solidFill>
                  <a:srgbClr val="C03227"/>
                </a:solidFill>
              </a:rPr>
              <a:t>Cells are basic building blocks of life</a:t>
            </a:r>
          </a:p>
          <a:p>
            <a:pPr marL="342900" indent="-342900">
              <a:buFont typeface="Arial" charset="0"/>
              <a:buChar char="•"/>
            </a:pPr>
            <a:r>
              <a:rPr lang="en-US" sz="2400" b="1" dirty="0" smtClean="0">
                <a:solidFill>
                  <a:srgbClr val="C03227"/>
                </a:solidFill>
              </a:rPr>
              <a:t>All cells come from existing cells.</a:t>
            </a:r>
            <a:endParaRPr lang="en-US" sz="2400" b="1" dirty="0">
              <a:solidFill>
                <a:srgbClr val="C03227"/>
              </a:solidFill>
            </a:endParaRPr>
          </a:p>
        </p:txBody>
      </p:sp>
      <p:sp>
        <p:nvSpPr>
          <p:cNvPr id="16" name="Rectangle 15"/>
          <p:cNvSpPr/>
          <p:nvPr/>
        </p:nvSpPr>
        <p:spPr>
          <a:xfrm>
            <a:off x="4693680" y="3571636"/>
            <a:ext cx="4230864" cy="22073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0967931"/>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61872"/>
            <a:ext cx="9144000" cy="166786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04768"/>
            <a:ext cx="3094987" cy="169875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55532" y="3816096"/>
            <a:ext cx="3031512" cy="1487424"/>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41382" y="3690112"/>
            <a:ext cx="3002618" cy="1698752"/>
          </a:xfrm>
          <a:prstGeom prst="rect">
            <a:avLst/>
          </a:prstGeom>
        </p:spPr>
      </p:pic>
    </p:spTree>
    <p:extLst>
      <p:ext uri="{BB962C8B-B14F-4D97-AF65-F5344CB8AC3E}">
        <p14:creationId xmlns:p14="http://schemas.microsoft.com/office/powerpoint/2010/main" val="8397219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880" y="304858"/>
            <a:ext cx="8043672" cy="6699446"/>
          </a:xfrm>
          <a:prstGeom prst="rect">
            <a:avLst/>
          </a:prstGeom>
        </p:spPr>
      </p:pic>
      <p:sp>
        <p:nvSpPr>
          <p:cNvPr id="5" name="Rectangle 4"/>
          <p:cNvSpPr/>
          <p:nvPr/>
        </p:nvSpPr>
        <p:spPr>
          <a:xfrm>
            <a:off x="463296" y="1842770"/>
            <a:ext cx="7680960" cy="41435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113" y="2493772"/>
            <a:ext cx="3144520" cy="3144520"/>
          </a:xfrm>
          <a:prstGeom prst="rect">
            <a:avLst/>
          </a:prstGeom>
        </p:spPr>
      </p:pic>
      <p:sp>
        <p:nvSpPr>
          <p:cNvPr id="8" name="TextBox 7"/>
          <p:cNvSpPr txBox="1"/>
          <p:nvPr/>
        </p:nvSpPr>
        <p:spPr>
          <a:xfrm>
            <a:off x="3352799" y="2294138"/>
            <a:ext cx="5475985" cy="2123658"/>
          </a:xfrm>
          <a:prstGeom prst="rect">
            <a:avLst/>
          </a:prstGeom>
          <a:noFill/>
        </p:spPr>
        <p:txBody>
          <a:bodyPr wrap="square" rtlCol="0">
            <a:spAutoFit/>
          </a:bodyPr>
          <a:lstStyle/>
          <a:p>
            <a:r>
              <a:rPr lang="en-US" sz="4400" i="1" dirty="0" smtClean="0">
                <a:solidFill>
                  <a:srgbClr val="C03227"/>
                </a:solidFill>
              </a:rPr>
              <a:t>Now able to see what the naked eye couldn't</a:t>
            </a:r>
            <a:r>
              <a:rPr lang="en-US" sz="4400" i="1" dirty="0">
                <a:solidFill>
                  <a:srgbClr val="C03227"/>
                </a:solidFill>
              </a:rPr>
              <a:t> </a:t>
            </a:r>
            <a:r>
              <a:rPr lang="en-US" sz="4400" i="1" dirty="0" smtClean="0">
                <a:solidFill>
                  <a:srgbClr val="C03227"/>
                </a:solidFill>
              </a:rPr>
              <a:t>see before!</a:t>
            </a:r>
            <a:endParaRPr lang="en-US" sz="4400" i="1" dirty="0">
              <a:solidFill>
                <a:srgbClr val="C03227"/>
              </a:solidFill>
            </a:endParaRPr>
          </a:p>
        </p:txBody>
      </p:sp>
    </p:spTree>
    <p:extLst>
      <p:ext uri="{BB962C8B-B14F-4D97-AF65-F5344CB8AC3E}">
        <p14:creationId xmlns:p14="http://schemas.microsoft.com/office/powerpoint/2010/main" val="11920866"/>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2534699F-5AAB-4D45-BBCA-73CC8EEF154D}"/>
              </a:ext>
            </a:extLst>
          </p:cNvPr>
          <p:cNvSpPr txBox="1"/>
          <p:nvPr/>
        </p:nvSpPr>
        <p:spPr>
          <a:xfrm>
            <a:off x="108284" y="574131"/>
            <a:ext cx="8843882" cy="2520690"/>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nSpc>
                <a:spcPct val="90000"/>
              </a:lnSpc>
            </a:pPr>
            <a:r>
              <a:rPr lang="en-US" sz="5400" b="1" dirty="0" smtClean="0"/>
              <a:t>LE-A Today's </a:t>
            </a:r>
            <a:r>
              <a:rPr lang="en-US" sz="5400" b="1" dirty="0"/>
              <a:t>goals</a:t>
            </a:r>
            <a:r>
              <a:rPr lang="en-US" sz="5400" b="1" dirty="0" smtClean="0"/>
              <a:t>....</a:t>
            </a:r>
          </a:p>
          <a:p>
            <a:pPr>
              <a:lnSpc>
                <a:spcPct val="90000"/>
              </a:lnSpc>
            </a:pPr>
            <a:endParaRPr lang="en-US" sz="5400" b="1" dirty="0" smtClean="0"/>
          </a:p>
          <a:p>
            <a:pPr marL="685800" indent="-685800">
              <a:lnSpc>
                <a:spcPct val="90000"/>
              </a:lnSpc>
              <a:buFont typeface="Arial" charset="0"/>
              <a:buChar char="•"/>
            </a:pPr>
            <a:r>
              <a:rPr lang="en-US" sz="3600" b="1" i="1" dirty="0" smtClean="0"/>
              <a:t>Identify cell organelle and function</a:t>
            </a:r>
            <a:endParaRPr lang="en-US" sz="3600" b="1" i="1" dirty="0"/>
          </a:p>
          <a:p>
            <a:pPr marL="642938" indent="-642938">
              <a:lnSpc>
                <a:spcPct val="90000"/>
              </a:lnSpc>
              <a:buFont typeface="Arial"/>
              <a:buChar char="•"/>
            </a:pPr>
            <a:endParaRPr lang="en-US" sz="3300" i="1" dirty="0"/>
          </a:p>
        </p:txBody>
      </p:sp>
      <p:sp>
        <p:nvSpPr>
          <p:cNvPr id="3" name="TextBox 2">
            <a:extLst>
              <a:ext uri="{FF2B5EF4-FFF2-40B4-BE49-F238E27FC236}">
                <a16:creationId xmlns:a16="http://schemas.microsoft.com/office/drawing/2014/main" xmlns="" id="{A5B6F687-F7B4-414C-B5E5-8EDF2E0EF14C}"/>
              </a:ext>
            </a:extLst>
          </p:cNvPr>
          <p:cNvSpPr txBox="1"/>
          <p:nvPr/>
        </p:nvSpPr>
        <p:spPr>
          <a:xfrm>
            <a:off x="269437" y="3593683"/>
            <a:ext cx="8874563" cy="1855893"/>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lnSpc>
                <a:spcPct val="90000"/>
              </a:lnSpc>
            </a:pPr>
            <a:r>
              <a:rPr lang="en-US" sz="2100" b="1" i="1" dirty="0">
                <a:latin typeface="Comic Sans MS"/>
                <a:cs typeface="Segoe UI"/>
              </a:rPr>
              <a:t>Table of Contents Log</a:t>
            </a:r>
            <a:r>
              <a:rPr lang="en-US" sz="2100" i="1" dirty="0">
                <a:latin typeface="Segoe UI"/>
                <a:cs typeface="Segoe UI"/>
              </a:rPr>
              <a:t>​</a:t>
            </a:r>
            <a:r>
              <a:rPr lang="en-US" sz="2100" dirty="0">
                <a:latin typeface="Segoe UI"/>
                <a:cs typeface="Segoe UI"/>
              </a:rPr>
              <a:t>​</a:t>
            </a:r>
          </a:p>
          <a:p>
            <a:pPr algn="ctr">
              <a:lnSpc>
                <a:spcPct val="90000"/>
              </a:lnSpc>
            </a:pPr>
            <a:r>
              <a:rPr lang="en-US" sz="2100" dirty="0">
                <a:latin typeface="Segoe UI"/>
                <a:cs typeface="Segoe UI"/>
              </a:rPr>
              <a:t>​​</a:t>
            </a:r>
          </a:p>
          <a:p>
            <a:pPr>
              <a:lnSpc>
                <a:spcPct val="90000"/>
              </a:lnSpc>
            </a:pPr>
            <a:r>
              <a:rPr lang="en-US" sz="2100" b="1" u="sng" dirty="0">
                <a:latin typeface="Arial"/>
                <a:cs typeface="Segoe UI"/>
              </a:rPr>
              <a:t>Date                                    Topic                                                  Page</a:t>
            </a:r>
            <a:r>
              <a:rPr lang="en-US" sz="2100" b="1" dirty="0">
                <a:latin typeface="Arial"/>
                <a:cs typeface="Segoe UI"/>
              </a:rPr>
              <a:t>    </a:t>
            </a:r>
            <a:r>
              <a:rPr lang="en-US" sz="2100" dirty="0">
                <a:latin typeface="Arial"/>
                <a:cs typeface="Segoe UI"/>
              </a:rPr>
              <a:t>  ​</a:t>
            </a:r>
            <a:endParaRPr lang="en-US" sz="2100" dirty="0">
              <a:latin typeface="Arial"/>
              <a:cs typeface="Arial"/>
            </a:endParaRPr>
          </a:p>
          <a:p>
            <a:pPr>
              <a:lnSpc>
                <a:spcPct val="90000"/>
              </a:lnSpc>
            </a:pPr>
            <a:r>
              <a:rPr lang="en-US" sz="2100" dirty="0">
                <a:latin typeface="Arial"/>
                <a:cs typeface="Segoe UI"/>
              </a:rPr>
              <a:t>​</a:t>
            </a:r>
            <a:endParaRPr lang="en-US" sz="2100" dirty="0">
              <a:latin typeface="Segoe UI"/>
              <a:cs typeface="Segoe UI"/>
            </a:endParaRPr>
          </a:p>
          <a:p>
            <a:pPr>
              <a:lnSpc>
                <a:spcPct val="90000"/>
              </a:lnSpc>
            </a:pPr>
            <a:r>
              <a:rPr lang="en-US" sz="2100" b="1" i="1" dirty="0" smtClean="0">
                <a:latin typeface="Arial"/>
                <a:cs typeface="Segoe UI"/>
              </a:rPr>
              <a:t>12/5     Cells 7: </a:t>
            </a:r>
            <a:r>
              <a:rPr lang="en-US" sz="2400" b="1" dirty="0" smtClean="0"/>
              <a:t>Cell Parts                             </a:t>
            </a:r>
            <a:r>
              <a:rPr lang="en-US" sz="2100" b="1" i="1" dirty="0">
                <a:latin typeface="Arial"/>
                <a:cs typeface="Segoe UI"/>
              </a:rPr>
              <a:t> </a:t>
            </a:r>
            <a:r>
              <a:rPr lang="en-US" sz="2100" b="1" i="1" dirty="0" smtClean="0">
                <a:latin typeface="Arial"/>
                <a:cs typeface="Segoe UI"/>
              </a:rPr>
              <a:t>                             10</a:t>
            </a:r>
            <a:endParaRPr lang="en-US" sz="2100" b="1" i="1" dirty="0">
              <a:latin typeface="Arial"/>
              <a:cs typeface="Arial"/>
            </a:endParaRPr>
          </a:p>
        </p:txBody>
      </p:sp>
      <p:pic>
        <p:nvPicPr>
          <p:cNvPr id="4" name="Picture 3" descr="http://www.biologycorner.com/resources/mitochondria.jpg"/>
          <p:cNvPicPr/>
          <p:nvPr/>
        </p:nvPicPr>
        <p:blipFill>
          <a:blip r:embed="rId2" cstate="print"/>
          <a:srcRect/>
          <a:stretch>
            <a:fillRect/>
          </a:stretch>
        </p:blipFill>
        <p:spPr bwMode="auto">
          <a:xfrm>
            <a:off x="7265044" y="342771"/>
            <a:ext cx="1311275" cy="809625"/>
          </a:xfrm>
          <a:prstGeom prst="rect">
            <a:avLst/>
          </a:prstGeom>
          <a:noFill/>
          <a:ln w="9525">
            <a:noFill/>
            <a:miter lim="800000"/>
            <a:headEnd/>
            <a:tailEnd/>
          </a:ln>
        </p:spPr>
      </p:pic>
      <p:pic>
        <p:nvPicPr>
          <p:cNvPr id="5" name="Picture 4" descr="http://www.biologycorner.com/resources/GA.gif"/>
          <p:cNvPicPr/>
          <p:nvPr/>
        </p:nvPicPr>
        <p:blipFill>
          <a:blip r:embed="rId3" cstate="print"/>
          <a:srcRect/>
          <a:stretch>
            <a:fillRect/>
          </a:stretch>
        </p:blipFill>
        <p:spPr bwMode="auto">
          <a:xfrm>
            <a:off x="4794936" y="5449576"/>
            <a:ext cx="1333500" cy="858520"/>
          </a:xfrm>
          <a:prstGeom prst="rect">
            <a:avLst/>
          </a:prstGeom>
          <a:noFill/>
          <a:ln w="9525">
            <a:noFill/>
            <a:miter lim="800000"/>
            <a:headEnd/>
            <a:tailEnd/>
          </a:ln>
        </p:spPr>
      </p:pic>
      <p:pic>
        <p:nvPicPr>
          <p:cNvPr id="6" name="Picture 5" descr="http://www.biologycorner.com/resources/lysosome.gif"/>
          <p:cNvPicPr/>
          <p:nvPr/>
        </p:nvPicPr>
        <p:blipFill>
          <a:blip r:embed="rId4" cstate="print"/>
          <a:srcRect/>
          <a:stretch>
            <a:fillRect/>
          </a:stretch>
        </p:blipFill>
        <p:spPr bwMode="auto">
          <a:xfrm>
            <a:off x="317658" y="5831622"/>
            <a:ext cx="384175" cy="384175"/>
          </a:xfrm>
          <a:prstGeom prst="rect">
            <a:avLst/>
          </a:prstGeom>
          <a:noFill/>
          <a:ln w="9525">
            <a:noFill/>
            <a:miter lim="800000"/>
            <a:headEnd/>
            <a:tailEnd/>
          </a:ln>
        </p:spPr>
      </p:pic>
      <p:sp>
        <p:nvSpPr>
          <p:cNvPr id="7" name="5-Point Star 6">
            <a:hlinkClick r:id="rId5"/>
          </p:cNvPr>
          <p:cNvSpPr/>
          <p:nvPr/>
        </p:nvSpPr>
        <p:spPr>
          <a:xfrm>
            <a:off x="7851648" y="5831622"/>
            <a:ext cx="1063751" cy="797778"/>
          </a:xfrm>
          <a:prstGeom prst="star5">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8505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2980" y="300791"/>
            <a:ext cx="8771020" cy="3416320"/>
          </a:xfrm>
          <a:prstGeom prst="rect">
            <a:avLst/>
          </a:prstGeom>
          <a:noFill/>
        </p:spPr>
        <p:txBody>
          <a:bodyPr wrap="square" rtlCol="0">
            <a:spAutoFit/>
          </a:bodyPr>
          <a:lstStyle/>
          <a:p>
            <a:r>
              <a:rPr lang="en-US" sz="6600" dirty="0" smtClean="0"/>
              <a:t>Daily Topic Quiz</a:t>
            </a:r>
          </a:p>
          <a:p>
            <a:endParaRPr lang="en-US" sz="6600" dirty="0" smtClean="0"/>
          </a:p>
          <a:p>
            <a:r>
              <a:rPr lang="en-US" sz="6600" dirty="0" smtClean="0"/>
              <a:t>Unit Exam 12/12</a:t>
            </a:r>
          </a:p>
          <a:p>
            <a:r>
              <a:rPr lang="en-US" dirty="0" smtClean="0"/>
              <a:t> </a:t>
            </a:r>
            <a:endParaRPr lang="en-US" dirty="0"/>
          </a:p>
        </p:txBody>
      </p:sp>
    </p:spTree>
    <p:extLst>
      <p:ext uri="{BB962C8B-B14F-4D97-AF65-F5344CB8AC3E}">
        <p14:creationId xmlns:p14="http://schemas.microsoft.com/office/powerpoint/2010/main" val="550619556"/>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7253" y="-105631"/>
            <a:ext cx="6988090" cy="6812510"/>
          </a:xfrm>
          <a:prstGeom prst="rect">
            <a:avLst/>
          </a:prstGeom>
        </p:spPr>
      </p:pic>
      <p:sp>
        <p:nvSpPr>
          <p:cNvPr id="3" name="TextBox 2"/>
          <p:cNvSpPr txBox="1"/>
          <p:nvPr/>
        </p:nvSpPr>
        <p:spPr>
          <a:xfrm>
            <a:off x="976184" y="87870"/>
            <a:ext cx="902043" cy="369332"/>
          </a:xfrm>
          <a:prstGeom prst="rect">
            <a:avLst/>
          </a:prstGeom>
          <a:noFill/>
        </p:spPr>
        <p:txBody>
          <a:bodyPr wrap="square" rtlCol="0">
            <a:spAutoFit/>
          </a:bodyPr>
          <a:lstStyle/>
          <a:p>
            <a:r>
              <a:rPr lang="en-US" dirty="0" smtClean="0"/>
              <a:t>1</a:t>
            </a:r>
            <a:endParaRPr lang="en-US" dirty="0"/>
          </a:p>
        </p:txBody>
      </p:sp>
      <p:sp>
        <p:nvSpPr>
          <p:cNvPr id="4" name="TextBox 3"/>
          <p:cNvSpPr txBox="1"/>
          <p:nvPr/>
        </p:nvSpPr>
        <p:spPr>
          <a:xfrm>
            <a:off x="420130" y="1841157"/>
            <a:ext cx="568411" cy="369332"/>
          </a:xfrm>
          <a:prstGeom prst="rect">
            <a:avLst/>
          </a:prstGeom>
          <a:noFill/>
        </p:spPr>
        <p:txBody>
          <a:bodyPr wrap="square" rtlCol="0">
            <a:spAutoFit/>
          </a:bodyPr>
          <a:lstStyle/>
          <a:p>
            <a:r>
              <a:rPr lang="en-US" dirty="0" smtClean="0"/>
              <a:t>2</a:t>
            </a:r>
            <a:endParaRPr lang="en-US" dirty="0"/>
          </a:p>
        </p:txBody>
      </p:sp>
      <p:sp>
        <p:nvSpPr>
          <p:cNvPr id="5" name="TextBox 4"/>
          <p:cNvSpPr txBox="1"/>
          <p:nvPr/>
        </p:nvSpPr>
        <p:spPr>
          <a:xfrm>
            <a:off x="531341" y="2767914"/>
            <a:ext cx="444843" cy="369332"/>
          </a:xfrm>
          <a:prstGeom prst="rect">
            <a:avLst/>
          </a:prstGeom>
          <a:noFill/>
        </p:spPr>
        <p:txBody>
          <a:bodyPr wrap="square" rtlCol="0">
            <a:spAutoFit/>
          </a:bodyPr>
          <a:lstStyle/>
          <a:p>
            <a:r>
              <a:rPr lang="en-US" dirty="0" smtClean="0"/>
              <a:t>3</a:t>
            </a:r>
            <a:endParaRPr lang="en-US" dirty="0"/>
          </a:p>
        </p:txBody>
      </p:sp>
      <p:sp>
        <p:nvSpPr>
          <p:cNvPr id="6" name="TextBox 5"/>
          <p:cNvSpPr txBox="1"/>
          <p:nvPr/>
        </p:nvSpPr>
        <p:spPr>
          <a:xfrm>
            <a:off x="617838" y="4324865"/>
            <a:ext cx="506627" cy="369332"/>
          </a:xfrm>
          <a:prstGeom prst="rect">
            <a:avLst/>
          </a:prstGeom>
          <a:noFill/>
        </p:spPr>
        <p:txBody>
          <a:bodyPr wrap="square" rtlCol="0">
            <a:spAutoFit/>
          </a:bodyPr>
          <a:lstStyle/>
          <a:p>
            <a:r>
              <a:rPr lang="en-US" dirty="0" smtClean="0"/>
              <a:t>4</a:t>
            </a:r>
            <a:endParaRPr lang="en-US" dirty="0"/>
          </a:p>
        </p:txBody>
      </p:sp>
      <p:sp>
        <p:nvSpPr>
          <p:cNvPr id="7" name="TextBox 6"/>
          <p:cNvSpPr txBox="1"/>
          <p:nvPr/>
        </p:nvSpPr>
        <p:spPr>
          <a:xfrm>
            <a:off x="1173892" y="5115697"/>
            <a:ext cx="518984" cy="369332"/>
          </a:xfrm>
          <a:prstGeom prst="rect">
            <a:avLst/>
          </a:prstGeom>
          <a:noFill/>
        </p:spPr>
        <p:txBody>
          <a:bodyPr wrap="square" rtlCol="0">
            <a:spAutoFit/>
          </a:bodyPr>
          <a:lstStyle/>
          <a:p>
            <a:r>
              <a:rPr lang="en-US" dirty="0" smtClean="0"/>
              <a:t>5</a:t>
            </a:r>
            <a:endParaRPr lang="en-US" dirty="0"/>
          </a:p>
        </p:txBody>
      </p:sp>
      <p:sp>
        <p:nvSpPr>
          <p:cNvPr id="9" name="TextBox 8"/>
          <p:cNvSpPr txBox="1"/>
          <p:nvPr/>
        </p:nvSpPr>
        <p:spPr>
          <a:xfrm>
            <a:off x="6783859" y="457202"/>
            <a:ext cx="345990" cy="369332"/>
          </a:xfrm>
          <a:prstGeom prst="rect">
            <a:avLst/>
          </a:prstGeom>
          <a:noFill/>
        </p:spPr>
        <p:txBody>
          <a:bodyPr wrap="square" rtlCol="0">
            <a:spAutoFit/>
          </a:bodyPr>
          <a:lstStyle/>
          <a:p>
            <a:r>
              <a:rPr lang="en-US" dirty="0"/>
              <a:t>6</a:t>
            </a:r>
          </a:p>
        </p:txBody>
      </p:sp>
      <p:sp>
        <p:nvSpPr>
          <p:cNvPr id="11" name="TextBox 10"/>
          <p:cNvSpPr txBox="1"/>
          <p:nvPr/>
        </p:nvSpPr>
        <p:spPr>
          <a:xfrm>
            <a:off x="8007178" y="2193325"/>
            <a:ext cx="506627" cy="369332"/>
          </a:xfrm>
          <a:prstGeom prst="rect">
            <a:avLst/>
          </a:prstGeom>
          <a:noFill/>
        </p:spPr>
        <p:txBody>
          <a:bodyPr wrap="square" rtlCol="0">
            <a:spAutoFit/>
          </a:bodyPr>
          <a:lstStyle/>
          <a:p>
            <a:r>
              <a:rPr lang="en-US" dirty="0" smtClean="0"/>
              <a:t>7</a:t>
            </a:r>
            <a:endParaRPr lang="en-US" dirty="0"/>
          </a:p>
        </p:txBody>
      </p:sp>
      <p:sp>
        <p:nvSpPr>
          <p:cNvPr id="12" name="TextBox 11"/>
          <p:cNvSpPr txBox="1"/>
          <p:nvPr/>
        </p:nvSpPr>
        <p:spPr>
          <a:xfrm>
            <a:off x="7722973" y="2879809"/>
            <a:ext cx="568411" cy="369332"/>
          </a:xfrm>
          <a:prstGeom prst="rect">
            <a:avLst/>
          </a:prstGeom>
          <a:noFill/>
        </p:spPr>
        <p:txBody>
          <a:bodyPr wrap="square" rtlCol="0">
            <a:spAutoFit/>
          </a:bodyPr>
          <a:lstStyle/>
          <a:p>
            <a:r>
              <a:rPr lang="en-US" dirty="0" smtClean="0"/>
              <a:t>8</a:t>
            </a:r>
            <a:endParaRPr lang="en-US" dirty="0"/>
          </a:p>
        </p:txBody>
      </p:sp>
      <p:sp>
        <p:nvSpPr>
          <p:cNvPr id="13" name="TextBox 12"/>
          <p:cNvSpPr txBox="1"/>
          <p:nvPr/>
        </p:nvSpPr>
        <p:spPr>
          <a:xfrm>
            <a:off x="7704437" y="3300624"/>
            <a:ext cx="741406" cy="369332"/>
          </a:xfrm>
          <a:prstGeom prst="rect">
            <a:avLst/>
          </a:prstGeom>
          <a:noFill/>
        </p:spPr>
        <p:txBody>
          <a:bodyPr wrap="square" rtlCol="0">
            <a:spAutoFit/>
          </a:bodyPr>
          <a:lstStyle/>
          <a:p>
            <a:r>
              <a:rPr lang="en-US" dirty="0" smtClean="0"/>
              <a:t>9</a:t>
            </a:r>
            <a:endParaRPr lang="en-US" dirty="0"/>
          </a:p>
        </p:txBody>
      </p:sp>
      <p:sp>
        <p:nvSpPr>
          <p:cNvPr id="14" name="TextBox 13"/>
          <p:cNvSpPr txBox="1"/>
          <p:nvPr/>
        </p:nvSpPr>
        <p:spPr>
          <a:xfrm>
            <a:off x="7406418" y="3835199"/>
            <a:ext cx="568411" cy="369332"/>
          </a:xfrm>
          <a:prstGeom prst="rect">
            <a:avLst/>
          </a:prstGeom>
          <a:noFill/>
        </p:spPr>
        <p:txBody>
          <a:bodyPr wrap="square" rtlCol="0">
            <a:spAutoFit/>
          </a:bodyPr>
          <a:lstStyle/>
          <a:p>
            <a:r>
              <a:rPr lang="en-US" dirty="0" smtClean="0"/>
              <a:t>10</a:t>
            </a:r>
            <a:endParaRPr lang="en-US" dirty="0"/>
          </a:p>
        </p:txBody>
      </p:sp>
      <p:sp>
        <p:nvSpPr>
          <p:cNvPr id="15" name="TextBox 14"/>
          <p:cNvSpPr txBox="1"/>
          <p:nvPr/>
        </p:nvSpPr>
        <p:spPr>
          <a:xfrm>
            <a:off x="7357163" y="5374454"/>
            <a:ext cx="778476" cy="369332"/>
          </a:xfrm>
          <a:prstGeom prst="rect">
            <a:avLst/>
          </a:prstGeom>
          <a:noFill/>
        </p:spPr>
        <p:txBody>
          <a:bodyPr wrap="square" rtlCol="0">
            <a:spAutoFit/>
          </a:bodyPr>
          <a:lstStyle/>
          <a:p>
            <a:r>
              <a:rPr lang="en-US" dirty="0" smtClean="0"/>
              <a:t>12</a:t>
            </a:r>
            <a:endParaRPr lang="en-US" dirty="0"/>
          </a:p>
        </p:txBody>
      </p:sp>
      <p:cxnSp>
        <p:nvCxnSpPr>
          <p:cNvPr id="18" name="Elbow Connector 17"/>
          <p:cNvCxnSpPr/>
          <p:nvPr/>
        </p:nvCxnSpPr>
        <p:spPr>
          <a:xfrm>
            <a:off x="5157488" y="3352460"/>
            <a:ext cx="2273643" cy="656279"/>
          </a:xfrm>
          <a:prstGeom prst="bentConnector3">
            <a:avLst/>
          </a:prstGeom>
          <a:ln>
            <a:tailEnd type="triangle"/>
          </a:ln>
        </p:spPr>
        <p:style>
          <a:lnRef idx="2">
            <a:schemeClr val="accent6"/>
          </a:lnRef>
          <a:fillRef idx="0">
            <a:schemeClr val="accent6"/>
          </a:fillRef>
          <a:effectRef idx="1">
            <a:schemeClr val="accent6"/>
          </a:effectRef>
          <a:fontRef idx="minor">
            <a:schemeClr val="tx1"/>
          </a:fontRef>
        </p:style>
      </p:cxnSp>
      <p:sp>
        <p:nvSpPr>
          <p:cNvPr id="22" name="TextBox 21"/>
          <p:cNvSpPr txBox="1"/>
          <p:nvPr/>
        </p:nvSpPr>
        <p:spPr>
          <a:xfrm>
            <a:off x="7431131" y="4781697"/>
            <a:ext cx="556054" cy="369332"/>
          </a:xfrm>
          <a:prstGeom prst="rect">
            <a:avLst/>
          </a:prstGeom>
          <a:noFill/>
        </p:spPr>
        <p:txBody>
          <a:bodyPr wrap="square" rtlCol="0">
            <a:spAutoFit/>
          </a:bodyPr>
          <a:lstStyle/>
          <a:p>
            <a:r>
              <a:rPr lang="en-US" dirty="0" smtClean="0"/>
              <a:t>11</a:t>
            </a:r>
            <a:endParaRPr lang="en-US" dirty="0"/>
          </a:p>
        </p:txBody>
      </p:sp>
      <p:sp>
        <p:nvSpPr>
          <p:cNvPr id="23" name="Rectangle 22"/>
          <p:cNvSpPr/>
          <p:nvPr/>
        </p:nvSpPr>
        <p:spPr>
          <a:xfrm>
            <a:off x="1977081" y="5485030"/>
            <a:ext cx="2533135" cy="9034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5980670" y="889369"/>
            <a:ext cx="2533135" cy="9034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rot="16521124">
            <a:off x="5806228" y="465303"/>
            <a:ext cx="564292" cy="10558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1194473"/>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728"/>
            <a:ext cx="8699156" cy="6799784"/>
          </a:xfrm>
          <a:prstGeom prst="rect">
            <a:avLst/>
          </a:prstGeom>
        </p:spPr>
      </p:pic>
      <p:cxnSp>
        <p:nvCxnSpPr>
          <p:cNvPr id="5" name="Straight Arrow Connector 4"/>
          <p:cNvCxnSpPr/>
          <p:nvPr/>
        </p:nvCxnSpPr>
        <p:spPr>
          <a:xfrm flipH="1" flipV="1">
            <a:off x="5844747" y="4188941"/>
            <a:ext cx="1507524" cy="51898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0" name="TextBox 9"/>
          <p:cNvSpPr txBox="1"/>
          <p:nvPr/>
        </p:nvSpPr>
        <p:spPr>
          <a:xfrm>
            <a:off x="7655010" y="4371716"/>
            <a:ext cx="1297460" cy="646331"/>
          </a:xfrm>
          <a:prstGeom prst="rect">
            <a:avLst/>
          </a:prstGeom>
          <a:noFill/>
        </p:spPr>
        <p:txBody>
          <a:bodyPr wrap="square" rtlCol="0">
            <a:spAutoFit/>
          </a:bodyPr>
          <a:lstStyle/>
          <a:p>
            <a:r>
              <a:rPr lang="en-US" dirty="0" smtClean="0"/>
              <a:t>Nuclear Membrane</a:t>
            </a:r>
            <a:endParaRPr lang="en-US" dirty="0"/>
          </a:p>
        </p:txBody>
      </p:sp>
      <p:sp>
        <p:nvSpPr>
          <p:cNvPr id="11" name="TextBox 10"/>
          <p:cNvSpPr txBox="1"/>
          <p:nvPr/>
        </p:nvSpPr>
        <p:spPr>
          <a:xfrm>
            <a:off x="1532238" y="915086"/>
            <a:ext cx="1037968" cy="369332"/>
          </a:xfrm>
          <a:prstGeom prst="rect">
            <a:avLst/>
          </a:prstGeom>
          <a:noFill/>
        </p:spPr>
        <p:txBody>
          <a:bodyPr wrap="square" rtlCol="0">
            <a:spAutoFit/>
          </a:bodyPr>
          <a:lstStyle/>
          <a:p>
            <a:r>
              <a:rPr lang="en-US" smtClean="0"/>
              <a:t>1</a:t>
            </a:r>
            <a:endParaRPr lang="en-US"/>
          </a:p>
        </p:txBody>
      </p:sp>
      <p:sp>
        <p:nvSpPr>
          <p:cNvPr id="12" name="TextBox 11"/>
          <p:cNvSpPr txBox="1"/>
          <p:nvPr/>
        </p:nvSpPr>
        <p:spPr>
          <a:xfrm>
            <a:off x="321276" y="1989438"/>
            <a:ext cx="494270" cy="369332"/>
          </a:xfrm>
          <a:prstGeom prst="rect">
            <a:avLst/>
          </a:prstGeom>
          <a:noFill/>
        </p:spPr>
        <p:txBody>
          <a:bodyPr wrap="square" rtlCol="0">
            <a:spAutoFit/>
          </a:bodyPr>
          <a:lstStyle/>
          <a:p>
            <a:r>
              <a:rPr lang="en-US" dirty="0" smtClean="0"/>
              <a:t>2</a:t>
            </a:r>
            <a:endParaRPr lang="en-US" dirty="0"/>
          </a:p>
        </p:txBody>
      </p:sp>
      <p:sp>
        <p:nvSpPr>
          <p:cNvPr id="13" name="TextBox 12"/>
          <p:cNvSpPr txBox="1"/>
          <p:nvPr/>
        </p:nvSpPr>
        <p:spPr>
          <a:xfrm>
            <a:off x="210065" y="3090288"/>
            <a:ext cx="222421" cy="369332"/>
          </a:xfrm>
          <a:prstGeom prst="rect">
            <a:avLst/>
          </a:prstGeom>
          <a:noFill/>
        </p:spPr>
        <p:txBody>
          <a:bodyPr wrap="square" rtlCol="0">
            <a:spAutoFit/>
          </a:bodyPr>
          <a:lstStyle/>
          <a:p>
            <a:r>
              <a:rPr lang="en-US" dirty="0" smtClean="0"/>
              <a:t>3</a:t>
            </a:r>
            <a:endParaRPr lang="en-US" dirty="0"/>
          </a:p>
        </p:txBody>
      </p:sp>
      <p:sp>
        <p:nvSpPr>
          <p:cNvPr id="14" name="TextBox 13"/>
          <p:cNvSpPr txBox="1"/>
          <p:nvPr/>
        </p:nvSpPr>
        <p:spPr>
          <a:xfrm>
            <a:off x="432486" y="4662276"/>
            <a:ext cx="420130" cy="369332"/>
          </a:xfrm>
          <a:prstGeom prst="rect">
            <a:avLst/>
          </a:prstGeom>
          <a:noFill/>
        </p:spPr>
        <p:txBody>
          <a:bodyPr wrap="square" rtlCol="0">
            <a:spAutoFit/>
          </a:bodyPr>
          <a:lstStyle/>
          <a:p>
            <a:r>
              <a:rPr lang="en-US" dirty="0" smtClean="0"/>
              <a:t>4</a:t>
            </a:r>
            <a:endParaRPr lang="en-US" dirty="0"/>
          </a:p>
        </p:txBody>
      </p:sp>
      <p:sp>
        <p:nvSpPr>
          <p:cNvPr id="15" name="TextBox 14"/>
          <p:cNvSpPr txBox="1"/>
          <p:nvPr/>
        </p:nvSpPr>
        <p:spPr>
          <a:xfrm>
            <a:off x="1000897" y="5479026"/>
            <a:ext cx="358346" cy="370703"/>
          </a:xfrm>
          <a:prstGeom prst="rect">
            <a:avLst/>
          </a:prstGeom>
          <a:noFill/>
        </p:spPr>
        <p:txBody>
          <a:bodyPr wrap="square" rtlCol="0">
            <a:spAutoFit/>
          </a:bodyPr>
          <a:lstStyle/>
          <a:p>
            <a:r>
              <a:rPr lang="en-US" dirty="0" smtClean="0"/>
              <a:t>5</a:t>
            </a:r>
            <a:endParaRPr lang="en-US" dirty="0"/>
          </a:p>
        </p:txBody>
      </p:sp>
      <p:sp>
        <p:nvSpPr>
          <p:cNvPr id="17" name="TextBox 16"/>
          <p:cNvSpPr txBox="1"/>
          <p:nvPr/>
        </p:nvSpPr>
        <p:spPr>
          <a:xfrm>
            <a:off x="5548185" y="1284418"/>
            <a:ext cx="296562" cy="383744"/>
          </a:xfrm>
          <a:prstGeom prst="rect">
            <a:avLst/>
          </a:prstGeom>
          <a:noFill/>
        </p:spPr>
        <p:txBody>
          <a:bodyPr wrap="square" rtlCol="0">
            <a:spAutoFit/>
          </a:bodyPr>
          <a:lstStyle/>
          <a:p>
            <a:r>
              <a:rPr lang="en-US" dirty="0" smtClean="0"/>
              <a:t>6</a:t>
            </a:r>
            <a:endParaRPr lang="en-US" dirty="0"/>
          </a:p>
        </p:txBody>
      </p:sp>
      <p:sp>
        <p:nvSpPr>
          <p:cNvPr id="18" name="TextBox 17"/>
          <p:cNvSpPr txBox="1"/>
          <p:nvPr/>
        </p:nvSpPr>
        <p:spPr>
          <a:xfrm>
            <a:off x="7127789" y="2818712"/>
            <a:ext cx="459259" cy="369332"/>
          </a:xfrm>
          <a:prstGeom prst="rect">
            <a:avLst/>
          </a:prstGeom>
          <a:noFill/>
        </p:spPr>
        <p:txBody>
          <a:bodyPr wrap="square" rtlCol="0">
            <a:spAutoFit/>
          </a:bodyPr>
          <a:lstStyle/>
          <a:p>
            <a:r>
              <a:rPr lang="en-US" dirty="0" smtClean="0"/>
              <a:t>7</a:t>
            </a:r>
            <a:endParaRPr lang="en-US" dirty="0"/>
          </a:p>
        </p:txBody>
      </p:sp>
      <p:sp>
        <p:nvSpPr>
          <p:cNvPr id="19" name="TextBox 18"/>
          <p:cNvSpPr txBox="1"/>
          <p:nvPr/>
        </p:nvSpPr>
        <p:spPr>
          <a:xfrm>
            <a:off x="7212227" y="3470619"/>
            <a:ext cx="558113" cy="369332"/>
          </a:xfrm>
          <a:prstGeom prst="rect">
            <a:avLst/>
          </a:prstGeom>
          <a:noFill/>
        </p:spPr>
        <p:txBody>
          <a:bodyPr wrap="square" rtlCol="0">
            <a:spAutoFit/>
          </a:bodyPr>
          <a:lstStyle/>
          <a:p>
            <a:r>
              <a:rPr lang="en-US" dirty="0" smtClean="0"/>
              <a:t>8</a:t>
            </a:r>
            <a:endParaRPr lang="en-US" dirty="0"/>
          </a:p>
        </p:txBody>
      </p:sp>
      <p:sp>
        <p:nvSpPr>
          <p:cNvPr id="20" name="TextBox 19"/>
          <p:cNvSpPr txBox="1"/>
          <p:nvPr/>
        </p:nvSpPr>
        <p:spPr>
          <a:xfrm>
            <a:off x="7352271" y="3917823"/>
            <a:ext cx="296562" cy="383060"/>
          </a:xfrm>
          <a:prstGeom prst="rect">
            <a:avLst/>
          </a:prstGeom>
          <a:noFill/>
        </p:spPr>
        <p:txBody>
          <a:bodyPr wrap="square" rtlCol="0">
            <a:spAutoFit/>
          </a:bodyPr>
          <a:lstStyle/>
          <a:p>
            <a:r>
              <a:rPr lang="en-US" dirty="0" smtClean="0"/>
              <a:t>9</a:t>
            </a:r>
            <a:endParaRPr lang="en-US" dirty="0"/>
          </a:p>
        </p:txBody>
      </p:sp>
      <p:sp>
        <p:nvSpPr>
          <p:cNvPr id="21" name="TextBox 20"/>
          <p:cNvSpPr txBox="1"/>
          <p:nvPr/>
        </p:nvSpPr>
        <p:spPr>
          <a:xfrm>
            <a:off x="7295635" y="4458473"/>
            <a:ext cx="593124" cy="369332"/>
          </a:xfrm>
          <a:prstGeom prst="rect">
            <a:avLst/>
          </a:prstGeom>
          <a:noFill/>
        </p:spPr>
        <p:txBody>
          <a:bodyPr wrap="square" rtlCol="0">
            <a:spAutoFit/>
          </a:bodyPr>
          <a:lstStyle/>
          <a:p>
            <a:r>
              <a:rPr lang="en-US" dirty="0" smtClean="0"/>
              <a:t>10</a:t>
            </a:r>
            <a:endParaRPr lang="en-US" dirty="0"/>
          </a:p>
        </p:txBody>
      </p:sp>
      <p:sp>
        <p:nvSpPr>
          <p:cNvPr id="22" name="TextBox 21"/>
          <p:cNvSpPr txBox="1"/>
          <p:nvPr/>
        </p:nvSpPr>
        <p:spPr>
          <a:xfrm>
            <a:off x="6598509" y="5068159"/>
            <a:ext cx="642551" cy="369332"/>
          </a:xfrm>
          <a:prstGeom prst="rect">
            <a:avLst/>
          </a:prstGeom>
          <a:noFill/>
        </p:spPr>
        <p:txBody>
          <a:bodyPr wrap="square" rtlCol="0">
            <a:spAutoFit/>
          </a:bodyPr>
          <a:lstStyle/>
          <a:p>
            <a:r>
              <a:rPr lang="en-US" dirty="0" smtClean="0"/>
              <a:t>11</a:t>
            </a:r>
            <a:endParaRPr lang="en-US" dirty="0"/>
          </a:p>
        </p:txBody>
      </p:sp>
      <p:sp>
        <p:nvSpPr>
          <p:cNvPr id="23" name="TextBox 22"/>
          <p:cNvSpPr txBox="1"/>
          <p:nvPr/>
        </p:nvSpPr>
        <p:spPr>
          <a:xfrm>
            <a:off x="6005385" y="6165512"/>
            <a:ext cx="469556" cy="369332"/>
          </a:xfrm>
          <a:prstGeom prst="rect">
            <a:avLst/>
          </a:prstGeom>
          <a:noFill/>
        </p:spPr>
        <p:txBody>
          <a:bodyPr wrap="square" rtlCol="0">
            <a:spAutoFit/>
          </a:bodyPr>
          <a:lstStyle/>
          <a:p>
            <a:r>
              <a:rPr lang="en-US" dirty="0" smtClean="0"/>
              <a:t>12</a:t>
            </a:r>
            <a:endParaRPr lang="en-US" dirty="0"/>
          </a:p>
        </p:txBody>
      </p:sp>
      <p:sp>
        <p:nvSpPr>
          <p:cNvPr id="26" name="Rectangle 25"/>
          <p:cNvSpPr/>
          <p:nvPr/>
        </p:nvSpPr>
        <p:spPr>
          <a:xfrm>
            <a:off x="1970903" y="6078154"/>
            <a:ext cx="2533135" cy="9034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6351888" y="1928529"/>
            <a:ext cx="2519747" cy="6921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0255365"/>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98854" y="5665573"/>
            <a:ext cx="8896865" cy="11924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8971" y="165579"/>
            <a:ext cx="6502227" cy="6651513"/>
          </a:xfrm>
          <a:prstGeom prst="rect">
            <a:avLst/>
          </a:prstGeom>
        </p:spPr>
      </p:pic>
      <p:sp>
        <p:nvSpPr>
          <p:cNvPr id="3" name="TextBox 2"/>
          <p:cNvSpPr txBox="1"/>
          <p:nvPr/>
        </p:nvSpPr>
        <p:spPr>
          <a:xfrm>
            <a:off x="1377776" y="333633"/>
            <a:ext cx="963827" cy="369332"/>
          </a:xfrm>
          <a:prstGeom prst="rect">
            <a:avLst/>
          </a:prstGeom>
          <a:noFill/>
        </p:spPr>
        <p:txBody>
          <a:bodyPr wrap="square" rtlCol="0">
            <a:spAutoFit/>
          </a:bodyPr>
          <a:lstStyle/>
          <a:p>
            <a:r>
              <a:rPr lang="en-US" dirty="0" smtClean="0"/>
              <a:t>1</a:t>
            </a:r>
            <a:endParaRPr lang="en-US" dirty="0"/>
          </a:p>
        </p:txBody>
      </p:sp>
      <p:sp>
        <p:nvSpPr>
          <p:cNvPr id="4" name="TextBox 3"/>
          <p:cNvSpPr txBox="1"/>
          <p:nvPr/>
        </p:nvSpPr>
        <p:spPr>
          <a:xfrm>
            <a:off x="1044145" y="1421028"/>
            <a:ext cx="556054" cy="369332"/>
          </a:xfrm>
          <a:prstGeom prst="rect">
            <a:avLst/>
          </a:prstGeom>
          <a:noFill/>
        </p:spPr>
        <p:txBody>
          <a:bodyPr wrap="square" rtlCol="0">
            <a:spAutoFit/>
          </a:bodyPr>
          <a:lstStyle/>
          <a:p>
            <a:r>
              <a:rPr lang="en-US" smtClean="0"/>
              <a:t>2</a:t>
            </a:r>
            <a:endParaRPr lang="en-US"/>
          </a:p>
        </p:txBody>
      </p:sp>
      <p:sp>
        <p:nvSpPr>
          <p:cNvPr id="5" name="TextBox 4"/>
          <p:cNvSpPr txBox="1"/>
          <p:nvPr/>
        </p:nvSpPr>
        <p:spPr>
          <a:xfrm>
            <a:off x="741405" y="2001795"/>
            <a:ext cx="580767" cy="369332"/>
          </a:xfrm>
          <a:prstGeom prst="rect">
            <a:avLst/>
          </a:prstGeom>
          <a:noFill/>
        </p:spPr>
        <p:txBody>
          <a:bodyPr wrap="square" rtlCol="0">
            <a:spAutoFit/>
          </a:bodyPr>
          <a:lstStyle/>
          <a:p>
            <a:r>
              <a:rPr lang="en-US" dirty="0" smtClean="0"/>
              <a:t>3</a:t>
            </a:r>
            <a:endParaRPr lang="en-US" dirty="0"/>
          </a:p>
        </p:txBody>
      </p:sp>
      <p:sp>
        <p:nvSpPr>
          <p:cNvPr id="6" name="TextBox 5"/>
          <p:cNvSpPr txBox="1"/>
          <p:nvPr/>
        </p:nvSpPr>
        <p:spPr>
          <a:xfrm>
            <a:off x="569869" y="2542403"/>
            <a:ext cx="586601" cy="369332"/>
          </a:xfrm>
          <a:prstGeom prst="rect">
            <a:avLst/>
          </a:prstGeom>
          <a:noFill/>
        </p:spPr>
        <p:txBody>
          <a:bodyPr wrap="square" rtlCol="0">
            <a:spAutoFit/>
          </a:bodyPr>
          <a:lstStyle/>
          <a:p>
            <a:r>
              <a:rPr lang="en-US" dirty="0" smtClean="0"/>
              <a:t>4</a:t>
            </a:r>
            <a:endParaRPr lang="en-US" dirty="0"/>
          </a:p>
        </p:txBody>
      </p:sp>
      <p:sp>
        <p:nvSpPr>
          <p:cNvPr id="7" name="TextBox 6"/>
          <p:cNvSpPr txBox="1"/>
          <p:nvPr/>
        </p:nvSpPr>
        <p:spPr>
          <a:xfrm>
            <a:off x="909680" y="3116307"/>
            <a:ext cx="753763" cy="369332"/>
          </a:xfrm>
          <a:prstGeom prst="rect">
            <a:avLst/>
          </a:prstGeom>
          <a:noFill/>
        </p:spPr>
        <p:txBody>
          <a:bodyPr wrap="square" rtlCol="0">
            <a:spAutoFit/>
          </a:bodyPr>
          <a:lstStyle/>
          <a:p>
            <a:r>
              <a:rPr lang="en-US" dirty="0" smtClean="0"/>
              <a:t>5</a:t>
            </a:r>
            <a:endParaRPr lang="en-US" dirty="0"/>
          </a:p>
        </p:txBody>
      </p:sp>
      <p:sp>
        <p:nvSpPr>
          <p:cNvPr id="8" name="TextBox 7"/>
          <p:cNvSpPr txBox="1"/>
          <p:nvPr/>
        </p:nvSpPr>
        <p:spPr>
          <a:xfrm>
            <a:off x="1019947" y="3629798"/>
            <a:ext cx="345988" cy="369332"/>
          </a:xfrm>
          <a:prstGeom prst="rect">
            <a:avLst/>
          </a:prstGeom>
          <a:noFill/>
        </p:spPr>
        <p:txBody>
          <a:bodyPr wrap="square" rtlCol="0">
            <a:spAutoFit/>
          </a:bodyPr>
          <a:lstStyle/>
          <a:p>
            <a:r>
              <a:rPr lang="en-US" dirty="0" smtClean="0"/>
              <a:t>6</a:t>
            </a:r>
            <a:endParaRPr lang="en-US" dirty="0"/>
          </a:p>
        </p:txBody>
      </p:sp>
      <p:sp>
        <p:nvSpPr>
          <p:cNvPr id="9" name="TextBox 8"/>
          <p:cNvSpPr txBox="1"/>
          <p:nvPr/>
        </p:nvSpPr>
        <p:spPr>
          <a:xfrm>
            <a:off x="1044145" y="4657812"/>
            <a:ext cx="345988" cy="369332"/>
          </a:xfrm>
          <a:prstGeom prst="rect">
            <a:avLst/>
          </a:prstGeom>
          <a:noFill/>
        </p:spPr>
        <p:txBody>
          <a:bodyPr wrap="square" rtlCol="0">
            <a:spAutoFit/>
          </a:bodyPr>
          <a:lstStyle/>
          <a:p>
            <a:r>
              <a:rPr lang="en-US" dirty="0" smtClean="0"/>
              <a:t>7</a:t>
            </a:r>
            <a:endParaRPr lang="en-US" dirty="0"/>
          </a:p>
        </p:txBody>
      </p:sp>
      <p:sp>
        <p:nvSpPr>
          <p:cNvPr id="10" name="TextBox 9"/>
          <p:cNvSpPr txBox="1"/>
          <p:nvPr/>
        </p:nvSpPr>
        <p:spPr>
          <a:xfrm>
            <a:off x="1038651" y="5216406"/>
            <a:ext cx="697813" cy="369332"/>
          </a:xfrm>
          <a:prstGeom prst="rect">
            <a:avLst/>
          </a:prstGeom>
          <a:noFill/>
        </p:spPr>
        <p:txBody>
          <a:bodyPr wrap="square" rtlCol="0">
            <a:spAutoFit/>
          </a:bodyPr>
          <a:lstStyle/>
          <a:p>
            <a:r>
              <a:rPr lang="en-US" dirty="0" smtClean="0"/>
              <a:t>8</a:t>
            </a:r>
            <a:endParaRPr lang="en-US" dirty="0"/>
          </a:p>
        </p:txBody>
      </p:sp>
      <p:sp>
        <p:nvSpPr>
          <p:cNvPr id="12" name="TextBox 11"/>
          <p:cNvSpPr txBox="1"/>
          <p:nvPr/>
        </p:nvSpPr>
        <p:spPr>
          <a:xfrm>
            <a:off x="1001577" y="5685826"/>
            <a:ext cx="506626" cy="369332"/>
          </a:xfrm>
          <a:prstGeom prst="rect">
            <a:avLst/>
          </a:prstGeom>
          <a:noFill/>
        </p:spPr>
        <p:txBody>
          <a:bodyPr wrap="square" rtlCol="0">
            <a:spAutoFit/>
          </a:bodyPr>
          <a:lstStyle/>
          <a:p>
            <a:r>
              <a:rPr lang="en-US" dirty="0" smtClean="0"/>
              <a:t>9</a:t>
            </a:r>
            <a:endParaRPr lang="en-US" dirty="0"/>
          </a:p>
        </p:txBody>
      </p:sp>
      <p:sp>
        <p:nvSpPr>
          <p:cNvPr id="15" name="TextBox 14"/>
          <p:cNvSpPr txBox="1"/>
          <p:nvPr/>
        </p:nvSpPr>
        <p:spPr>
          <a:xfrm>
            <a:off x="7357841" y="726511"/>
            <a:ext cx="676363" cy="369332"/>
          </a:xfrm>
          <a:prstGeom prst="rect">
            <a:avLst/>
          </a:prstGeom>
          <a:noFill/>
        </p:spPr>
        <p:txBody>
          <a:bodyPr wrap="square" rtlCol="0">
            <a:spAutoFit/>
          </a:bodyPr>
          <a:lstStyle/>
          <a:p>
            <a:r>
              <a:rPr lang="en-US" dirty="0" smtClean="0"/>
              <a:t>10</a:t>
            </a:r>
            <a:endParaRPr lang="en-US" dirty="0"/>
          </a:p>
        </p:txBody>
      </p:sp>
      <p:sp>
        <p:nvSpPr>
          <p:cNvPr id="18" name="TextBox 17"/>
          <p:cNvSpPr txBox="1"/>
          <p:nvPr/>
        </p:nvSpPr>
        <p:spPr>
          <a:xfrm>
            <a:off x="7587902" y="2443625"/>
            <a:ext cx="580769" cy="369332"/>
          </a:xfrm>
          <a:prstGeom prst="rect">
            <a:avLst/>
          </a:prstGeom>
          <a:noFill/>
        </p:spPr>
        <p:txBody>
          <a:bodyPr wrap="square" rtlCol="0">
            <a:spAutoFit/>
          </a:bodyPr>
          <a:lstStyle/>
          <a:p>
            <a:r>
              <a:rPr lang="en-US" dirty="0" smtClean="0"/>
              <a:t>11</a:t>
            </a:r>
            <a:endParaRPr lang="en-US" dirty="0"/>
          </a:p>
        </p:txBody>
      </p:sp>
      <p:sp>
        <p:nvSpPr>
          <p:cNvPr id="19" name="TextBox 18"/>
          <p:cNvSpPr txBox="1"/>
          <p:nvPr/>
        </p:nvSpPr>
        <p:spPr>
          <a:xfrm>
            <a:off x="7536674" y="5316494"/>
            <a:ext cx="587630" cy="369332"/>
          </a:xfrm>
          <a:prstGeom prst="rect">
            <a:avLst/>
          </a:prstGeom>
          <a:noFill/>
        </p:spPr>
        <p:txBody>
          <a:bodyPr wrap="square" rtlCol="0">
            <a:spAutoFit/>
          </a:bodyPr>
          <a:lstStyle/>
          <a:p>
            <a:r>
              <a:rPr lang="en-US" dirty="0" smtClean="0"/>
              <a:t>12</a:t>
            </a:r>
            <a:endParaRPr lang="en-US" dirty="0"/>
          </a:p>
        </p:txBody>
      </p:sp>
      <p:sp>
        <p:nvSpPr>
          <p:cNvPr id="21" name="Rectangle 20"/>
          <p:cNvSpPr/>
          <p:nvPr/>
        </p:nvSpPr>
        <p:spPr>
          <a:xfrm>
            <a:off x="2654638" y="5900904"/>
            <a:ext cx="2533135" cy="9034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6429456" y="1465174"/>
            <a:ext cx="2533135" cy="9034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p:cNvCxnSpPr/>
          <p:nvPr/>
        </p:nvCxnSpPr>
        <p:spPr>
          <a:xfrm>
            <a:off x="940571" y="2727069"/>
            <a:ext cx="2309256" cy="18541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27" name="TextBox 26"/>
          <p:cNvSpPr txBox="1"/>
          <p:nvPr/>
        </p:nvSpPr>
        <p:spPr>
          <a:xfrm>
            <a:off x="7281049" y="6092495"/>
            <a:ext cx="457543" cy="369332"/>
          </a:xfrm>
          <a:prstGeom prst="rect">
            <a:avLst/>
          </a:prstGeom>
          <a:noFill/>
        </p:spPr>
        <p:txBody>
          <a:bodyPr wrap="square" rtlCol="0">
            <a:spAutoFit/>
          </a:bodyPr>
          <a:lstStyle/>
          <a:p>
            <a:r>
              <a:rPr lang="en-US" dirty="0" smtClean="0"/>
              <a:t>13</a:t>
            </a:r>
            <a:endParaRPr lang="en-US" dirty="0"/>
          </a:p>
        </p:txBody>
      </p:sp>
      <p:sp>
        <p:nvSpPr>
          <p:cNvPr id="28" name="Rectangle 27"/>
          <p:cNvSpPr/>
          <p:nvPr/>
        </p:nvSpPr>
        <p:spPr>
          <a:xfrm>
            <a:off x="6413328" y="3499782"/>
            <a:ext cx="2533135" cy="9034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5297354" y="-238824"/>
            <a:ext cx="3451230" cy="9034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304460"/>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277" y="259579"/>
            <a:ext cx="8711512" cy="6734345"/>
          </a:xfrm>
          <a:prstGeom prst="rect">
            <a:avLst/>
          </a:prstGeom>
        </p:spPr>
      </p:pic>
      <p:cxnSp>
        <p:nvCxnSpPr>
          <p:cNvPr id="4" name="Straight Arrow Connector 3"/>
          <p:cNvCxnSpPr/>
          <p:nvPr/>
        </p:nvCxnSpPr>
        <p:spPr>
          <a:xfrm>
            <a:off x="1198605" y="3249827"/>
            <a:ext cx="1865871" cy="13221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6" name="TextBox 5"/>
          <p:cNvSpPr txBox="1"/>
          <p:nvPr/>
        </p:nvSpPr>
        <p:spPr>
          <a:xfrm>
            <a:off x="321276" y="2988217"/>
            <a:ext cx="1210962" cy="523220"/>
          </a:xfrm>
          <a:prstGeom prst="rect">
            <a:avLst/>
          </a:prstGeom>
          <a:noFill/>
        </p:spPr>
        <p:txBody>
          <a:bodyPr wrap="square" rtlCol="0">
            <a:spAutoFit/>
          </a:bodyPr>
          <a:lstStyle/>
          <a:p>
            <a:r>
              <a:rPr lang="en-US" sz="1400" dirty="0" smtClean="0"/>
              <a:t>Nuclear Membrane</a:t>
            </a:r>
            <a:endParaRPr lang="en-US" sz="1400" dirty="0"/>
          </a:p>
        </p:txBody>
      </p:sp>
      <p:sp>
        <p:nvSpPr>
          <p:cNvPr id="7" name="Rectangle 6"/>
          <p:cNvSpPr/>
          <p:nvPr/>
        </p:nvSpPr>
        <p:spPr>
          <a:xfrm>
            <a:off x="5788603" y="827720"/>
            <a:ext cx="2755082" cy="4386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166144" y="3917091"/>
            <a:ext cx="1866645"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606379" y="6261077"/>
            <a:ext cx="2582562" cy="5969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059828" y="1933741"/>
            <a:ext cx="2755082" cy="8773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013699"/>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04803623"/>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463308"/>
          </a:xfrm>
          <a:prstGeom prst="rect">
            <a:avLst/>
          </a:prstGeom>
        </p:spPr>
        <p:txBody>
          <a:bodyPr wrap="square">
            <a:spAutoFit/>
          </a:bodyPr>
          <a:lstStyle/>
          <a:p>
            <a:r>
              <a:rPr lang="en-US" sz="5400" b="1" i="1" dirty="0" smtClean="0">
                <a:latin typeface="Times New Roman" charset="0"/>
                <a:ea typeface="Times New Roman" charset="0"/>
                <a:cs typeface="Times New Roman" charset="0"/>
              </a:rPr>
              <a:t>WANTED POSTER</a:t>
            </a:r>
          </a:p>
          <a:p>
            <a:pPr marL="571500" indent="-571500">
              <a:buFont typeface="Wingdings" charset="2"/>
              <a:buChar char="ü"/>
            </a:pPr>
            <a:endParaRPr lang="en-US" sz="4000" dirty="0" smtClean="0">
              <a:latin typeface="Times New Roman" charset="0"/>
              <a:ea typeface="Times New Roman" charset="0"/>
              <a:cs typeface="Times New Roman" charset="0"/>
            </a:endParaRPr>
          </a:p>
          <a:p>
            <a:pPr marL="571500" indent="-571500">
              <a:buFont typeface="Wingdings" charset="2"/>
              <a:buChar char="ü"/>
            </a:pPr>
            <a:endParaRPr lang="en-US" sz="4000" dirty="0">
              <a:latin typeface="Times New Roman" charset="0"/>
              <a:ea typeface="Times New Roman" charset="0"/>
              <a:cs typeface="Times New Roman" charset="0"/>
            </a:endParaRPr>
          </a:p>
          <a:p>
            <a:pPr marL="571500" indent="-571500">
              <a:buFont typeface="Wingdings" charset="2"/>
              <a:buChar char="ü"/>
            </a:pPr>
            <a:r>
              <a:rPr lang="en-US" sz="4000" dirty="0" smtClean="0">
                <a:latin typeface="Times New Roman" charset="0"/>
                <a:ea typeface="Times New Roman" charset="0"/>
                <a:cs typeface="Times New Roman" charset="0"/>
              </a:rPr>
              <a:t>PICTURE</a:t>
            </a:r>
            <a:endParaRPr lang="en-US" sz="4000" dirty="0">
              <a:latin typeface="Calibri" charset="0"/>
              <a:ea typeface="Calibri" charset="0"/>
              <a:cs typeface="Times New Roman" charset="0"/>
            </a:endParaRPr>
          </a:p>
          <a:p>
            <a:pPr marL="571500" indent="-571500">
              <a:buFont typeface="Wingdings" charset="2"/>
              <a:buChar char="ü"/>
            </a:pPr>
            <a:r>
              <a:rPr lang="en-US" sz="4000" dirty="0" smtClean="0">
                <a:latin typeface="Times New Roman" charset="0"/>
                <a:ea typeface="Times New Roman" charset="0"/>
                <a:cs typeface="Times New Roman" charset="0"/>
              </a:rPr>
              <a:t>NAME </a:t>
            </a:r>
          </a:p>
          <a:p>
            <a:pPr marL="571500" indent="-571500">
              <a:buFont typeface="Wingdings" charset="2"/>
              <a:buChar char="ü"/>
            </a:pPr>
            <a:r>
              <a:rPr lang="en-US" sz="4000" dirty="0" smtClean="0">
                <a:latin typeface="Times New Roman" charset="0"/>
                <a:ea typeface="Times New Roman" charset="0"/>
                <a:cs typeface="Times New Roman" charset="0"/>
              </a:rPr>
              <a:t>DESCRIPTION </a:t>
            </a:r>
            <a:endParaRPr lang="en-US" sz="4000" dirty="0">
              <a:latin typeface="Calibri" charset="0"/>
              <a:ea typeface="Calibri" charset="0"/>
              <a:cs typeface="Times New Roman" charset="0"/>
            </a:endParaRPr>
          </a:p>
          <a:p>
            <a:pPr marL="571500" indent="-571500">
              <a:buFont typeface="Wingdings" charset="2"/>
              <a:buChar char="ü"/>
            </a:pPr>
            <a:r>
              <a:rPr lang="en-US" sz="4000" dirty="0" smtClean="0">
                <a:latin typeface="Times New Roman" charset="0"/>
                <a:ea typeface="Times New Roman" charset="0"/>
                <a:cs typeface="Times New Roman" charset="0"/>
              </a:rPr>
              <a:t>LOCATION </a:t>
            </a:r>
            <a:endParaRPr lang="en-US" sz="4000" dirty="0">
              <a:latin typeface="Calibri" charset="0"/>
              <a:ea typeface="Calibri" charset="0"/>
              <a:cs typeface="Times New Roman" charset="0"/>
            </a:endParaRPr>
          </a:p>
          <a:p>
            <a:pPr marL="571500" indent="-571500">
              <a:buFont typeface="Wingdings" charset="2"/>
              <a:buChar char="ü"/>
            </a:pPr>
            <a:r>
              <a:rPr lang="en-US" sz="4000" dirty="0" smtClean="0">
                <a:latin typeface="Times New Roman" charset="0"/>
                <a:ea typeface="Times New Roman" charset="0"/>
                <a:cs typeface="Times New Roman" charset="0"/>
              </a:rPr>
              <a:t>JOB </a:t>
            </a:r>
            <a:endParaRPr lang="en-US" sz="4000" dirty="0">
              <a:latin typeface="Calibri" charset="0"/>
              <a:ea typeface="Calibri" charset="0"/>
              <a:cs typeface="Times New Roman" charset="0"/>
            </a:endParaRPr>
          </a:p>
          <a:p>
            <a:pPr marL="571500" indent="-571500">
              <a:buFont typeface="Wingdings" charset="2"/>
              <a:buChar char="ü"/>
            </a:pPr>
            <a:r>
              <a:rPr lang="en-US" sz="4000" dirty="0" smtClean="0">
                <a:latin typeface="Times New Roman" charset="0"/>
                <a:ea typeface="Times New Roman" charset="0"/>
                <a:cs typeface="Times New Roman" charset="0"/>
              </a:rPr>
              <a:t>WHAT </a:t>
            </a:r>
            <a:r>
              <a:rPr lang="en-US" sz="4000" dirty="0">
                <a:latin typeface="Times New Roman" charset="0"/>
                <a:ea typeface="Times New Roman" charset="0"/>
                <a:cs typeface="Times New Roman" charset="0"/>
              </a:rPr>
              <a:t>THEY DONE </a:t>
            </a:r>
            <a:r>
              <a:rPr lang="en-US" sz="4000" dirty="0" smtClean="0">
                <a:latin typeface="Times New Roman" charset="0"/>
                <a:ea typeface="Times New Roman" charset="0"/>
                <a:cs typeface="Times New Roman" charset="0"/>
              </a:rPr>
              <a:t>WRONG</a:t>
            </a:r>
            <a:r>
              <a:rPr lang="en-US" sz="4000" dirty="0">
                <a:latin typeface="Times New Roman" charset="0"/>
                <a:ea typeface="Times New Roman" charset="0"/>
                <a:cs typeface="Times New Roman" charset="0"/>
              </a:rPr>
              <a:t> </a:t>
            </a:r>
            <a:endParaRPr lang="en-US" sz="4000" dirty="0">
              <a:latin typeface="Calibri" charset="0"/>
              <a:ea typeface="Calibri" charset="0"/>
              <a:cs typeface="Times New Roman" charset="0"/>
            </a:endParaRPr>
          </a:p>
          <a:p>
            <a:pPr marL="571500" indent="-571500">
              <a:buFont typeface="Wingdings" charset="2"/>
              <a:buChar char="ü"/>
            </a:pPr>
            <a:r>
              <a:rPr lang="en-US" sz="4000" dirty="0" smtClean="0">
                <a:latin typeface="Times New Roman" charset="0"/>
                <a:ea typeface="Times New Roman" charset="0"/>
                <a:cs typeface="Times New Roman" charset="0"/>
              </a:rPr>
              <a:t>REWARD</a:t>
            </a:r>
            <a:endParaRPr lang="en-US" sz="4000" dirty="0">
              <a:latin typeface="Calibri" charset="0"/>
              <a:ea typeface="Calibri" charset="0"/>
              <a:cs typeface="Times New Roman"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8448" y="743712"/>
            <a:ext cx="4035552" cy="4035552"/>
          </a:xfrm>
          <a:prstGeom prst="rect">
            <a:avLst/>
          </a:prstGeom>
        </p:spPr>
      </p:pic>
    </p:spTree>
    <p:extLst>
      <p:ext uri="{BB962C8B-B14F-4D97-AF65-F5344CB8AC3E}">
        <p14:creationId xmlns:p14="http://schemas.microsoft.com/office/powerpoint/2010/main" val="2083858377"/>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Tree>
    <p:extLst>
      <p:ext uri="{BB962C8B-B14F-4D97-AF65-F5344CB8AC3E}">
        <p14:creationId xmlns:p14="http://schemas.microsoft.com/office/powerpoint/2010/main" val="2067277155"/>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5567" y="524256"/>
            <a:ext cx="8558784" cy="2123658"/>
          </a:xfrm>
          <a:prstGeom prst="rect">
            <a:avLst/>
          </a:prstGeom>
          <a:noFill/>
        </p:spPr>
        <p:txBody>
          <a:bodyPr wrap="square" rtlCol="0">
            <a:spAutoFit/>
          </a:bodyPr>
          <a:lstStyle/>
          <a:p>
            <a:pPr algn="ctr"/>
            <a:r>
              <a:rPr lang="en-US" sz="6600" i="1" dirty="0" smtClean="0"/>
              <a:t>LE-A Lab : Diffusion Through a Membrane</a:t>
            </a:r>
            <a:endParaRPr lang="en-US" sz="6600" i="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3792" y="2754600"/>
            <a:ext cx="6425184" cy="3822984"/>
          </a:xfrm>
          <a:prstGeom prst="rect">
            <a:avLst/>
          </a:prstGeom>
        </p:spPr>
      </p:pic>
    </p:spTree>
    <p:extLst>
      <p:ext uri="{BB962C8B-B14F-4D97-AF65-F5344CB8AC3E}">
        <p14:creationId xmlns:p14="http://schemas.microsoft.com/office/powerpoint/2010/main" val="169555886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648" y="195071"/>
            <a:ext cx="8771128" cy="5262677"/>
          </a:xfrm>
          <a:prstGeom prst="rect">
            <a:avLst/>
          </a:prstGeom>
        </p:spPr>
      </p:pic>
    </p:spTree>
    <p:extLst>
      <p:ext uri="{BB962C8B-B14F-4D97-AF65-F5344CB8AC3E}">
        <p14:creationId xmlns:p14="http://schemas.microsoft.com/office/powerpoint/2010/main" val="448444"/>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5344" y="207264"/>
            <a:ext cx="8912352" cy="1938992"/>
          </a:xfrm>
          <a:prstGeom prst="rect">
            <a:avLst/>
          </a:prstGeom>
          <a:noFill/>
        </p:spPr>
        <p:txBody>
          <a:bodyPr wrap="square" rtlCol="0">
            <a:spAutoFit/>
          </a:bodyPr>
          <a:lstStyle/>
          <a:p>
            <a:r>
              <a:rPr lang="en-US" sz="4000" b="1" i="1" u="sng" dirty="0" smtClean="0"/>
              <a:t>Indicator</a:t>
            </a:r>
            <a:r>
              <a:rPr lang="en-US" sz="4000" i="1" dirty="0" smtClean="0"/>
              <a:t> is a substance that when added to a solution will indicate the presence of a specific molecule.</a:t>
            </a:r>
            <a:endParaRPr lang="en-US" sz="4000" i="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6464" y="2261616"/>
            <a:ext cx="5803392" cy="4352544"/>
          </a:xfrm>
          <a:prstGeom prst="rect">
            <a:avLst/>
          </a:prstGeom>
        </p:spPr>
      </p:pic>
    </p:spTree>
    <p:extLst>
      <p:ext uri="{BB962C8B-B14F-4D97-AF65-F5344CB8AC3E}">
        <p14:creationId xmlns:p14="http://schemas.microsoft.com/office/powerpoint/2010/main" val="564752195"/>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12824"/>
            <a:ext cx="9144000" cy="1910507"/>
          </a:xfrm>
          <a:prstGeom prst="rect">
            <a:avLst/>
          </a:prstGeom>
        </p:spPr>
      </p:pic>
    </p:spTree>
    <p:extLst>
      <p:ext uri="{BB962C8B-B14F-4D97-AF65-F5344CB8AC3E}">
        <p14:creationId xmlns:p14="http://schemas.microsoft.com/office/powerpoint/2010/main" val="1991833041"/>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158496"/>
            <a:ext cx="9009888" cy="3539430"/>
          </a:xfrm>
          <a:prstGeom prst="rect">
            <a:avLst/>
          </a:prstGeom>
          <a:noFill/>
        </p:spPr>
        <p:txBody>
          <a:bodyPr wrap="square" rtlCol="0">
            <a:spAutoFit/>
          </a:bodyPr>
          <a:lstStyle/>
          <a:p>
            <a:r>
              <a:rPr lang="en-US" sz="3200" i="1" dirty="0" smtClean="0"/>
              <a:t>Examples of Indicators</a:t>
            </a:r>
          </a:p>
          <a:p>
            <a:endParaRPr lang="en-US" sz="3200" i="1" dirty="0"/>
          </a:p>
          <a:p>
            <a:r>
              <a:rPr lang="en-US" sz="3200" b="1" i="1" u="sng" dirty="0" smtClean="0">
                <a:solidFill>
                  <a:srgbClr val="0070C0"/>
                </a:solidFill>
              </a:rPr>
              <a:t>B</a:t>
            </a:r>
            <a:r>
              <a:rPr lang="en-US" sz="3200" i="1" dirty="0" smtClean="0"/>
              <a:t>enedict’s test for Glucose</a:t>
            </a:r>
          </a:p>
          <a:p>
            <a:pPr marL="514350" indent="-514350">
              <a:buAutoNum type="arabicPeriod"/>
            </a:pPr>
            <a:r>
              <a:rPr lang="en-US" sz="3200" i="1" dirty="0" smtClean="0"/>
              <a:t>Add Benedict's reagent to solution,</a:t>
            </a:r>
          </a:p>
          <a:p>
            <a:pPr marL="514350" indent="-514350">
              <a:buAutoNum type="arabicPeriod"/>
            </a:pPr>
            <a:r>
              <a:rPr lang="en-US" sz="3200" i="1" dirty="0" smtClean="0"/>
              <a:t>Heat solution for 5 minutes in a hot water bath.</a:t>
            </a:r>
          </a:p>
          <a:p>
            <a:pPr marL="514350" indent="-514350">
              <a:buAutoNum type="arabicPeriod"/>
            </a:pPr>
            <a:r>
              <a:rPr lang="en-US" sz="3200" i="1" dirty="0" smtClean="0"/>
              <a:t>A change from blue color to orange/red indicates the presence of glucose.</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2807" y="3814127"/>
            <a:ext cx="4837943" cy="3043873"/>
          </a:xfrm>
          <a:prstGeom prst="rect">
            <a:avLst/>
          </a:prstGeom>
        </p:spPr>
      </p:pic>
    </p:spTree>
    <p:extLst>
      <p:ext uri="{BB962C8B-B14F-4D97-AF65-F5344CB8AC3E}">
        <p14:creationId xmlns:p14="http://schemas.microsoft.com/office/powerpoint/2010/main" val="2003543103"/>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8156448" cy="3539430"/>
          </a:xfrm>
          <a:prstGeom prst="rect">
            <a:avLst/>
          </a:prstGeom>
        </p:spPr>
        <p:txBody>
          <a:bodyPr wrap="square">
            <a:spAutoFit/>
          </a:bodyPr>
          <a:lstStyle/>
          <a:p>
            <a:r>
              <a:rPr lang="en-US" sz="3200" i="1" dirty="0"/>
              <a:t>Examples of Indicators</a:t>
            </a:r>
          </a:p>
          <a:p>
            <a:endParaRPr lang="en-US" sz="3200" i="1" dirty="0"/>
          </a:p>
          <a:p>
            <a:r>
              <a:rPr lang="en-US" sz="3200" i="1" dirty="0" smtClean="0"/>
              <a:t>Iodine </a:t>
            </a:r>
            <a:r>
              <a:rPr lang="en-US" sz="3200" i="1" dirty="0"/>
              <a:t>test for </a:t>
            </a:r>
            <a:r>
              <a:rPr lang="en-US" sz="3200" i="1" dirty="0" smtClean="0"/>
              <a:t>Starch</a:t>
            </a:r>
          </a:p>
          <a:p>
            <a:pPr marL="342900" indent="-342900">
              <a:buAutoNum type="arabicPeriod"/>
            </a:pPr>
            <a:r>
              <a:rPr lang="en-US" sz="3200" i="1" dirty="0" smtClean="0"/>
              <a:t>Add iodine to solution.</a:t>
            </a:r>
          </a:p>
          <a:p>
            <a:pPr marL="342900" indent="-342900">
              <a:buAutoNum type="arabicPeriod"/>
            </a:pPr>
            <a:r>
              <a:rPr lang="en-US" sz="3200" i="1" dirty="0" smtClean="0"/>
              <a:t>Do not heat</a:t>
            </a:r>
          </a:p>
          <a:p>
            <a:pPr marL="342900" indent="-342900">
              <a:buAutoNum type="arabicPeriod"/>
            </a:pPr>
            <a:r>
              <a:rPr lang="en-US" sz="3200" i="1" dirty="0" smtClean="0"/>
              <a:t>A color ranging from blue to black indicate the presence of starch.</a:t>
            </a:r>
            <a:endParaRPr lang="en-US" sz="3200" i="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42816" y="3075432"/>
            <a:ext cx="3657600" cy="3657600"/>
          </a:xfrm>
          <a:prstGeom prst="rect">
            <a:avLst/>
          </a:prstGeom>
        </p:spPr>
      </p:pic>
    </p:spTree>
    <p:extLst>
      <p:ext uri="{BB962C8B-B14F-4D97-AF65-F5344CB8AC3E}">
        <p14:creationId xmlns:p14="http://schemas.microsoft.com/office/powerpoint/2010/main" val="730154424"/>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022080" cy="3416320"/>
          </a:xfrm>
          <a:prstGeom prst="rect">
            <a:avLst/>
          </a:prstGeom>
          <a:noFill/>
        </p:spPr>
        <p:txBody>
          <a:bodyPr wrap="square" rtlCol="0">
            <a:spAutoFit/>
          </a:bodyPr>
          <a:lstStyle/>
          <a:p>
            <a:r>
              <a:rPr lang="en-US" sz="5400" u="sng" dirty="0" smtClean="0"/>
              <a:t>Glucose:</a:t>
            </a:r>
          </a:p>
          <a:p>
            <a:endParaRPr lang="en-US" sz="5400" u="sng" dirty="0"/>
          </a:p>
          <a:p>
            <a:endParaRPr lang="en-US" sz="5400" u="sng" dirty="0" smtClean="0"/>
          </a:p>
          <a:p>
            <a:r>
              <a:rPr lang="en-US" sz="5400" u="sng" dirty="0" smtClean="0"/>
              <a:t>Starch:</a:t>
            </a:r>
            <a:endParaRPr lang="en-US" sz="5400" u="sng" dirty="0"/>
          </a:p>
        </p:txBody>
      </p:sp>
    </p:spTree>
    <p:extLst>
      <p:ext uri="{BB962C8B-B14F-4D97-AF65-F5344CB8AC3E}">
        <p14:creationId xmlns:p14="http://schemas.microsoft.com/office/powerpoint/2010/main" val="169509229"/>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66088"/>
            <a:ext cx="9144000" cy="4568952"/>
          </a:xfrm>
          <a:prstGeom prst="rect">
            <a:avLst/>
          </a:prstGeom>
        </p:spPr>
      </p:pic>
      <p:sp>
        <p:nvSpPr>
          <p:cNvPr id="3" name="TextBox 2"/>
          <p:cNvSpPr txBox="1"/>
          <p:nvPr/>
        </p:nvSpPr>
        <p:spPr>
          <a:xfrm>
            <a:off x="463296" y="805779"/>
            <a:ext cx="8485632" cy="830997"/>
          </a:xfrm>
          <a:prstGeom prst="rect">
            <a:avLst/>
          </a:prstGeom>
          <a:noFill/>
        </p:spPr>
        <p:txBody>
          <a:bodyPr wrap="square" rtlCol="0">
            <a:spAutoFit/>
          </a:bodyPr>
          <a:lstStyle/>
          <a:p>
            <a:r>
              <a:rPr lang="en-US" sz="4800" i="1" dirty="0" smtClean="0"/>
              <a:t>Table Two- Chemical Test Results</a:t>
            </a:r>
            <a:endParaRPr lang="en-US" sz="4800" i="1" dirty="0"/>
          </a:p>
        </p:txBody>
      </p:sp>
      <p:sp>
        <p:nvSpPr>
          <p:cNvPr id="4" name="TextBox 3"/>
          <p:cNvSpPr txBox="1"/>
          <p:nvPr/>
        </p:nvSpPr>
        <p:spPr>
          <a:xfrm>
            <a:off x="3267456" y="3750564"/>
            <a:ext cx="1645920" cy="830997"/>
          </a:xfrm>
          <a:prstGeom prst="rect">
            <a:avLst/>
          </a:prstGeom>
          <a:noFill/>
        </p:spPr>
        <p:txBody>
          <a:bodyPr wrap="square" rtlCol="0">
            <a:spAutoFit/>
          </a:bodyPr>
          <a:lstStyle/>
          <a:p>
            <a:r>
              <a:rPr lang="en-US" sz="2400" dirty="0" smtClean="0">
                <a:solidFill>
                  <a:srgbClr val="C00000"/>
                </a:solidFill>
              </a:rPr>
              <a:t>Negative for glucose</a:t>
            </a:r>
            <a:endParaRPr lang="en-US" sz="2400" dirty="0">
              <a:solidFill>
                <a:srgbClr val="C00000"/>
              </a:solidFill>
            </a:endParaRPr>
          </a:p>
        </p:txBody>
      </p:sp>
      <p:sp>
        <p:nvSpPr>
          <p:cNvPr id="5" name="TextBox 4"/>
          <p:cNvSpPr txBox="1"/>
          <p:nvPr/>
        </p:nvSpPr>
        <p:spPr>
          <a:xfrm>
            <a:off x="5193792" y="3750564"/>
            <a:ext cx="1877568" cy="830997"/>
          </a:xfrm>
          <a:prstGeom prst="rect">
            <a:avLst/>
          </a:prstGeom>
          <a:noFill/>
        </p:spPr>
        <p:txBody>
          <a:bodyPr wrap="square" rtlCol="0">
            <a:spAutoFit/>
          </a:bodyPr>
          <a:lstStyle/>
          <a:p>
            <a:r>
              <a:rPr lang="en-US" sz="2400" dirty="0" smtClean="0">
                <a:solidFill>
                  <a:srgbClr val="C00000"/>
                </a:solidFill>
              </a:rPr>
              <a:t>Negative for glucose</a:t>
            </a:r>
            <a:endParaRPr lang="en-US" sz="2400" dirty="0">
              <a:solidFill>
                <a:srgbClr val="C00000"/>
              </a:solidFill>
            </a:endParaRPr>
          </a:p>
        </p:txBody>
      </p:sp>
      <p:sp>
        <p:nvSpPr>
          <p:cNvPr id="6" name="TextBox 5"/>
          <p:cNvSpPr txBox="1"/>
          <p:nvPr/>
        </p:nvSpPr>
        <p:spPr>
          <a:xfrm>
            <a:off x="7156704" y="3750564"/>
            <a:ext cx="1792224" cy="830997"/>
          </a:xfrm>
          <a:prstGeom prst="rect">
            <a:avLst/>
          </a:prstGeom>
          <a:noFill/>
        </p:spPr>
        <p:txBody>
          <a:bodyPr wrap="square" rtlCol="0">
            <a:spAutoFit/>
          </a:bodyPr>
          <a:lstStyle/>
          <a:p>
            <a:r>
              <a:rPr lang="en-US" sz="2400" b="1" u="sng" dirty="0" smtClean="0">
                <a:solidFill>
                  <a:srgbClr val="00B050"/>
                </a:solidFill>
              </a:rPr>
              <a:t>Positive for glucose</a:t>
            </a:r>
            <a:endParaRPr lang="en-US" sz="2400" b="1" u="sng" dirty="0">
              <a:solidFill>
                <a:srgbClr val="00B050"/>
              </a:solidFill>
            </a:endParaRPr>
          </a:p>
        </p:txBody>
      </p:sp>
      <p:sp>
        <p:nvSpPr>
          <p:cNvPr id="7" name="TextBox 6"/>
          <p:cNvSpPr txBox="1"/>
          <p:nvPr/>
        </p:nvSpPr>
        <p:spPr>
          <a:xfrm>
            <a:off x="3267456" y="4828032"/>
            <a:ext cx="1645920" cy="830997"/>
          </a:xfrm>
          <a:prstGeom prst="rect">
            <a:avLst/>
          </a:prstGeom>
          <a:noFill/>
        </p:spPr>
        <p:txBody>
          <a:bodyPr wrap="square" rtlCol="0">
            <a:spAutoFit/>
          </a:bodyPr>
          <a:lstStyle/>
          <a:p>
            <a:r>
              <a:rPr lang="en-US" sz="2400" dirty="0" smtClean="0">
                <a:solidFill>
                  <a:srgbClr val="C00000"/>
                </a:solidFill>
              </a:rPr>
              <a:t>Negative for starch</a:t>
            </a:r>
            <a:endParaRPr lang="en-US" sz="2400" dirty="0">
              <a:solidFill>
                <a:srgbClr val="C00000"/>
              </a:solidFill>
            </a:endParaRPr>
          </a:p>
        </p:txBody>
      </p:sp>
      <p:sp>
        <p:nvSpPr>
          <p:cNvPr id="8" name="TextBox 7"/>
          <p:cNvSpPr txBox="1"/>
          <p:nvPr/>
        </p:nvSpPr>
        <p:spPr>
          <a:xfrm>
            <a:off x="7156704" y="4840224"/>
            <a:ext cx="1560576" cy="1107996"/>
          </a:xfrm>
          <a:prstGeom prst="rect">
            <a:avLst/>
          </a:prstGeom>
          <a:noFill/>
        </p:spPr>
        <p:txBody>
          <a:bodyPr wrap="square" rtlCol="0">
            <a:spAutoFit/>
          </a:bodyPr>
          <a:lstStyle/>
          <a:p>
            <a:r>
              <a:rPr lang="en-US" sz="2400" dirty="0">
                <a:solidFill>
                  <a:srgbClr val="C00000"/>
                </a:solidFill>
              </a:rPr>
              <a:t>Negative for starch</a:t>
            </a:r>
          </a:p>
          <a:p>
            <a:endParaRPr lang="en-US" dirty="0"/>
          </a:p>
        </p:txBody>
      </p:sp>
      <p:sp>
        <p:nvSpPr>
          <p:cNvPr id="9" name="TextBox 8"/>
          <p:cNvSpPr txBox="1"/>
          <p:nvPr/>
        </p:nvSpPr>
        <p:spPr>
          <a:xfrm>
            <a:off x="5193792" y="4828032"/>
            <a:ext cx="1426464" cy="1107996"/>
          </a:xfrm>
          <a:prstGeom prst="rect">
            <a:avLst/>
          </a:prstGeom>
          <a:noFill/>
        </p:spPr>
        <p:txBody>
          <a:bodyPr wrap="square" rtlCol="0">
            <a:spAutoFit/>
          </a:bodyPr>
          <a:lstStyle/>
          <a:p>
            <a:r>
              <a:rPr lang="en-US" sz="2400" b="1" u="sng" dirty="0" smtClean="0">
                <a:solidFill>
                  <a:srgbClr val="00B050"/>
                </a:solidFill>
              </a:rPr>
              <a:t>Positive </a:t>
            </a:r>
            <a:r>
              <a:rPr lang="en-US" sz="2400" b="1" u="sng" dirty="0">
                <a:solidFill>
                  <a:srgbClr val="00B050"/>
                </a:solidFill>
              </a:rPr>
              <a:t>for starch</a:t>
            </a:r>
          </a:p>
          <a:p>
            <a:endParaRPr lang="en-US" dirty="0"/>
          </a:p>
        </p:txBody>
      </p:sp>
    </p:spTree>
    <p:extLst>
      <p:ext uri="{BB962C8B-B14F-4D97-AF65-F5344CB8AC3E}">
        <p14:creationId xmlns:p14="http://schemas.microsoft.com/office/powerpoint/2010/main" val="283579590"/>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2534699F-5AAB-4D45-BBCA-73CC8EEF154D}"/>
              </a:ext>
            </a:extLst>
          </p:cNvPr>
          <p:cNvSpPr txBox="1"/>
          <p:nvPr/>
        </p:nvSpPr>
        <p:spPr>
          <a:xfrm>
            <a:off x="108284" y="574131"/>
            <a:ext cx="8843882" cy="2520690"/>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nSpc>
                <a:spcPct val="90000"/>
              </a:lnSpc>
            </a:pPr>
            <a:r>
              <a:rPr lang="en-US" sz="5400" b="1" dirty="0" smtClean="0"/>
              <a:t>LE-9R Today's </a:t>
            </a:r>
            <a:r>
              <a:rPr lang="en-US" sz="5400" b="1" dirty="0"/>
              <a:t>goals</a:t>
            </a:r>
            <a:r>
              <a:rPr lang="en-US" sz="5400" b="1" dirty="0" smtClean="0"/>
              <a:t>....</a:t>
            </a:r>
          </a:p>
          <a:p>
            <a:pPr>
              <a:lnSpc>
                <a:spcPct val="90000"/>
              </a:lnSpc>
            </a:pPr>
            <a:endParaRPr lang="en-US" sz="5400" b="1" dirty="0" smtClean="0"/>
          </a:p>
          <a:p>
            <a:pPr marL="685800" indent="-685800">
              <a:lnSpc>
                <a:spcPct val="90000"/>
              </a:lnSpc>
              <a:buFont typeface="Arial" charset="0"/>
              <a:buChar char="•"/>
            </a:pPr>
            <a:r>
              <a:rPr lang="en-US" sz="3600" b="1" i="1" dirty="0" smtClean="0"/>
              <a:t>Identify cell organelle and function</a:t>
            </a:r>
            <a:endParaRPr lang="en-US" sz="3600" b="1" i="1" dirty="0"/>
          </a:p>
          <a:p>
            <a:pPr marL="642938" indent="-642938">
              <a:lnSpc>
                <a:spcPct val="90000"/>
              </a:lnSpc>
              <a:buFont typeface="Arial"/>
              <a:buChar char="•"/>
            </a:pPr>
            <a:endParaRPr lang="en-US" sz="3300" i="1" dirty="0"/>
          </a:p>
        </p:txBody>
      </p:sp>
      <p:sp>
        <p:nvSpPr>
          <p:cNvPr id="3" name="TextBox 2">
            <a:extLst>
              <a:ext uri="{FF2B5EF4-FFF2-40B4-BE49-F238E27FC236}">
                <a16:creationId xmlns:a16="http://schemas.microsoft.com/office/drawing/2014/main" xmlns="" id="{A5B6F687-F7B4-414C-B5E5-8EDF2E0EF14C}"/>
              </a:ext>
            </a:extLst>
          </p:cNvPr>
          <p:cNvSpPr txBox="1"/>
          <p:nvPr/>
        </p:nvSpPr>
        <p:spPr>
          <a:xfrm>
            <a:off x="269437" y="3593683"/>
            <a:ext cx="8874563" cy="1855893"/>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lnSpc>
                <a:spcPct val="90000"/>
              </a:lnSpc>
            </a:pPr>
            <a:r>
              <a:rPr lang="en-US" sz="2100" b="1" i="1" dirty="0">
                <a:latin typeface="Comic Sans MS"/>
                <a:cs typeface="Segoe UI"/>
              </a:rPr>
              <a:t>Table of Contents Log</a:t>
            </a:r>
            <a:r>
              <a:rPr lang="en-US" sz="2100" i="1" dirty="0">
                <a:latin typeface="Segoe UI"/>
                <a:cs typeface="Segoe UI"/>
              </a:rPr>
              <a:t>​</a:t>
            </a:r>
            <a:r>
              <a:rPr lang="en-US" sz="2100" dirty="0">
                <a:latin typeface="Segoe UI"/>
                <a:cs typeface="Segoe UI"/>
              </a:rPr>
              <a:t>​</a:t>
            </a:r>
          </a:p>
          <a:p>
            <a:pPr algn="ctr">
              <a:lnSpc>
                <a:spcPct val="90000"/>
              </a:lnSpc>
            </a:pPr>
            <a:r>
              <a:rPr lang="en-US" sz="2100" dirty="0">
                <a:latin typeface="Segoe UI"/>
                <a:cs typeface="Segoe UI"/>
              </a:rPr>
              <a:t>​​</a:t>
            </a:r>
          </a:p>
          <a:p>
            <a:pPr>
              <a:lnSpc>
                <a:spcPct val="90000"/>
              </a:lnSpc>
            </a:pPr>
            <a:r>
              <a:rPr lang="en-US" sz="2100" b="1" u="sng" dirty="0">
                <a:latin typeface="Arial"/>
                <a:cs typeface="Segoe UI"/>
              </a:rPr>
              <a:t>Date                                    Topic                                                  Page</a:t>
            </a:r>
            <a:r>
              <a:rPr lang="en-US" sz="2100" b="1" dirty="0">
                <a:latin typeface="Arial"/>
                <a:cs typeface="Segoe UI"/>
              </a:rPr>
              <a:t>    </a:t>
            </a:r>
            <a:r>
              <a:rPr lang="en-US" sz="2100" dirty="0">
                <a:latin typeface="Arial"/>
                <a:cs typeface="Segoe UI"/>
              </a:rPr>
              <a:t>  ​</a:t>
            </a:r>
            <a:endParaRPr lang="en-US" sz="2100" dirty="0">
              <a:latin typeface="Arial"/>
              <a:cs typeface="Arial"/>
            </a:endParaRPr>
          </a:p>
          <a:p>
            <a:pPr>
              <a:lnSpc>
                <a:spcPct val="90000"/>
              </a:lnSpc>
            </a:pPr>
            <a:r>
              <a:rPr lang="en-US" sz="2100" dirty="0">
                <a:latin typeface="Arial"/>
                <a:cs typeface="Segoe UI"/>
              </a:rPr>
              <a:t>​</a:t>
            </a:r>
            <a:endParaRPr lang="en-US" sz="2100" dirty="0">
              <a:latin typeface="Segoe UI"/>
              <a:cs typeface="Segoe UI"/>
            </a:endParaRPr>
          </a:p>
          <a:p>
            <a:pPr>
              <a:lnSpc>
                <a:spcPct val="90000"/>
              </a:lnSpc>
            </a:pPr>
            <a:r>
              <a:rPr lang="en-US" sz="2100" b="1" i="1" dirty="0" smtClean="0">
                <a:latin typeface="Arial"/>
                <a:cs typeface="Segoe UI"/>
              </a:rPr>
              <a:t>12/5     Cells 7: </a:t>
            </a:r>
            <a:r>
              <a:rPr lang="en-US" sz="2400" b="1" dirty="0" smtClean="0"/>
              <a:t>Cell Parts                             </a:t>
            </a:r>
            <a:r>
              <a:rPr lang="en-US" sz="2100" b="1" i="1" dirty="0">
                <a:latin typeface="Arial"/>
                <a:cs typeface="Segoe UI"/>
              </a:rPr>
              <a:t> </a:t>
            </a:r>
            <a:r>
              <a:rPr lang="en-US" sz="2100" b="1" i="1" dirty="0" smtClean="0">
                <a:latin typeface="Arial"/>
                <a:cs typeface="Segoe UI"/>
              </a:rPr>
              <a:t>                             10</a:t>
            </a:r>
            <a:endParaRPr lang="en-US" sz="2100" b="1" i="1" dirty="0">
              <a:latin typeface="Arial"/>
              <a:cs typeface="Arial"/>
            </a:endParaRPr>
          </a:p>
        </p:txBody>
      </p:sp>
      <p:pic>
        <p:nvPicPr>
          <p:cNvPr id="4" name="Picture 3" descr="http://www.biologycorner.com/resources/mitochondria.jpg"/>
          <p:cNvPicPr/>
          <p:nvPr/>
        </p:nvPicPr>
        <p:blipFill>
          <a:blip r:embed="rId2" cstate="print"/>
          <a:srcRect/>
          <a:stretch>
            <a:fillRect/>
          </a:stretch>
        </p:blipFill>
        <p:spPr bwMode="auto">
          <a:xfrm>
            <a:off x="7265044" y="342771"/>
            <a:ext cx="1311275" cy="809625"/>
          </a:xfrm>
          <a:prstGeom prst="rect">
            <a:avLst/>
          </a:prstGeom>
          <a:noFill/>
          <a:ln w="9525">
            <a:noFill/>
            <a:miter lim="800000"/>
            <a:headEnd/>
            <a:tailEnd/>
          </a:ln>
        </p:spPr>
      </p:pic>
      <p:pic>
        <p:nvPicPr>
          <p:cNvPr id="5" name="Picture 4" descr="http://www.biologycorner.com/resources/GA.gif"/>
          <p:cNvPicPr/>
          <p:nvPr/>
        </p:nvPicPr>
        <p:blipFill>
          <a:blip r:embed="rId3" cstate="print"/>
          <a:srcRect/>
          <a:stretch>
            <a:fillRect/>
          </a:stretch>
        </p:blipFill>
        <p:spPr bwMode="auto">
          <a:xfrm>
            <a:off x="4794936" y="5449576"/>
            <a:ext cx="1333500" cy="858520"/>
          </a:xfrm>
          <a:prstGeom prst="rect">
            <a:avLst/>
          </a:prstGeom>
          <a:noFill/>
          <a:ln w="9525">
            <a:noFill/>
            <a:miter lim="800000"/>
            <a:headEnd/>
            <a:tailEnd/>
          </a:ln>
        </p:spPr>
      </p:pic>
      <p:pic>
        <p:nvPicPr>
          <p:cNvPr id="6" name="Picture 5" descr="http://www.biologycorner.com/resources/lysosome.gif"/>
          <p:cNvPicPr/>
          <p:nvPr/>
        </p:nvPicPr>
        <p:blipFill>
          <a:blip r:embed="rId4" cstate="print"/>
          <a:srcRect/>
          <a:stretch>
            <a:fillRect/>
          </a:stretch>
        </p:blipFill>
        <p:spPr bwMode="auto">
          <a:xfrm>
            <a:off x="317658" y="5831622"/>
            <a:ext cx="384175" cy="384175"/>
          </a:xfrm>
          <a:prstGeom prst="rect">
            <a:avLst/>
          </a:prstGeom>
          <a:noFill/>
          <a:ln w="9525">
            <a:noFill/>
            <a:miter lim="800000"/>
            <a:headEnd/>
            <a:tailEnd/>
          </a:ln>
        </p:spPr>
      </p:pic>
      <p:sp>
        <p:nvSpPr>
          <p:cNvPr id="7" name="5-Point Star 6">
            <a:hlinkClick r:id="rId5"/>
          </p:cNvPr>
          <p:cNvSpPr/>
          <p:nvPr/>
        </p:nvSpPr>
        <p:spPr>
          <a:xfrm>
            <a:off x="7851648" y="5831622"/>
            <a:ext cx="1063751" cy="797778"/>
          </a:xfrm>
          <a:prstGeom prst="star5">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6441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2980" y="300791"/>
            <a:ext cx="8771020" cy="3416320"/>
          </a:xfrm>
          <a:prstGeom prst="rect">
            <a:avLst/>
          </a:prstGeom>
          <a:noFill/>
        </p:spPr>
        <p:txBody>
          <a:bodyPr wrap="square" rtlCol="0">
            <a:spAutoFit/>
          </a:bodyPr>
          <a:lstStyle/>
          <a:p>
            <a:r>
              <a:rPr lang="en-US" sz="6600" dirty="0" smtClean="0"/>
              <a:t>Daily Topic Quiz</a:t>
            </a:r>
          </a:p>
          <a:p>
            <a:endParaRPr lang="en-US" sz="6600" dirty="0" smtClean="0"/>
          </a:p>
          <a:p>
            <a:r>
              <a:rPr lang="en-US" sz="6600" dirty="0" smtClean="0"/>
              <a:t>Unit Exam 12/12</a:t>
            </a:r>
          </a:p>
          <a:p>
            <a:r>
              <a:rPr lang="en-US" dirty="0" smtClean="0"/>
              <a:t> </a:t>
            </a:r>
            <a:endParaRPr lang="en-US" dirty="0"/>
          </a:p>
        </p:txBody>
      </p:sp>
    </p:spTree>
    <p:extLst>
      <p:ext uri="{BB962C8B-B14F-4D97-AF65-F5344CB8AC3E}">
        <p14:creationId xmlns:p14="http://schemas.microsoft.com/office/powerpoint/2010/main" val="582819024"/>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6398" y="-96455"/>
            <a:ext cx="7543800" cy="1450757"/>
          </a:xfrm>
        </p:spPr>
        <p:txBody>
          <a:bodyPr/>
          <a:lstStyle/>
          <a:p>
            <a:r>
              <a:rPr lang="en-US" dirty="0" smtClean="0"/>
              <a:t>Golgi Bodies</a:t>
            </a:r>
            <a:endParaRPr lang="en-US" dirty="0"/>
          </a:p>
        </p:txBody>
      </p:sp>
      <p:sp>
        <p:nvSpPr>
          <p:cNvPr id="3" name="Content Placeholder 2"/>
          <p:cNvSpPr>
            <a:spLocks noGrp="1"/>
          </p:cNvSpPr>
          <p:nvPr>
            <p:ph sz="half" idx="1"/>
          </p:nvPr>
        </p:nvSpPr>
        <p:spPr>
          <a:xfrm>
            <a:off x="148281" y="1845734"/>
            <a:ext cx="5115697" cy="4023360"/>
          </a:xfrm>
        </p:spPr>
        <p:txBody>
          <a:bodyPr>
            <a:normAutofit/>
          </a:bodyPr>
          <a:lstStyle/>
          <a:p>
            <a:pPr lvl="0"/>
            <a:r>
              <a:rPr lang="en-US" sz="4800" dirty="0" smtClean="0"/>
              <a:t>Packages and transports proteins</a:t>
            </a:r>
          </a:p>
          <a:p>
            <a:pPr lvl="0"/>
            <a:r>
              <a:rPr lang="en-US" sz="4800" dirty="0" smtClean="0"/>
              <a:t> </a:t>
            </a:r>
          </a:p>
          <a:p>
            <a:pPr lvl="0"/>
            <a:r>
              <a:rPr lang="en-US" sz="4800" dirty="0" smtClean="0"/>
              <a:t>Is the UPS system of the cell</a:t>
            </a:r>
          </a:p>
          <a:p>
            <a:endParaRPr lang="en-US" dirty="0"/>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53665" y="0"/>
            <a:ext cx="2866767" cy="2866767"/>
          </a:xfr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3978" y="3533667"/>
            <a:ext cx="3503141" cy="2335427"/>
          </a:xfrm>
          <a:prstGeom prst="rect">
            <a:avLst/>
          </a:prstGeom>
        </p:spPr>
      </p:pic>
    </p:spTree>
    <p:extLst>
      <p:ext uri="{BB962C8B-B14F-4D97-AF65-F5344CB8AC3E}">
        <p14:creationId xmlns:p14="http://schemas.microsoft.com/office/powerpoint/2010/main" val="476944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Lysosomes</a:t>
            </a:r>
            <a:endParaRPr lang="en-US" dirty="0"/>
          </a:p>
        </p:txBody>
      </p:sp>
      <p:sp>
        <p:nvSpPr>
          <p:cNvPr id="3" name="Content Placeholder 2"/>
          <p:cNvSpPr>
            <a:spLocks noGrp="1"/>
          </p:cNvSpPr>
          <p:nvPr>
            <p:ph sz="half" idx="1"/>
          </p:nvPr>
        </p:nvSpPr>
        <p:spPr>
          <a:xfrm>
            <a:off x="0" y="1845734"/>
            <a:ext cx="4526280" cy="4023360"/>
          </a:xfrm>
        </p:spPr>
        <p:txBody>
          <a:bodyPr>
            <a:noAutofit/>
          </a:bodyPr>
          <a:lstStyle/>
          <a:p>
            <a:r>
              <a:rPr lang="en-US" sz="4000" dirty="0" smtClean="0"/>
              <a:t>Small organelles filled with enzymes</a:t>
            </a:r>
          </a:p>
          <a:p>
            <a:r>
              <a:rPr lang="en-US" sz="4000" dirty="0" smtClean="0"/>
              <a:t>Gets rid of “junk”</a:t>
            </a:r>
          </a:p>
          <a:p>
            <a:r>
              <a:rPr lang="en-US" sz="4000" b="1" u="sng" dirty="0" smtClean="0"/>
              <a:t>Breaks down food molecules</a:t>
            </a:r>
          </a:p>
          <a:p>
            <a:r>
              <a:rPr lang="en-US" sz="4000" dirty="0" smtClean="0"/>
              <a:t>Found in plant and animal cells</a:t>
            </a:r>
            <a:endParaRPr lang="en-US" sz="4000"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831492" y="1000897"/>
            <a:ext cx="4312508" cy="4448433"/>
          </a:xfrm>
        </p:spPr>
      </p:pic>
      <p:pic>
        <p:nvPicPr>
          <p:cNvPr id="6" name="Picture 5" descr="http://www.biologycorner.com/resources/lysosome.gif"/>
          <p:cNvPicPr/>
          <p:nvPr/>
        </p:nvPicPr>
        <p:blipFill>
          <a:blip r:embed="rId3" cstate="print"/>
          <a:srcRect/>
          <a:stretch>
            <a:fillRect/>
          </a:stretch>
        </p:blipFill>
        <p:spPr bwMode="auto">
          <a:xfrm>
            <a:off x="3885642" y="286604"/>
            <a:ext cx="384175" cy="384175"/>
          </a:xfrm>
          <a:prstGeom prst="rect">
            <a:avLst/>
          </a:prstGeom>
          <a:noFill/>
          <a:ln w="9525">
            <a:noFill/>
            <a:miter lim="800000"/>
            <a:headEnd/>
            <a:tailEnd/>
          </a:ln>
        </p:spPr>
      </p:pic>
    </p:spTree>
    <p:extLst>
      <p:ext uri="{BB962C8B-B14F-4D97-AF65-F5344CB8AC3E}">
        <p14:creationId xmlns:p14="http://schemas.microsoft.com/office/powerpoint/2010/main" val="1593526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8018" y="365125"/>
            <a:ext cx="8262687" cy="5602537"/>
          </a:xfrm>
        </p:spPr>
      </p:pic>
    </p:spTree>
    <p:extLst>
      <p:ext uri="{BB962C8B-B14F-4D97-AF65-F5344CB8AC3E}">
        <p14:creationId xmlns:p14="http://schemas.microsoft.com/office/powerpoint/2010/main" val="1803505232"/>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Nucleolus</a:t>
            </a:r>
            <a:endParaRPr lang="en-US" dirty="0"/>
          </a:p>
        </p:txBody>
      </p:sp>
      <p:pic>
        <p:nvPicPr>
          <p:cNvPr id="5" name="Content Placeholder 4" descr="http://www.biologycorner.com/resources/nucleus.gif"/>
          <p:cNvPicPr>
            <a:picLocks noGrp="1"/>
          </p:cNvPicPr>
          <p:nvPr>
            <p:ph sz="half" idx="1"/>
          </p:nvPr>
        </p:nvPicPr>
        <p:blipFill>
          <a:blip r:embed="rId2" cstate="print"/>
          <a:srcRect/>
          <a:stretch>
            <a:fillRect/>
          </a:stretch>
        </p:blipFill>
        <p:spPr bwMode="auto">
          <a:xfrm>
            <a:off x="4053016" y="2162432"/>
            <a:ext cx="4628572" cy="3610280"/>
          </a:xfrm>
          <a:prstGeom prst="rect">
            <a:avLst/>
          </a:prstGeom>
          <a:noFill/>
          <a:ln w="9525">
            <a:noFill/>
            <a:miter lim="800000"/>
            <a:headEnd/>
            <a:tailEnd/>
          </a:ln>
        </p:spPr>
      </p:pic>
      <p:sp>
        <p:nvSpPr>
          <p:cNvPr id="6" name="TextBox 5"/>
          <p:cNvSpPr txBox="1"/>
          <p:nvPr/>
        </p:nvSpPr>
        <p:spPr>
          <a:xfrm>
            <a:off x="617838" y="2273643"/>
            <a:ext cx="3262184" cy="3477875"/>
          </a:xfrm>
          <a:prstGeom prst="rect">
            <a:avLst/>
          </a:prstGeom>
          <a:noFill/>
        </p:spPr>
        <p:txBody>
          <a:bodyPr wrap="square" rtlCol="0">
            <a:spAutoFit/>
          </a:bodyPr>
          <a:lstStyle/>
          <a:p>
            <a:r>
              <a:rPr lang="en-US" sz="4400" b="1" u="sng" dirty="0" smtClean="0"/>
              <a:t>Makes Ribosomes</a:t>
            </a:r>
          </a:p>
          <a:p>
            <a:endParaRPr lang="en-US" sz="4400" dirty="0"/>
          </a:p>
          <a:p>
            <a:r>
              <a:rPr lang="en-US" sz="4400" dirty="0" smtClean="0"/>
              <a:t>Found within nucleus</a:t>
            </a:r>
            <a:endParaRPr lang="en-US" sz="4400" dirty="0"/>
          </a:p>
        </p:txBody>
      </p:sp>
    </p:spTree>
    <p:extLst>
      <p:ext uri="{BB962C8B-B14F-4D97-AF65-F5344CB8AC3E}">
        <p14:creationId xmlns:p14="http://schemas.microsoft.com/office/powerpoint/2010/main" val="1132147306"/>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smtClean="0"/>
              <a:t>Vacuoles</a:t>
            </a:r>
            <a:endParaRPr lang="en-US" sz="6000" dirty="0"/>
          </a:p>
        </p:txBody>
      </p:sp>
      <p:sp>
        <p:nvSpPr>
          <p:cNvPr id="4" name="Content Placeholder 3"/>
          <p:cNvSpPr>
            <a:spLocks noGrp="1"/>
          </p:cNvSpPr>
          <p:nvPr>
            <p:ph sz="half" idx="2"/>
          </p:nvPr>
        </p:nvSpPr>
        <p:spPr>
          <a:xfrm>
            <a:off x="4056556" y="1845735"/>
            <a:ext cx="4705620" cy="4023360"/>
          </a:xfrm>
        </p:spPr>
        <p:txBody>
          <a:bodyPr>
            <a:normAutofit lnSpcReduction="10000"/>
          </a:bodyPr>
          <a:lstStyle/>
          <a:p>
            <a:pPr lvl="0"/>
            <a:r>
              <a:rPr lang="en-US" sz="3200" b="1" u="sng" dirty="0" smtClean="0"/>
              <a:t>Are the storage areas of cells</a:t>
            </a:r>
            <a:endParaRPr lang="en-US" sz="3200" b="1" u="sng" dirty="0"/>
          </a:p>
          <a:p>
            <a:r>
              <a:rPr lang="en-US" sz="3200" dirty="0"/>
              <a:t>Stores food, water, and wastes</a:t>
            </a:r>
          </a:p>
          <a:p>
            <a:pPr lvl="0"/>
            <a:r>
              <a:rPr lang="en-US" sz="3200" dirty="0" smtClean="0"/>
              <a:t>Plant cells have one large vacuole</a:t>
            </a:r>
          </a:p>
          <a:p>
            <a:pPr lvl="0"/>
            <a:r>
              <a:rPr lang="en-US" sz="3200" dirty="0" smtClean="0"/>
              <a:t>Animal cells have multiple smaller vacuoles</a:t>
            </a:r>
          </a:p>
          <a:p>
            <a:endParaRPr lang="en-US" dirty="0"/>
          </a:p>
        </p:txBody>
      </p:sp>
      <p:pic>
        <p:nvPicPr>
          <p:cNvPr id="6" name="Content Placeholder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75040" y="1845735"/>
            <a:ext cx="3086100" cy="2667000"/>
          </a:xfr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649" y="4621109"/>
            <a:ext cx="3558882" cy="2162021"/>
          </a:xfrm>
          <a:prstGeom prst="rect">
            <a:avLst/>
          </a:prstGeom>
        </p:spPr>
      </p:pic>
    </p:spTree>
    <p:extLst>
      <p:ext uri="{BB962C8B-B14F-4D97-AF65-F5344CB8AC3E}">
        <p14:creationId xmlns:p14="http://schemas.microsoft.com/office/powerpoint/2010/main" val="1294659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7609" y="422597"/>
            <a:ext cx="7543800" cy="657382"/>
          </a:xfrm>
        </p:spPr>
        <p:txBody>
          <a:bodyPr>
            <a:noAutofit/>
          </a:bodyPr>
          <a:lstStyle/>
          <a:p>
            <a:r>
              <a:rPr lang="en-US" sz="5400" dirty="0" smtClean="0"/>
              <a:t>Centrosome / Centrioles</a:t>
            </a:r>
            <a:endParaRPr lang="en-US" sz="5400" dirty="0"/>
          </a:p>
        </p:txBody>
      </p:sp>
      <p:sp>
        <p:nvSpPr>
          <p:cNvPr id="3" name="Content Placeholder 2"/>
          <p:cNvSpPr>
            <a:spLocks noGrp="1"/>
          </p:cNvSpPr>
          <p:nvPr>
            <p:ph sz="half" idx="1"/>
          </p:nvPr>
        </p:nvSpPr>
        <p:spPr>
          <a:xfrm>
            <a:off x="93294" y="1181737"/>
            <a:ext cx="4316215" cy="4979408"/>
          </a:xfrm>
        </p:spPr>
        <p:txBody>
          <a:bodyPr>
            <a:normAutofit/>
          </a:bodyPr>
          <a:lstStyle/>
          <a:p>
            <a:pPr lvl="0"/>
            <a:r>
              <a:rPr lang="en-US" sz="4400" dirty="0" smtClean="0"/>
              <a:t>Produce small fibers used in cell division</a:t>
            </a:r>
          </a:p>
          <a:p>
            <a:pPr lvl="0"/>
            <a:r>
              <a:rPr lang="en-US" sz="4400" b="1" u="sng" dirty="0" smtClean="0"/>
              <a:t>Separates chromosomes</a:t>
            </a:r>
          </a:p>
          <a:p>
            <a:pPr lvl="0"/>
            <a:r>
              <a:rPr lang="en-US" sz="4400" dirty="0" smtClean="0"/>
              <a:t>Found only in animal cells!</a:t>
            </a:r>
          </a:p>
          <a:p>
            <a:endParaRPr lang="en-US" dirty="0"/>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526280" y="2239544"/>
            <a:ext cx="4335582" cy="2863795"/>
          </a:xfrm>
        </p:spPr>
      </p:pic>
    </p:spTree>
    <p:extLst>
      <p:ext uri="{BB962C8B-B14F-4D97-AF65-F5344CB8AC3E}">
        <p14:creationId xmlns:p14="http://schemas.microsoft.com/office/powerpoint/2010/main" val="1038274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dirty="0" smtClean="0"/>
              <a:t>Chloroplast</a:t>
            </a:r>
            <a:endParaRPr lang="en-US" sz="6600" dirty="0"/>
          </a:p>
        </p:txBody>
      </p:sp>
      <p:sp>
        <p:nvSpPr>
          <p:cNvPr id="3" name="Content Placeholder 2"/>
          <p:cNvSpPr>
            <a:spLocks noGrp="1"/>
          </p:cNvSpPr>
          <p:nvPr>
            <p:ph sz="half" idx="1"/>
          </p:nvPr>
        </p:nvSpPr>
        <p:spPr>
          <a:xfrm>
            <a:off x="284205" y="1870447"/>
            <a:ext cx="4103661" cy="4357357"/>
          </a:xfrm>
        </p:spPr>
        <p:txBody>
          <a:bodyPr>
            <a:normAutofit/>
          </a:bodyPr>
          <a:lstStyle/>
          <a:p>
            <a:pPr lvl="0"/>
            <a:r>
              <a:rPr lang="en-US" sz="3200" b="1" u="sng" dirty="0" smtClean="0"/>
              <a:t>Makes food</a:t>
            </a:r>
          </a:p>
          <a:p>
            <a:pPr>
              <a:buFont typeface="Arial" charset="0"/>
              <a:buChar char="•"/>
            </a:pPr>
            <a:r>
              <a:rPr lang="en-US" sz="2800" dirty="0" smtClean="0"/>
              <a:t>Found in ONLY plant cells</a:t>
            </a:r>
            <a:endParaRPr lang="en-US" sz="2400" dirty="0" smtClean="0"/>
          </a:p>
          <a:p>
            <a:pPr>
              <a:buFont typeface="Arial" charset="0"/>
              <a:buChar char="•"/>
            </a:pPr>
            <a:r>
              <a:rPr lang="en-US" sz="2800" dirty="0" smtClean="0"/>
              <a:t>Capture energy from the sun to make glucose</a:t>
            </a:r>
            <a:endParaRPr lang="en-US" sz="2400" dirty="0" smtClean="0"/>
          </a:p>
          <a:p>
            <a:pPr>
              <a:buFont typeface="Arial" charset="0"/>
              <a:buChar char="•"/>
            </a:pPr>
            <a:r>
              <a:rPr lang="en-US" sz="2800" dirty="0" smtClean="0"/>
              <a:t>Contain the pigment, chlorophyll</a:t>
            </a:r>
            <a:endParaRPr lang="en-US" sz="2400" dirty="0" smtClean="0"/>
          </a:p>
          <a:p>
            <a:pPr lvl="1"/>
            <a:r>
              <a:rPr lang="en-US" dirty="0" smtClean="0"/>
              <a:t>Chlorophyll is what makes plant cells green</a:t>
            </a:r>
            <a:endParaRPr lang="en-US" sz="2000" dirty="0" smtClean="0"/>
          </a:p>
          <a:p>
            <a:endParaRPr lang="en-US" dirty="0"/>
          </a:p>
        </p:txBody>
      </p:sp>
      <p:pic>
        <p:nvPicPr>
          <p:cNvPr id="1026" name="Picture 2"/>
          <p:cNvPicPr>
            <a:picLocks noGrp="1" noChangeAspect="1" noChangeArrowheads="1"/>
          </p:cNvPicPr>
          <p:nvPr>
            <p:ph sz="half" idx="2"/>
          </p:nvPr>
        </p:nvPicPr>
        <p:blipFill>
          <a:blip r:embed="rId2" cstate="print"/>
          <a:srcRect/>
          <a:stretch>
            <a:fillRect/>
          </a:stretch>
        </p:blipFill>
        <p:spPr bwMode="auto">
          <a:xfrm>
            <a:off x="5266749" y="2308638"/>
            <a:ext cx="3810000" cy="2609850"/>
          </a:xfrm>
          <a:prstGeom prst="rect">
            <a:avLst/>
          </a:prstGeom>
          <a:noFill/>
          <a:ln w="9525">
            <a:noFill/>
            <a:miter lim="800000"/>
            <a:headEnd/>
            <a:tailEnd/>
          </a:ln>
        </p:spPr>
      </p:pic>
      <p:pic>
        <p:nvPicPr>
          <p:cNvPr id="5" name="Picture 4" descr="http://www.biologycorner.com/resources/chloroplast.gif"/>
          <p:cNvPicPr/>
          <p:nvPr/>
        </p:nvPicPr>
        <p:blipFill>
          <a:blip r:embed="rId3" cstate="print"/>
          <a:srcRect/>
          <a:stretch>
            <a:fillRect/>
          </a:stretch>
        </p:blipFill>
        <p:spPr bwMode="auto">
          <a:xfrm>
            <a:off x="6351373" y="407774"/>
            <a:ext cx="1640753" cy="1631092"/>
          </a:xfrm>
          <a:prstGeom prst="rect">
            <a:avLst/>
          </a:prstGeom>
          <a:noFill/>
          <a:ln w="9525">
            <a:noFill/>
            <a:miter lim="800000"/>
            <a:headEnd/>
            <a:tailEnd/>
          </a:ln>
        </p:spPr>
      </p:pic>
    </p:spTree>
    <p:extLst>
      <p:ext uri="{BB962C8B-B14F-4D97-AF65-F5344CB8AC3E}">
        <p14:creationId xmlns:p14="http://schemas.microsoft.com/office/powerpoint/2010/main" val="1980772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dirty="0" smtClean="0"/>
              <a:t>Cell Wall</a:t>
            </a:r>
            <a:endParaRPr lang="en-US" sz="6600" dirty="0"/>
          </a:p>
        </p:txBody>
      </p:sp>
      <p:sp>
        <p:nvSpPr>
          <p:cNvPr id="4" name="Content Placeholder 3"/>
          <p:cNvSpPr>
            <a:spLocks noGrp="1"/>
          </p:cNvSpPr>
          <p:nvPr>
            <p:ph sz="half" idx="2"/>
          </p:nvPr>
        </p:nvSpPr>
        <p:spPr/>
        <p:txBody>
          <a:bodyPr/>
          <a:lstStyle/>
          <a:p>
            <a:pPr lvl="0"/>
            <a:r>
              <a:rPr lang="en-US" sz="3600" b="1" u="sng" dirty="0" smtClean="0"/>
              <a:t>Provide protection and structure </a:t>
            </a:r>
            <a:r>
              <a:rPr lang="en-US" sz="3600" dirty="0" smtClean="0"/>
              <a:t>for the cell</a:t>
            </a:r>
          </a:p>
          <a:p>
            <a:pPr lvl="0"/>
            <a:endParaRPr lang="en-US" sz="3600" dirty="0" smtClean="0"/>
          </a:p>
          <a:p>
            <a:pPr lvl="0"/>
            <a:r>
              <a:rPr lang="en-US" sz="3600" dirty="0" smtClean="0"/>
              <a:t>Only found in plant cells</a:t>
            </a:r>
          </a:p>
          <a:p>
            <a:endParaRPr lang="en-US" dirty="0"/>
          </a:p>
        </p:txBody>
      </p:sp>
      <p:pic>
        <p:nvPicPr>
          <p:cNvPr id="5" name="Picture 2"/>
          <p:cNvPicPr>
            <a:picLocks noGrp="1" noChangeAspect="1" noChangeArrowheads="1"/>
          </p:cNvPicPr>
          <p:nvPr>
            <p:ph sz="half" idx="1"/>
          </p:nvPr>
        </p:nvPicPr>
        <p:blipFill>
          <a:blip r:embed="rId2" cstate="print"/>
          <a:srcRect/>
          <a:stretch>
            <a:fillRect/>
          </a:stretch>
        </p:blipFill>
        <p:spPr bwMode="auto">
          <a:xfrm>
            <a:off x="4663440" y="-171506"/>
            <a:ext cx="3896704" cy="1908867"/>
          </a:xfrm>
          <a:prstGeom prst="rect">
            <a:avLst/>
          </a:prstGeom>
          <a:noFill/>
          <a:ln w="9525">
            <a:noFill/>
            <a:miter lim="800000"/>
            <a:headEnd/>
            <a:tailEnd/>
          </a:ln>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841" y="2643382"/>
            <a:ext cx="4230215" cy="3077797"/>
          </a:xfrm>
          <a:prstGeom prst="rect">
            <a:avLst/>
          </a:prstGeom>
        </p:spPr>
      </p:pic>
    </p:spTree>
    <p:extLst>
      <p:ext uri="{BB962C8B-B14F-4D97-AF65-F5344CB8AC3E}">
        <p14:creationId xmlns:p14="http://schemas.microsoft.com/office/powerpoint/2010/main" val="544768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dirty="0" smtClean="0"/>
              <a:t>Chromosomes</a:t>
            </a:r>
            <a:endParaRPr lang="en-US" sz="6600" dirty="0"/>
          </a:p>
        </p:txBody>
      </p:sp>
      <p:sp>
        <p:nvSpPr>
          <p:cNvPr id="3" name="Content Placeholder 2"/>
          <p:cNvSpPr>
            <a:spLocks noGrp="1"/>
          </p:cNvSpPr>
          <p:nvPr>
            <p:ph sz="half" idx="1"/>
          </p:nvPr>
        </p:nvSpPr>
        <p:spPr>
          <a:xfrm>
            <a:off x="259492" y="1845734"/>
            <a:ext cx="4266788" cy="4023360"/>
          </a:xfrm>
        </p:spPr>
        <p:txBody>
          <a:bodyPr>
            <a:noAutofit/>
          </a:bodyPr>
          <a:lstStyle/>
          <a:p>
            <a:r>
              <a:rPr lang="en-US" sz="3600" b="1" u="sng" dirty="0" smtClean="0"/>
              <a:t>Heredity information found here.</a:t>
            </a:r>
          </a:p>
          <a:p>
            <a:endParaRPr lang="en-US" sz="2800" dirty="0"/>
          </a:p>
          <a:p>
            <a:r>
              <a:rPr lang="en-US" sz="2800" dirty="0"/>
              <a:t>Every organism requires a set of instructions for specifying its traits. </a:t>
            </a:r>
          </a:p>
          <a:p>
            <a:r>
              <a:rPr lang="en-US" sz="2800" dirty="0" smtClean="0"/>
              <a:t> </a:t>
            </a:r>
            <a:r>
              <a:rPr lang="en-US" sz="2800" dirty="0"/>
              <a:t>An offspring receives or inherits these instructions from its parent(s).</a:t>
            </a:r>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526280" y="2011681"/>
            <a:ext cx="4181221" cy="3384762"/>
          </a:xfrm>
        </p:spPr>
      </p:pic>
    </p:spTree>
    <p:extLst>
      <p:ext uri="{BB962C8B-B14F-4D97-AF65-F5344CB8AC3E}">
        <p14:creationId xmlns:p14="http://schemas.microsoft.com/office/powerpoint/2010/main" val="1205274756"/>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Tree>
    <p:extLst>
      <p:ext uri="{BB962C8B-B14F-4D97-AF65-F5344CB8AC3E}">
        <p14:creationId xmlns:p14="http://schemas.microsoft.com/office/powerpoint/2010/main" val="630406812"/>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2534699F-5AAB-4D45-BBCA-73CC8EEF154D}"/>
              </a:ext>
            </a:extLst>
          </p:cNvPr>
          <p:cNvSpPr txBox="1"/>
          <p:nvPr/>
        </p:nvSpPr>
        <p:spPr>
          <a:xfrm>
            <a:off x="71516" y="502694"/>
            <a:ext cx="9072483" cy="3019288"/>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nSpc>
                <a:spcPct val="90000"/>
              </a:lnSpc>
            </a:pPr>
            <a:r>
              <a:rPr lang="en-US" sz="5400" b="1" dirty="0" smtClean="0"/>
              <a:t>LE-A Today's </a:t>
            </a:r>
            <a:r>
              <a:rPr lang="en-US" sz="5400" b="1" dirty="0"/>
              <a:t>goals</a:t>
            </a:r>
            <a:r>
              <a:rPr lang="en-US" sz="5400" b="1" dirty="0" smtClean="0"/>
              <a:t>....</a:t>
            </a:r>
          </a:p>
          <a:p>
            <a:pPr>
              <a:lnSpc>
                <a:spcPct val="90000"/>
              </a:lnSpc>
            </a:pPr>
            <a:endParaRPr lang="en-US" sz="5400" b="1" dirty="0" smtClean="0"/>
          </a:p>
          <a:p>
            <a:pPr marL="685800" indent="-685800">
              <a:lnSpc>
                <a:spcPct val="90000"/>
              </a:lnSpc>
              <a:buFont typeface="Arial" charset="0"/>
              <a:buChar char="•"/>
            </a:pPr>
            <a:r>
              <a:rPr lang="en-US" sz="3600" b="1" i="1" dirty="0" smtClean="0"/>
              <a:t>Identify components of Cellular Membrane</a:t>
            </a:r>
          </a:p>
          <a:p>
            <a:pPr marL="685800" indent="-685800">
              <a:lnSpc>
                <a:spcPct val="90000"/>
              </a:lnSpc>
              <a:buFont typeface="Arial" charset="0"/>
              <a:buChar char="•"/>
            </a:pPr>
            <a:r>
              <a:rPr lang="en-US" sz="3600" b="1" i="1" dirty="0" smtClean="0"/>
              <a:t>Explain Cellular Membrane Communication</a:t>
            </a:r>
            <a:endParaRPr lang="en-US" sz="3600" b="1" i="1" dirty="0"/>
          </a:p>
          <a:p>
            <a:pPr marL="642938" indent="-642938">
              <a:lnSpc>
                <a:spcPct val="90000"/>
              </a:lnSpc>
              <a:buFont typeface="Arial"/>
              <a:buChar char="•"/>
            </a:pPr>
            <a:endParaRPr lang="en-US" sz="3300" i="1" dirty="0"/>
          </a:p>
        </p:txBody>
      </p:sp>
      <p:sp>
        <p:nvSpPr>
          <p:cNvPr id="3" name="TextBox 2">
            <a:extLst>
              <a:ext uri="{FF2B5EF4-FFF2-40B4-BE49-F238E27FC236}">
                <a16:creationId xmlns:a16="http://schemas.microsoft.com/office/drawing/2014/main" xmlns="" id="{A5B6F687-F7B4-414C-B5E5-8EDF2E0EF14C}"/>
              </a:ext>
            </a:extLst>
          </p:cNvPr>
          <p:cNvSpPr txBox="1"/>
          <p:nvPr/>
        </p:nvSpPr>
        <p:spPr>
          <a:xfrm>
            <a:off x="269437" y="3593683"/>
            <a:ext cx="8874563" cy="1814343"/>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lnSpc>
                <a:spcPct val="90000"/>
              </a:lnSpc>
            </a:pPr>
            <a:r>
              <a:rPr lang="en-US" sz="2100" b="1" i="1" dirty="0">
                <a:latin typeface="Comic Sans MS"/>
                <a:cs typeface="Segoe UI"/>
              </a:rPr>
              <a:t>Table of Contents Log</a:t>
            </a:r>
            <a:r>
              <a:rPr lang="en-US" sz="2100" i="1" dirty="0">
                <a:latin typeface="Segoe UI"/>
                <a:cs typeface="Segoe UI"/>
              </a:rPr>
              <a:t>​</a:t>
            </a:r>
            <a:r>
              <a:rPr lang="en-US" sz="2100" dirty="0">
                <a:latin typeface="Segoe UI"/>
                <a:cs typeface="Segoe UI"/>
              </a:rPr>
              <a:t>​</a:t>
            </a:r>
          </a:p>
          <a:p>
            <a:pPr algn="ctr">
              <a:lnSpc>
                <a:spcPct val="90000"/>
              </a:lnSpc>
            </a:pPr>
            <a:r>
              <a:rPr lang="en-US" sz="2100" dirty="0">
                <a:latin typeface="Segoe UI"/>
                <a:cs typeface="Segoe UI"/>
              </a:rPr>
              <a:t>​​</a:t>
            </a:r>
          </a:p>
          <a:p>
            <a:pPr>
              <a:lnSpc>
                <a:spcPct val="90000"/>
              </a:lnSpc>
            </a:pPr>
            <a:r>
              <a:rPr lang="en-US" sz="2100" b="1" u="sng" dirty="0">
                <a:latin typeface="Arial"/>
                <a:cs typeface="Segoe UI"/>
              </a:rPr>
              <a:t>Date                                    Topic                                                  Page</a:t>
            </a:r>
            <a:r>
              <a:rPr lang="en-US" sz="2100" b="1" dirty="0">
                <a:latin typeface="Arial"/>
                <a:cs typeface="Segoe UI"/>
              </a:rPr>
              <a:t>    </a:t>
            </a:r>
            <a:r>
              <a:rPr lang="en-US" sz="2100" dirty="0">
                <a:latin typeface="Arial"/>
                <a:cs typeface="Segoe UI"/>
              </a:rPr>
              <a:t>  ​</a:t>
            </a:r>
            <a:endParaRPr lang="en-US" sz="2100" dirty="0">
              <a:latin typeface="Arial"/>
              <a:cs typeface="Arial"/>
            </a:endParaRPr>
          </a:p>
          <a:p>
            <a:pPr>
              <a:lnSpc>
                <a:spcPct val="90000"/>
              </a:lnSpc>
            </a:pPr>
            <a:r>
              <a:rPr lang="en-US" sz="2100" dirty="0">
                <a:latin typeface="Arial"/>
                <a:cs typeface="Segoe UI"/>
              </a:rPr>
              <a:t>​</a:t>
            </a:r>
            <a:endParaRPr lang="en-US" sz="2100" dirty="0">
              <a:latin typeface="Segoe UI"/>
              <a:cs typeface="Segoe UI"/>
            </a:endParaRPr>
          </a:p>
          <a:p>
            <a:pPr>
              <a:lnSpc>
                <a:spcPct val="90000"/>
              </a:lnSpc>
            </a:pPr>
            <a:r>
              <a:rPr lang="en-US" sz="2000" b="1" i="1" dirty="0" smtClean="0">
                <a:latin typeface="Arial"/>
                <a:cs typeface="Segoe UI"/>
              </a:rPr>
              <a:t>12/7     Cells 8: </a:t>
            </a:r>
            <a:r>
              <a:rPr lang="en-US" sz="2000" b="1" dirty="0" smtClean="0"/>
              <a:t>Diffusion Through a Membrane: Structure         11                             </a:t>
            </a:r>
            <a:r>
              <a:rPr lang="en-US" sz="2100" b="1" i="1" dirty="0">
                <a:latin typeface="Arial"/>
                <a:cs typeface="Segoe UI"/>
              </a:rPr>
              <a:t> </a:t>
            </a:r>
            <a:endParaRPr lang="en-US" sz="2100" b="1" i="1" dirty="0">
              <a:latin typeface="Arial"/>
              <a:cs typeface="Arial"/>
            </a:endParaRPr>
          </a:p>
        </p:txBody>
      </p:sp>
      <p:pic>
        <p:nvPicPr>
          <p:cNvPr id="4" name="Picture 3" descr="http://www.biologycorner.com/resources/mitochondria.jpg"/>
          <p:cNvPicPr/>
          <p:nvPr/>
        </p:nvPicPr>
        <p:blipFill>
          <a:blip r:embed="rId2" cstate="print"/>
          <a:srcRect/>
          <a:stretch>
            <a:fillRect/>
          </a:stretch>
        </p:blipFill>
        <p:spPr bwMode="auto">
          <a:xfrm>
            <a:off x="7265044" y="342771"/>
            <a:ext cx="1311275" cy="809625"/>
          </a:xfrm>
          <a:prstGeom prst="rect">
            <a:avLst/>
          </a:prstGeom>
          <a:noFill/>
          <a:ln w="9525">
            <a:noFill/>
            <a:miter lim="800000"/>
            <a:headEnd/>
            <a:tailEnd/>
          </a:ln>
        </p:spPr>
      </p:pic>
      <p:pic>
        <p:nvPicPr>
          <p:cNvPr id="5" name="Picture 4" descr="http://www.biologycorner.com/resources/GA.gif"/>
          <p:cNvPicPr/>
          <p:nvPr/>
        </p:nvPicPr>
        <p:blipFill>
          <a:blip r:embed="rId3" cstate="print"/>
          <a:srcRect/>
          <a:stretch>
            <a:fillRect/>
          </a:stretch>
        </p:blipFill>
        <p:spPr bwMode="auto">
          <a:xfrm>
            <a:off x="4794936" y="5449576"/>
            <a:ext cx="1333500" cy="858520"/>
          </a:xfrm>
          <a:prstGeom prst="rect">
            <a:avLst/>
          </a:prstGeom>
          <a:noFill/>
          <a:ln w="9525">
            <a:noFill/>
            <a:miter lim="800000"/>
            <a:headEnd/>
            <a:tailEnd/>
          </a:ln>
        </p:spPr>
      </p:pic>
      <p:pic>
        <p:nvPicPr>
          <p:cNvPr id="6" name="Picture 5" descr="http://www.biologycorner.com/resources/lysosome.gif"/>
          <p:cNvPicPr/>
          <p:nvPr/>
        </p:nvPicPr>
        <p:blipFill>
          <a:blip r:embed="rId4" cstate="print"/>
          <a:srcRect/>
          <a:stretch>
            <a:fillRect/>
          </a:stretch>
        </p:blipFill>
        <p:spPr bwMode="auto">
          <a:xfrm>
            <a:off x="317658" y="5831622"/>
            <a:ext cx="384175" cy="384175"/>
          </a:xfrm>
          <a:prstGeom prst="rect">
            <a:avLst/>
          </a:prstGeom>
          <a:noFill/>
          <a:ln w="9525">
            <a:noFill/>
            <a:miter lim="800000"/>
            <a:headEnd/>
            <a:tailEnd/>
          </a:ln>
        </p:spPr>
      </p:pic>
      <p:sp>
        <p:nvSpPr>
          <p:cNvPr id="7" name="5-Point Star 6">
            <a:hlinkClick r:id="rId5"/>
          </p:cNvPr>
          <p:cNvSpPr/>
          <p:nvPr/>
        </p:nvSpPr>
        <p:spPr>
          <a:xfrm>
            <a:off x="7851648" y="5831622"/>
            <a:ext cx="1063751" cy="797778"/>
          </a:xfrm>
          <a:prstGeom prst="star5">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6599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5964"/>
            <a:ext cx="4613207" cy="2842936"/>
          </a:xfrm>
          <a:prstGeom prst="rect">
            <a:avLst/>
          </a:prstGeom>
        </p:spPr>
      </p:pic>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67713"/>
            <a:ext cx="4613207" cy="2842936"/>
          </a:xfrm>
          <a:prstGeom prst="rect">
            <a:avLst/>
          </a:prstGeom>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3206" y="260570"/>
            <a:ext cx="4613207" cy="2842936"/>
          </a:xfrm>
          <a:prstGeom prst="rect">
            <a:avLst/>
          </a:prstGeom>
        </p:spPr>
      </p:pic>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3206" y="3367713"/>
            <a:ext cx="4613207" cy="2842936"/>
          </a:xfrm>
          <a:prstGeom prst="rect">
            <a:avLst/>
          </a:prstGeom>
        </p:spPr>
      </p:pic>
      <p:sp>
        <p:nvSpPr>
          <p:cNvPr id="9" name="Rectangle 8"/>
          <p:cNvSpPr/>
          <p:nvPr/>
        </p:nvSpPr>
        <p:spPr>
          <a:xfrm>
            <a:off x="163217" y="377505"/>
            <a:ext cx="4286774" cy="25015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0473" y="3538406"/>
            <a:ext cx="4286774" cy="25015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755186" y="465039"/>
            <a:ext cx="612061" cy="523220"/>
          </a:xfrm>
          <a:prstGeom prst="rect">
            <a:avLst/>
          </a:prstGeom>
          <a:noFill/>
        </p:spPr>
        <p:txBody>
          <a:bodyPr wrap="square" rtlCol="0">
            <a:spAutoFit/>
          </a:bodyPr>
          <a:lstStyle/>
          <a:p>
            <a:r>
              <a:rPr lang="en-US" sz="2800" dirty="0" smtClean="0"/>
              <a:t>18</a:t>
            </a:r>
            <a:endParaRPr lang="en-US" sz="2800" dirty="0"/>
          </a:p>
        </p:txBody>
      </p:sp>
      <p:sp>
        <p:nvSpPr>
          <p:cNvPr id="12" name="TextBox 11"/>
          <p:cNvSpPr txBox="1"/>
          <p:nvPr/>
        </p:nvSpPr>
        <p:spPr>
          <a:xfrm>
            <a:off x="3784912" y="3571636"/>
            <a:ext cx="612061" cy="861774"/>
          </a:xfrm>
          <a:prstGeom prst="rect">
            <a:avLst/>
          </a:prstGeom>
          <a:noFill/>
        </p:spPr>
        <p:txBody>
          <a:bodyPr wrap="square" rtlCol="0">
            <a:spAutoFit/>
          </a:bodyPr>
          <a:lstStyle/>
          <a:p>
            <a:r>
              <a:rPr lang="en-US" dirty="0" smtClean="0"/>
              <a:t> </a:t>
            </a:r>
            <a:r>
              <a:rPr lang="en-US" sz="3200" dirty="0" smtClean="0"/>
              <a:t>19</a:t>
            </a:r>
            <a:endParaRPr lang="en-US" sz="3200" dirty="0"/>
          </a:p>
        </p:txBody>
      </p:sp>
      <p:sp>
        <p:nvSpPr>
          <p:cNvPr id="13" name="TextBox 12"/>
          <p:cNvSpPr txBox="1"/>
          <p:nvPr/>
        </p:nvSpPr>
        <p:spPr>
          <a:xfrm>
            <a:off x="683333" y="1035707"/>
            <a:ext cx="3536329" cy="923330"/>
          </a:xfrm>
          <a:prstGeom prst="rect">
            <a:avLst/>
          </a:prstGeom>
          <a:noFill/>
        </p:spPr>
        <p:txBody>
          <a:bodyPr wrap="square" rtlCol="0">
            <a:spAutoFit/>
          </a:bodyPr>
          <a:lstStyle/>
          <a:p>
            <a:r>
              <a:rPr lang="en-US" sz="5400" dirty="0" smtClean="0"/>
              <a:t>Indicator</a:t>
            </a:r>
            <a:endParaRPr lang="en-US" sz="5400" dirty="0"/>
          </a:p>
        </p:txBody>
      </p:sp>
      <p:sp>
        <p:nvSpPr>
          <p:cNvPr id="7" name="TextBox 6"/>
          <p:cNvSpPr txBox="1"/>
          <p:nvPr/>
        </p:nvSpPr>
        <p:spPr>
          <a:xfrm>
            <a:off x="260767" y="3820454"/>
            <a:ext cx="3926186" cy="923330"/>
          </a:xfrm>
          <a:prstGeom prst="rect">
            <a:avLst/>
          </a:prstGeom>
          <a:noFill/>
        </p:spPr>
        <p:txBody>
          <a:bodyPr wrap="square" rtlCol="0">
            <a:spAutoFit/>
          </a:bodyPr>
          <a:lstStyle/>
          <a:p>
            <a:r>
              <a:rPr lang="en-US" sz="5400" dirty="0" smtClean="0"/>
              <a:t>Glucose</a:t>
            </a:r>
            <a:endParaRPr lang="en-US" sz="5400" dirty="0"/>
          </a:p>
        </p:txBody>
      </p:sp>
      <p:sp>
        <p:nvSpPr>
          <p:cNvPr id="16" name="Rectangle 15"/>
          <p:cNvSpPr/>
          <p:nvPr/>
        </p:nvSpPr>
        <p:spPr>
          <a:xfrm>
            <a:off x="5051145" y="4694357"/>
            <a:ext cx="3086207" cy="13455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1024px-Regular_hexagon.svg.png</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4190" y="4581874"/>
            <a:ext cx="1628775" cy="1628775"/>
          </a:xfrm>
          <a:prstGeom prst="rect">
            <a:avLst/>
          </a:prstGeom>
        </p:spPr>
      </p:pic>
      <p:sp>
        <p:nvSpPr>
          <p:cNvPr id="14" name="Rectangle 13"/>
          <p:cNvSpPr/>
          <p:nvPr/>
        </p:nvSpPr>
        <p:spPr>
          <a:xfrm>
            <a:off x="4693680" y="3656108"/>
            <a:ext cx="4572000" cy="646331"/>
          </a:xfrm>
          <a:prstGeom prst="rect">
            <a:avLst/>
          </a:prstGeom>
        </p:spPr>
        <p:txBody>
          <a:bodyPr>
            <a:spAutoFit/>
          </a:bodyPr>
          <a:lstStyle/>
          <a:p>
            <a:pPr marL="285750" indent="-285750">
              <a:buFont typeface="Arial" charset="0"/>
              <a:buChar char="•"/>
            </a:pPr>
            <a:r>
              <a:rPr lang="en-US" dirty="0" smtClean="0"/>
              <a:t>Indicator= Benedict’s Solution</a:t>
            </a:r>
            <a:endParaRPr lang="en-US" dirty="0"/>
          </a:p>
          <a:p>
            <a:pPr marL="285750" indent="-285750">
              <a:buFont typeface="Arial" charset="0"/>
              <a:buChar char="•"/>
            </a:pPr>
            <a:r>
              <a:rPr lang="en-US" dirty="0" smtClean="0"/>
              <a:t>Sugar</a:t>
            </a:r>
            <a:endParaRPr lang="en-US" dirty="0"/>
          </a:p>
        </p:txBody>
      </p:sp>
      <p:sp>
        <p:nvSpPr>
          <p:cNvPr id="17" name="Rectangle 16"/>
          <p:cNvSpPr/>
          <p:nvPr/>
        </p:nvSpPr>
        <p:spPr>
          <a:xfrm>
            <a:off x="4693680" y="386881"/>
            <a:ext cx="4572000" cy="2677656"/>
          </a:xfrm>
          <a:prstGeom prst="rect">
            <a:avLst/>
          </a:prstGeom>
        </p:spPr>
        <p:txBody>
          <a:bodyPr>
            <a:spAutoFit/>
          </a:bodyPr>
          <a:lstStyle/>
          <a:p>
            <a:r>
              <a:rPr lang="en-US" sz="2800" dirty="0" smtClean="0"/>
              <a:t>A substance </a:t>
            </a:r>
            <a:r>
              <a:rPr lang="en-US" sz="2800" dirty="0"/>
              <a:t>that when added to a solution will indicate the presence of a specific molecule</a:t>
            </a:r>
            <a:r>
              <a:rPr lang="en-US" sz="2800" dirty="0" smtClean="0"/>
              <a:t>.</a:t>
            </a:r>
            <a:endParaRPr lang="en-US" sz="2800" dirty="0"/>
          </a:p>
          <a:p>
            <a:r>
              <a:rPr lang="en-US" sz="2800" i="1" dirty="0" smtClean="0"/>
              <a:t>Ex: Glucose Indicator</a:t>
            </a:r>
            <a:r>
              <a:rPr lang="en-US" sz="2800" i="1" dirty="0"/>
              <a:t> </a:t>
            </a:r>
            <a:r>
              <a:rPr lang="en-US" sz="2800" i="1" dirty="0" smtClean="0"/>
              <a:t>or Starch Indicator</a:t>
            </a:r>
          </a:p>
        </p:txBody>
      </p:sp>
    </p:spTree>
    <p:extLst>
      <p:ext uri="{BB962C8B-B14F-4D97-AF65-F5344CB8AC3E}">
        <p14:creationId xmlns:p14="http://schemas.microsoft.com/office/powerpoint/2010/main" val="275484865"/>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7454"/>
            <a:ext cx="4613207" cy="2842936"/>
          </a:xfrm>
          <a:prstGeom prst="rect">
            <a:avLst/>
          </a:prstGeom>
        </p:spPr>
      </p:pic>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67713"/>
            <a:ext cx="4613207" cy="2842936"/>
          </a:xfrm>
          <a:prstGeom prst="rect">
            <a:avLst/>
          </a:prstGeom>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3206" y="260570"/>
            <a:ext cx="4613207" cy="2842936"/>
          </a:xfrm>
          <a:prstGeom prst="rect">
            <a:avLst/>
          </a:prstGeom>
        </p:spPr>
      </p:pic>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3206" y="3367713"/>
            <a:ext cx="4613207" cy="2842936"/>
          </a:xfrm>
          <a:prstGeom prst="rect">
            <a:avLst/>
          </a:prstGeom>
        </p:spPr>
      </p:pic>
      <p:sp>
        <p:nvSpPr>
          <p:cNvPr id="9" name="Rectangle 8"/>
          <p:cNvSpPr/>
          <p:nvPr/>
        </p:nvSpPr>
        <p:spPr>
          <a:xfrm>
            <a:off x="163217" y="377505"/>
            <a:ext cx="4286774" cy="25015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0473" y="3538406"/>
            <a:ext cx="4286774" cy="25015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755186" y="465039"/>
            <a:ext cx="612061" cy="523220"/>
          </a:xfrm>
          <a:prstGeom prst="rect">
            <a:avLst/>
          </a:prstGeom>
          <a:noFill/>
        </p:spPr>
        <p:txBody>
          <a:bodyPr wrap="square" rtlCol="0">
            <a:spAutoFit/>
          </a:bodyPr>
          <a:lstStyle/>
          <a:p>
            <a:r>
              <a:rPr lang="en-US" sz="2800" dirty="0" smtClean="0"/>
              <a:t>20</a:t>
            </a:r>
            <a:endParaRPr lang="en-US" sz="2800" dirty="0"/>
          </a:p>
        </p:txBody>
      </p:sp>
      <p:sp>
        <p:nvSpPr>
          <p:cNvPr id="12" name="TextBox 11"/>
          <p:cNvSpPr txBox="1"/>
          <p:nvPr/>
        </p:nvSpPr>
        <p:spPr>
          <a:xfrm>
            <a:off x="3784912" y="3571636"/>
            <a:ext cx="612061" cy="523220"/>
          </a:xfrm>
          <a:prstGeom prst="rect">
            <a:avLst/>
          </a:prstGeom>
          <a:noFill/>
        </p:spPr>
        <p:txBody>
          <a:bodyPr wrap="square" rtlCol="0">
            <a:spAutoFit/>
          </a:bodyPr>
          <a:lstStyle/>
          <a:p>
            <a:r>
              <a:rPr lang="en-US" sz="2800" dirty="0" smtClean="0"/>
              <a:t>21</a:t>
            </a:r>
            <a:endParaRPr lang="en-US" sz="2800" dirty="0"/>
          </a:p>
        </p:txBody>
      </p:sp>
      <p:sp>
        <p:nvSpPr>
          <p:cNvPr id="13" name="TextBox 12"/>
          <p:cNvSpPr txBox="1"/>
          <p:nvPr/>
        </p:nvSpPr>
        <p:spPr>
          <a:xfrm>
            <a:off x="683333" y="1035707"/>
            <a:ext cx="3536329" cy="923330"/>
          </a:xfrm>
          <a:prstGeom prst="rect">
            <a:avLst/>
          </a:prstGeom>
          <a:noFill/>
        </p:spPr>
        <p:txBody>
          <a:bodyPr wrap="square" rtlCol="0">
            <a:spAutoFit/>
          </a:bodyPr>
          <a:lstStyle/>
          <a:p>
            <a:r>
              <a:rPr lang="en-US" sz="5400" dirty="0" smtClean="0"/>
              <a:t>Starch</a:t>
            </a:r>
            <a:endParaRPr lang="en-US" sz="5400" dirty="0"/>
          </a:p>
        </p:txBody>
      </p:sp>
      <p:sp>
        <p:nvSpPr>
          <p:cNvPr id="7" name="TextBox 6"/>
          <p:cNvSpPr txBox="1"/>
          <p:nvPr/>
        </p:nvSpPr>
        <p:spPr>
          <a:xfrm>
            <a:off x="260767" y="3820454"/>
            <a:ext cx="3926186" cy="1754326"/>
          </a:xfrm>
          <a:prstGeom prst="rect">
            <a:avLst/>
          </a:prstGeom>
          <a:noFill/>
        </p:spPr>
        <p:txBody>
          <a:bodyPr wrap="square" rtlCol="0">
            <a:spAutoFit/>
          </a:bodyPr>
          <a:lstStyle/>
          <a:p>
            <a:r>
              <a:rPr lang="en-US" sz="5400" dirty="0" err="1" smtClean="0"/>
              <a:t>Lugol’s</a:t>
            </a:r>
            <a:r>
              <a:rPr lang="en-US" sz="5400" dirty="0" smtClean="0"/>
              <a:t> </a:t>
            </a:r>
            <a:r>
              <a:rPr lang="en-US" sz="5400" dirty="0" err="1" smtClean="0"/>
              <a:t>Iodoine</a:t>
            </a:r>
            <a:endParaRPr lang="en-US" sz="5400" dirty="0"/>
          </a:p>
        </p:txBody>
      </p:sp>
      <p:sp>
        <p:nvSpPr>
          <p:cNvPr id="8" name="TextBox 7"/>
          <p:cNvSpPr txBox="1"/>
          <p:nvPr/>
        </p:nvSpPr>
        <p:spPr>
          <a:xfrm>
            <a:off x="4613206" y="377505"/>
            <a:ext cx="4530793" cy="461665"/>
          </a:xfrm>
          <a:prstGeom prst="rect">
            <a:avLst/>
          </a:prstGeom>
          <a:noFill/>
        </p:spPr>
        <p:txBody>
          <a:bodyPr wrap="square" rtlCol="0">
            <a:spAutoFit/>
          </a:bodyPr>
          <a:lstStyle/>
          <a:p>
            <a:pPr marL="342900" marR="0" lvl="0" indent="-342900" defTabSz="914400" eaLnBrk="1" fontAlgn="auto" latinLnBrk="0" hangingPunct="1">
              <a:lnSpc>
                <a:spcPct val="100000"/>
              </a:lnSpc>
              <a:spcBef>
                <a:spcPts val="0"/>
              </a:spcBef>
              <a:spcAft>
                <a:spcPts val="0"/>
              </a:spcAft>
              <a:buClrTx/>
              <a:buSzTx/>
              <a:buFont typeface="Arial" charset="0"/>
              <a:buNone/>
              <a:tabLst/>
              <a:defRPr/>
            </a:pPr>
            <a:endParaRPr lang="en-US" sz="2400" b="1" dirty="0">
              <a:solidFill>
                <a:srgbClr val="C03227"/>
              </a:solidFill>
            </a:endParaRPr>
          </a:p>
        </p:txBody>
      </p:sp>
      <p:sp>
        <p:nvSpPr>
          <p:cNvPr id="4" name="Rectangle 3"/>
          <p:cNvSpPr/>
          <p:nvPr/>
        </p:nvSpPr>
        <p:spPr>
          <a:xfrm>
            <a:off x="4793501" y="3404185"/>
            <a:ext cx="4572000" cy="1384995"/>
          </a:xfrm>
          <a:prstGeom prst="rect">
            <a:avLst/>
          </a:prstGeom>
        </p:spPr>
        <p:txBody>
          <a:bodyPr>
            <a:spAutoFit/>
          </a:bodyPr>
          <a:lstStyle/>
          <a:p>
            <a:pPr marL="285750" indent="-285750">
              <a:buFont typeface="Arial" charset="0"/>
              <a:buChar char="•"/>
            </a:pPr>
            <a:r>
              <a:rPr lang="en-US" sz="2800" dirty="0"/>
              <a:t>Indicator for </a:t>
            </a:r>
            <a:r>
              <a:rPr lang="en-US" sz="2800" dirty="0" smtClean="0"/>
              <a:t>STARCH</a:t>
            </a:r>
            <a:endParaRPr lang="en-US" sz="2800" dirty="0"/>
          </a:p>
          <a:p>
            <a:pPr marL="285750" indent="-285750">
              <a:buFont typeface="Arial" charset="0"/>
              <a:buChar char="•"/>
            </a:pPr>
            <a:r>
              <a:rPr lang="en-US" sz="2800" dirty="0" smtClean="0"/>
              <a:t>Amber to Blue/Black= </a:t>
            </a:r>
            <a:r>
              <a:rPr lang="en-US" sz="2800" dirty="0"/>
              <a:t>Positive presence of </a:t>
            </a:r>
            <a:r>
              <a:rPr lang="en-US" sz="2800" dirty="0" smtClean="0"/>
              <a:t>Starch</a:t>
            </a:r>
            <a:endParaRPr lang="en-US" sz="2800" dirty="0"/>
          </a:p>
        </p:txBody>
      </p:sp>
      <p:sp>
        <p:nvSpPr>
          <p:cNvPr id="14" name="TextBox 13"/>
          <p:cNvSpPr txBox="1"/>
          <p:nvPr/>
        </p:nvSpPr>
        <p:spPr>
          <a:xfrm>
            <a:off x="4707571" y="498361"/>
            <a:ext cx="4093324" cy="830997"/>
          </a:xfrm>
          <a:prstGeom prst="rect">
            <a:avLst/>
          </a:prstGeom>
          <a:noFill/>
        </p:spPr>
        <p:txBody>
          <a:bodyPr wrap="square" rtlCol="0">
            <a:spAutoFit/>
          </a:bodyPr>
          <a:lstStyle/>
          <a:p>
            <a:pPr marL="285750" indent="-285750">
              <a:buFont typeface="Arial" charset="0"/>
              <a:buChar char="•"/>
            </a:pPr>
            <a:r>
              <a:rPr lang="en-US" sz="2400" dirty="0" smtClean="0"/>
              <a:t>Indicator= </a:t>
            </a:r>
            <a:r>
              <a:rPr lang="en-US" sz="2400" dirty="0" err="1" smtClean="0"/>
              <a:t>Lugol’s</a:t>
            </a:r>
            <a:r>
              <a:rPr lang="en-US" sz="2400" dirty="0" smtClean="0"/>
              <a:t> Iodine</a:t>
            </a:r>
          </a:p>
          <a:p>
            <a:pPr marL="285750" indent="-285750">
              <a:buFont typeface="Arial" charset="0"/>
              <a:buChar char="•"/>
            </a:pPr>
            <a:r>
              <a:rPr lang="en-US" sz="2400" dirty="0" smtClean="0"/>
              <a:t>Carbohydrate</a:t>
            </a:r>
          </a:p>
        </p:txBody>
      </p:sp>
      <p:sp>
        <p:nvSpPr>
          <p:cNvPr id="17" name="Rectangle 16"/>
          <p:cNvSpPr/>
          <p:nvPr/>
        </p:nvSpPr>
        <p:spPr>
          <a:xfrm>
            <a:off x="5347119" y="1628279"/>
            <a:ext cx="2986087" cy="10540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1024px-Regular_hexagon.svg.png</a:t>
            </a:r>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5063" y="1702158"/>
            <a:ext cx="1003719" cy="1003719"/>
          </a:xfrm>
          <a:prstGeom prst="rect">
            <a:avLst/>
          </a:prstGeom>
        </p:spPr>
      </p:pic>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3108" y="1701679"/>
            <a:ext cx="1003719" cy="1003719"/>
          </a:xfrm>
          <a:prstGeom prst="rect">
            <a:avLst/>
          </a:prstGeom>
        </p:spPr>
      </p:pic>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9232" y="1695431"/>
            <a:ext cx="1003719" cy="1003719"/>
          </a:xfrm>
          <a:prstGeom prst="rect">
            <a:avLst/>
          </a:prstGeom>
        </p:spPr>
      </p:pic>
    </p:spTree>
    <p:extLst>
      <p:ext uri="{BB962C8B-B14F-4D97-AF65-F5344CB8AC3E}">
        <p14:creationId xmlns:p14="http://schemas.microsoft.com/office/powerpoint/2010/main" val="53653156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749" y="252662"/>
            <a:ext cx="5956893" cy="5678905"/>
          </a:xfrm>
          <a:prstGeom prst="rect">
            <a:avLst/>
          </a:prstGeom>
        </p:spPr>
      </p:pic>
    </p:spTree>
    <p:extLst>
      <p:ext uri="{BB962C8B-B14F-4D97-AF65-F5344CB8AC3E}">
        <p14:creationId xmlns:p14="http://schemas.microsoft.com/office/powerpoint/2010/main" val="1811614150"/>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7454"/>
            <a:ext cx="4613207" cy="2842936"/>
          </a:xfrm>
          <a:prstGeom prst="rect">
            <a:avLst/>
          </a:prstGeom>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3206" y="260570"/>
            <a:ext cx="4613207" cy="2842936"/>
          </a:xfrm>
          <a:prstGeom prst="rect">
            <a:avLst/>
          </a:prstGeom>
        </p:spPr>
      </p:pic>
      <p:sp>
        <p:nvSpPr>
          <p:cNvPr id="9" name="Rectangle 8"/>
          <p:cNvSpPr/>
          <p:nvPr/>
        </p:nvSpPr>
        <p:spPr>
          <a:xfrm>
            <a:off x="163217" y="377505"/>
            <a:ext cx="4286774" cy="25015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755186" y="465039"/>
            <a:ext cx="612061" cy="523220"/>
          </a:xfrm>
          <a:prstGeom prst="rect">
            <a:avLst/>
          </a:prstGeom>
          <a:noFill/>
        </p:spPr>
        <p:txBody>
          <a:bodyPr wrap="square" rtlCol="0">
            <a:spAutoFit/>
          </a:bodyPr>
          <a:lstStyle/>
          <a:p>
            <a:r>
              <a:rPr lang="en-US" sz="2800" dirty="0" smtClean="0"/>
              <a:t>22</a:t>
            </a:r>
            <a:endParaRPr lang="en-US" sz="2800" dirty="0"/>
          </a:p>
        </p:txBody>
      </p:sp>
      <p:sp>
        <p:nvSpPr>
          <p:cNvPr id="13" name="TextBox 12"/>
          <p:cNvSpPr txBox="1"/>
          <p:nvPr/>
        </p:nvSpPr>
        <p:spPr>
          <a:xfrm>
            <a:off x="683333" y="1035707"/>
            <a:ext cx="3536329" cy="1754326"/>
          </a:xfrm>
          <a:prstGeom prst="rect">
            <a:avLst/>
          </a:prstGeom>
          <a:noFill/>
        </p:spPr>
        <p:txBody>
          <a:bodyPr wrap="square" rtlCol="0">
            <a:spAutoFit/>
          </a:bodyPr>
          <a:lstStyle/>
          <a:p>
            <a:r>
              <a:rPr lang="en-US" sz="5400" dirty="0" smtClean="0"/>
              <a:t>Benedict’s Solution</a:t>
            </a:r>
            <a:endParaRPr lang="en-US" sz="5400" dirty="0"/>
          </a:p>
        </p:txBody>
      </p:sp>
      <p:sp>
        <p:nvSpPr>
          <p:cNvPr id="8" name="TextBox 7"/>
          <p:cNvSpPr txBox="1"/>
          <p:nvPr/>
        </p:nvSpPr>
        <p:spPr>
          <a:xfrm>
            <a:off x="4613206" y="377505"/>
            <a:ext cx="4530793" cy="461665"/>
          </a:xfrm>
          <a:prstGeom prst="rect">
            <a:avLst/>
          </a:prstGeom>
          <a:noFill/>
        </p:spPr>
        <p:txBody>
          <a:bodyPr wrap="square" rtlCol="0">
            <a:spAutoFit/>
          </a:bodyPr>
          <a:lstStyle/>
          <a:p>
            <a:pPr marL="342900" marR="0" lvl="0" indent="-342900" defTabSz="914400" eaLnBrk="1" fontAlgn="auto" latinLnBrk="0" hangingPunct="1">
              <a:lnSpc>
                <a:spcPct val="100000"/>
              </a:lnSpc>
              <a:spcBef>
                <a:spcPts val="0"/>
              </a:spcBef>
              <a:spcAft>
                <a:spcPts val="0"/>
              </a:spcAft>
              <a:buClrTx/>
              <a:buSzTx/>
              <a:buFont typeface="Arial" charset="0"/>
              <a:buNone/>
              <a:tabLst/>
              <a:defRPr/>
            </a:pPr>
            <a:endParaRPr lang="en-US" sz="2400" b="1" dirty="0">
              <a:solidFill>
                <a:srgbClr val="C03227"/>
              </a:solidFill>
            </a:endParaRPr>
          </a:p>
        </p:txBody>
      </p:sp>
      <p:sp>
        <p:nvSpPr>
          <p:cNvPr id="4" name="TextBox 3"/>
          <p:cNvSpPr txBox="1"/>
          <p:nvPr/>
        </p:nvSpPr>
        <p:spPr>
          <a:xfrm>
            <a:off x="4746761" y="465039"/>
            <a:ext cx="4397238" cy="2492990"/>
          </a:xfrm>
          <a:prstGeom prst="rect">
            <a:avLst/>
          </a:prstGeom>
          <a:noFill/>
        </p:spPr>
        <p:txBody>
          <a:bodyPr wrap="square" rtlCol="0">
            <a:spAutoFit/>
          </a:bodyPr>
          <a:lstStyle/>
          <a:p>
            <a:pPr marL="285750" indent="-285750">
              <a:buFont typeface="Arial" charset="0"/>
              <a:buChar char="•"/>
            </a:pPr>
            <a:r>
              <a:rPr lang="en-US" sz="2400" dirty="0" smtClean="0"/>
              <a:t>Indicator for GLUCOSE</a:t>
            </a:r>
          </a:p>
          <a:p>
            <a:pPr marL="285750" indent="-285750">
              <a:buFont typeface="Arial" charset="0"/>
              <a:buChar char="•"/>
            </a:pPr>
            <a:r>
              <a:rPr lang="en-US" sz="2400" dirty="0" smtClean="0"/>
              <a:t>Must HEAT</a:t>
            </a:r>
          </a:p>
          <a:p>
            <a:pPr marL="285750" indent="-285750">
              <a:buFont typeface="Arial" charset="0"/>
              <a:buChar char="•"/>
            </a:pPr>
            <a:r>
              <a:rPr lang="en-US" sz="2400" dirty="0" smtClean="0"/>
              <a:t>Blue to Orange/Red = Positive presence of Glucose</a:t>
            </a:r>
          </a:p>
          <a:p>
            <a:pPr marL="285750" indent="-285750">
              <a:buFont typeface="Arial" charset="0"/>
              <a:buChar char="•"/>
            </a:pPr>
            <a:r>
              <a:rPr lang="en-US" sz="2400" dirty="0" smtClean="0"/>
              <a:t>B=Blue Color</a:t>
            </a:r>
          </a:p>
          <a:p>
            <a:endParaRPr lang="en-US" dirty="0"/>
          </a:p>
          <a:p>
            <a:endParaRPr lang="en-US" dirty="0"/>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4042" y="1682038"/>
            <a:ext cx="1106133" cy="1203325"/>
          </a:xfrm>
          <a:prstGeom prst="rect">
            <a:avLst/>
          </a:prstGeom>
        </p:spPr>
      </p:pic>
    </p:spTree>
    <p:extLst>
      <p:ext uri="{BB962C8B-B14F-4D97-AF65-F5344CB8AC3E}">
        <p14:creationId xmlns:p14="http://schemas.microsoft.com/office/powerpoint/2010/main" val="506925542"/>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2980" y="300791"/>
            <a:ext cx="8771020" cy="3416320"/>
          </a:xfrm>
          <a:prstGeom prst="rect">
            <a:avLst/>
          </a:prstGeom>
          <a:noFill/>
        </p:spPr>
        <p:txBody>
          <a:bodyPr wrap="square" rtlCol="0">
            <a:spAutoFit/>
          </a:bodyPr>
          <a:lstStyle/>
          <a:p>
            <a:r>
              <a:rPr lang="en-US" sz="6600" dirty="0" smtClean="0"/>
              <a:t>Daily Topic Quiz</a:t>
            </a:r>
          </a:p>
          <a:p>
            <a:endParaRPr lang="en-US" sz="6600" dirty="0" smtClean="0"/>
          </a:p>
          <a:p>
            <a:r>
              <a:rPr lang="en-US" sz="6600" dirty="0" smtClean="0"/>
              <a:t>Unit Exam 12/12</a:t>
            </a:r>
          </a:p>
          <a:p>
            <a:r>
              <a:rPr lang="en-US" dirty="0" smtClean="0"/>
              <a:t> </a:t>
            </a:r>
            <a:endParaRPr lang="en-US" dirty="0"/>
          </a:p>
        </p:txBody>
      </p:sp>
    </p:spTree>
    <p:extLst>
      <p:ext uri="{BB962C8B-B14F-4D97-AF65-F5344CB8AC3E}">
        <p14:creationId xmlns:p14="http://schemas.microsoft.com/office/powerpoint/2010/main" val="1050637247"/>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458"/>
            <a:ext cx="9944100" cy="1099284"/>
          </a:xfrm>
        </p:spPr>
        <p:txBody>
          <a:bodyPr>
            <a:normAutofit/>
          </a:bodyPr>
          <a:lstStyle/>
          <a:p>
            <a:r>
              <a:rPr lang="en-US" dirty="0" smtClean="0"/>
              <a:t>Cell Membrane (Plasma Membrane)</a:t>
            </a:r>
            <a:endParaRPr lang="en-US" dirty="0"/>
          </a:p>
        </p:txBody>
      </p:sp>
      <p:sp>
        <p:nvSpPr>
          <p:cNvPr id="5" name="Content Placeholder 2"/>
          <p:cNvSpPr>
            <a:spLocks noGrp="1"/>
          </p:cNvSpPr>
          <p:nvPr>
            <p:ph sz="half" idx="2"/>
          </p:nvPr>
        </p:nvSpPr>
        <p:spPr>
          <a:xfrm>
            <a:off x="-13947" y="4414837"/>
            <a:ext cx="9157947" cy="4023360"/>
          </a:xfrm>
        </p:spPr>
        <p:txBody>
          <a:bodyPr>
            <a:noAutofit/>
          </a:bodyPr>
          <a:lstStyle/>
          <a:p>
            <a:pPr>
              <a:buFont typeface="Arial" charset="0"/>
              <a:buChar char="•"/>
            </a:pPr>
            <a:r>
              <a:rPr lang="en-US" sz="3200" dirty="0" smtClean="0"/>
              <a:t>Separates the cell from its surrounding environment</a:t>
            </a:r>
          </a:p>
          <a:p>
            <a:pPr>
              <a:buFont typeface="Arial" charset="0"/>
              <a:buChar char="•"/>
            </a:pPr>
            <a:r>
              <a:rPr lang="en-US" sz="3200" dirty="0" smtClean="0"/>
              <a:t>Controls the movement of materials into and out of the cell</a:t>
            </a:r>
            <a:endParaRPr lang="en-US" sz="3200" dirty="0"/>
          </a:p>
        </p:txBody>
      </p:sp>
      <p:pic>
        <p:nvPicPr>
          <p:cNvPr id="4" name="Content Placeholder 3"/>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093786" y="885826"/>
            <a:ext cx="6464302" cy="3529011"/>
          </a:xfrm>
        </p:spPr>
      </p:pic>
    </p:spTree>
    <p:extLst>
      <p:ext uri="{BB962C8B-B14F-4D97-AF65-F5344CB8AC3E}">
        <p14:creationId xmlns:p14="http://schemas.microsoft.com/office/powerpoint/2010/main" val="2123332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Cell Membrane</a:t>
            </a:r>
            <a:endParaRPr lang="en-US" dirty="0"/>
          </a:p>
        </p:txBody>
      </p:sp>
      <p:sp>
        <p:nvSpPr>
          <p:cNvPr id="3" name="Content Placeholder 2"/>
          <p:cNvSpPr>
            <a:spLocks noGrp="1"/>
          </p:cNvSpPr>
          <p:nvPr>
            <p:ph sz="half" idx="1"/>
          </p:nvPr>
        </p:nvSpPr>
        <p:spPr>
          <a:xfrm>
            <a:off x="142875" y="1845734"/>
            <a:ext cx="4383405" cy="4023360"/>
          </a:xfrm>
        </p:spPr>
        <p:txBody>
          <a:bodyPr>
            <a:normAutofit/>
          </a:bodyPr>
          <a:lstStyle/>
          <a:p>
            <a:r>
              <a:rPr lang="en-US" sz="2400" dirty="0" smtClean="0"/>
              <a:t>Is selectively permeable</a:t>
            </a:r>
          </a:p>
          <a:p>
            <a:pPr lvl="1"/>
            <a:r>
              <a:rPr lang="en-US" sz="2400" dirty="0" smtClean="0"/>
              <a:t>Some substances can pass through freely, other substances can only pas through to some slight extent or at certain times, and some substances cannot pass through at all</a:t>
            </a:r>
            <a:endParaRPr lang="en-US" sz="2400" dirty="0"/>
          </a:p>
        </p:txBody>
      </p:sp>
      <p:sp>
        <p:nvSpPr>
          <p:cNvPr id="5" name="5-Point Star 4">
            <a:hlinkClick r:id="rId3" action="ppaction://hlinkfile"/>
          </p:cNvPr>
          <p:cNvSpPr/>
          <p:nvPr/>
        </p:nvSpPr>
        <p:spPr>
          <a:xfrm>
            <a:off x="8610600" y="6248400"/>
            <a:ext cx="381000" cy="3810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p:cNvPicPr>
            <a:picLocks noGrp="1" noChangeAspect="1" noChangeArrowheads="1"/>
          </p:cNvPicPr>
          <p:nvPr>
            <p:ph sz="half" idx="2"/>
          </p:nvPr>
        </p:nvPicPr>
        <p:blipFill>
          <a:blip r:embed="rId4" cstate="print"/>
          <a:srcRect/>
          <a:stretch>
            <a:fillRect/>
          </a:stretch>
        </p:blipFill>
        <p:spPr bwMode="auto">
          <a:xfrm>
            <a:off x="4650819" y="1985962"/>
            <a:ext cx="4493181" cy="2362200"/>
          </a:xfrm>
          <a:prstGeom prst="rect">
            <a:avLst/>
          </a:prstGeom>
          <a:noFill/>
          <a:ln w="9525">
            <a:noFill/>
            <a:miter lim="800000"/>
            <a:headEnd/>
            <a:tailEnd/>
          </a:ln>
          <a:effectLst/>
        </p:spPr>
      </p:pic>
    </p:spTree>
    <p:extLst>
      <p:ext uri="{BB962C8B-B14F-4D97-AF65-F5344CB8AC3E}">
        <p14:creationId xmlns:p14="http://schemas.microsoft.com/office/powerpoint/2010/main" val="250214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Cell Membrane: Bi-Lipid Layer</a:t>
            </a:r>
            <a:endParaRPr lang="en-US" dirty="0"/>
          </a:p>
        </p:txBody>
      </p:sp>
      <p:sp>
        <p:nvSpPr>
          <p:cNvPr id="4" name="Content Placeholder 3"/>
          <p:cNvSpPr>
            <a:spLocks noGrp="1"/>
          </p:cNvSpPr>
          <p:nvPr>
            <p:ph sz="half" idx="2"/>
          </p:nvPr>
        </p:nvSpPr>
        <p:spPr>
          <a:xfrm>
            <a:off x="4663440" y="1845735"/>
            <a:ext cx="4309110" cy="4023360"/>
          </a:xfrm>
        </p:spPr>
        <p:txBody>
          <a:bodyPr/>
          <a:lstStyle/>
          <a:p>
            <a:r>
              <a:rPr lang="en-US" sz="3200" dirty="0" smtClean="0"/>
              <a:t>A two-layered structure</a:t>
            </a:r>
          </a:p>
          <a:p>
            <a:r>
              <a:rPr lang="en-US" sz="3200" b="1" u="sng" dirty="0" smtClean="0">
                <a:solidFill>
                  <a:srgbClr val="FF0000"/>
                </a:solidFill>
              </a:rPr>
              <a:t> ***Key Parts***</a:t>
            </a:r>
            <a:endParaRPr lang="en-US" sz="3200" b="1" u="sng" dirty="0">
              <a:solidFill>
                <a:srgbClr val="FF0000"/>
              </a:solidFill>
            </a:endParaRPr>
          </a:p>
          <a:p>
            <a:r>
              <a:rPr lang="en-US" sz="3200" b="1" u="sng" dirty="0" smtClean="0">
                <a:solidFill>
                  <a:srgbClr val="C03227"/>
                </a:solidFill>
              </a:rPr>
              <a:t>-  A. Lipids</a:t>
            </a:r>
          </a:p>
          <a:p>
            <a:r>
              <a:rPr lang="en-US" sz="3200" b="1" u="sng" dirty="0" smtClean="0">
                <a:solidFill>
                  <a:srgbClr val="C03227"/>
                </a:solidFill>
              </a:rPr>
              <a:t>   B. Proteins</a:t>
            </a:r>
          </a:p>
          <a:p>
            <a:r>
              <a:rPr lang="en-US" sz="3200" b="1" u="sng" dirty="0">
                <a:solidFill>
                  <a:srgbClr val="C03227"/>
                </a:solidFill>
              </a:rPr>
              <a:t> </a:t>
            </a:r>
            <a:r>
              <a:rPr lang="en-US" sz="3200" b="1" u="sng" dirty="0" smtClean="0">
                <a:solidFill>
                  <a:srgbClr val="C03227"/>
                </a:solidFill>
              </a:rPr>
              <a:t>  C. Receptors</a:t>
            </a:r>
          </a:p>
          <a:p>
            <a:pPr lvl="2"/>
            <a:endParaRPr lang="en-US" dirty="0"/>
          </a:p>
        </p:txBody>
      </p:sp>
      <p:pic>
        <p:nvPicPr>
          <p:cNvPr id="6" name="Content Placeholder 5" descr="http://test.classconnection.s3.amazonaws.com/823/flashcards/391823/jpg/phospholipid-bylayer.jpg"/>
          <p:cNvPicPr>
            <a:picLocks noGrp="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2314575"/>
            <a:ext cx="4572000" cy="3429000"/>
          </a:xfrm>
          <a:prstGeom prst="rect">
            <a:avLst/>
          </a:prstGeom>
          <a:noFill/>
          <a:ln>
            <a:noFill/>
          </a:ln>
        </p:spPr>
      </p:pic>
    </p:spTree>
    <p:extLst>
      <p:ext uri="{BB962C8B-B14F-4D97-AF65-F5344CB8AC3E}">
        <p14:creationId xmlns:p14="http://schemas.microsoft.com/office/powerpoint/2010/main" val="6945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2"/>
              </a:rPr>
              <a:t>Semi-Permeable </a:t>
            </a:r>
            <a:r>
              <a:rPr lang="en-US" dirty="0">
                <a:hlinkClick r:id="rId2"/>
              </a:rPr>
              <a:t>M</a:t>
            </a:r>
            <a:r>
              <a:rPr lang="en-US" dirty="0" smtClean="0">
                <a:hlinkClick r:id="rId2"/>
              </a:rPr>
              <a:t>embrane</a:t>
            </a:r>
            <a:endParaRPr lang="en-US" dirty="0"/>
          </a:p>
        </p:txBody>
      </p:sp>
      <p:sp>
        <p:nvSpPr>
          <p:cNvPr id="3" name="Content Placeholder 2"/>
          <p:cNvSpPr>
            <a:spLocks noGrp="1"/>
          </p:cNvSpPr>
          <p:nvPr>
            <p:ph sz="half" idx="1"/>
          </p:nvPr>
        </p:nvSpPr>
        <p:spPr>
          <a:xfrm>
            <a:off x="822960" y="1845734"/>
            <a:ext cx="7878128" cy="1397529"/>
          </a:xfrm>
        </p:spPr>
        <p:txBody>
          <a:bodyPr>
            <a:normAutofit/>
          </a:bodyPr>
          <a:lstStyle/>
          <a:p>
            <a:r>
              <a:rPr lang="en-US" sz="3600" dirty="0"/>
              <a:t>A</a:t>
            </a:r>
            <a:r>
              <a:rPr lang="en-US" sz="3600" dirty="0" smtClean="0"/>
              <a:t>llowing </a:t>
            </a:r>
            <a:r>
              <a:rPr lang="en-US" sz="3600" dirty="0"/>
              <a:t>certain substances to pass through it but not others</a:t>
            </a:r>
          </a:p>
        </p:txBody>
      </p:sp>
      <p:pic>
        <p:nvPicPr>
          <p:cNvPr id="5" name="Content Placeholder 5" descr="http://test.classconnection.s3.amazonaws.com/823/flashcards/391823/jpg/phospholipid-bylayer.jpg"/>
          <p:cNvPicPr>
            <a:picLocks noGrp="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bwMode="auto">
          <a:xfrm>
            <a:off x="0" y="2914650"/>
            <a:ext cx="9144000" cy="3943350"/>
          </a:xfrm>
          <a:prstGeom prst="rect">
            <a:avLst/>
          </a:prstGeom>
          <a:noFill/>
          <a:ln>
            <a:noFill/>
          </a:ln>
        </p:spPr>
      </p:pic>
    </p:spTree>
    <p:extLst>
      <p:ext uri="{BB962C8B-B14F-4D97-AF65-F5344CB8AC3E}">
        <p14:creationId xmlns:p14="http://schemas.microsoft.com/office/powerpoint/2010/main" val="1026796826"/>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20Shot%202017-12-06%20at%205.46.59%20PM.png"/>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1035843" y="-1250157"/>
            <a:ext cx="7072313" cy="9144000"/>
          </a:xfrm>
          <a:prstGeom prst="rect">
            <a:avLst/>
          </a:prstGeom>
          <a:noFill/>
          <a:ln>
            <a:noFill/>
          </a:ln>
        </p:spPr>
      </p:pic>
      <p:sp>
        <p:nvSpPr>
          <p:cNvPr id="7" name="Rectangle 6"/>
          <p:cNvSpPr/>
          <p:nvPr/>
        </p:nvSpPr>
        <p:spPr>
          <a:xfrm>
            <a:off x="114301" y="1719411"/>
            <a:ext cx="7958138" cy="4714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rot="5400000">
            <a:off x="8247460" y="1301353"/>
            <a:ext cx="1154906" cy="4143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14301" y="1743074"/>
            <a:ext cx="2075547" cy="830997"/>
          </a:xfrm>
          <a:prstGeom prst="rect">
            <a:avLst/>
          </a:prstGeom>
          <a:noFill/>
        </p:spPr>
        <p:txBody>
          <a:bodyPr wrap="square" rtlCol="0">
            <a:spAutoFit/>
          </a:bodyPr>
          <a:lstStyle/>
          <a:p>
            <a:r>
              <a:rPr lang="en-US" sz="2400" b="1" u="sng" dirty="0" smtClean="0">
                <a:solidFill>
                  <a:schemeClr val="accent2"/>
                </a:solidFill>
              </a:rPr>
              <a:t>Protein Channel</a:t>
            </a:r>
            <a:endParaRPr lang="en-US" sz="2400" b="1" u="sng" dirty="0">
              <a:solidFill>
                <a:schemeClr val="accent2"/>
              </a:solidFill>
            </a:endParaRPr>
          </a:p>
        </p:txBody>
      </p:sp>
      <p:sp>
        <p:nvSpPr>
          <p:cNvPr id="10" name="Rectangle 9"/>
          <p:cNvSpPr/>
          <p:nvPr/>
        </p:nvSpPr>
        <p:spPr>
          <a:xfrm>
            <a:off x="2493200" y="1800223"/>
            <a:ext cx="918841" cy="461665"/>
          </a:xfrm>
          <a:prstGeom prst="rect">
            <a:avLst/>
          </a:prstGeom>
        </p:spPr>
        <p:txBody>
          <a:bodyPr wrap="none">
            <a:spAutoFit/>
          </a:bodyPr>
          <a:lstStyle/>
          <a:p>
            <a:r>
              <a:rPr lang="en-US" sz="2400" b="1" u="sng" dirty="0" smtClean="0">
                <a:solidFill>
                  <a:schemeClr val="accent2"/>
                </a:solidFill>
              </a:rPr>
              <a:t>Lipids</a:t>
            </a:r>
            <a:endParaRPr lang="en-US" sz="2400" b="1" u="sng" dirty="0">
              <a:solidFill>
                <a:schemeClr val="accent2"/>
              </a:solidFill>
            </a:endParaRPr>
          </a:p>
        </p:txBody>
      </p:sp>
      <p:sp>
        <p:nvSpPr>
          <p:cNvPr id="11" name="Rectangle 10"/>
          <p:cNvSpPr/>
          <p:nvPr/>
        </p:nvSpPr>
        <p:spPr>
          <a:xfrm>
            <a:off x="4784831" y="1743074"/>
            <a:ext cx="1455398" cy="461665"/>
          </a:xfrm>
          <a:prstGeom prst="rect">
            <a:avLst/>
          </a:prstGeom>
        </p:spPr>
        <p:txBody>
          <a:bodyPr wrap="none">
            <a:spAutoFit/>
          </a:bodyPr>
          <a:lstStyle/>
          <a:p>
            <a:r>
              <a:rPr lang="en-US" sz="2400" b="1" u="sng" dirty="0" smtClean="0">
                <a:solidFill>
                  <a:schemeClr val="accent2"/>
                </a:solidFill>
              </a:rPr>
              <a:t>Receptors</a:t>
            </a:r>
            <a:endParaRPr lang="en-US" sz="2400" b="1" u="sng" dirty="0">
              <a:solidFill>
                <a:schemeClr val="accent2"/>
              </a:solidFill>
            </a:endParaRPr>
          </a:p>
        </p:txBody>
      </p:sp>
      <p:sp>
        <p:nvSpPr>
          <p:cNvPr id="12" name="TextBox 11"/>
          <p:cNvSpPr txBox="1"/>
          <p:nvPr/>
        </p:nvSpPr>
        <p:spPr>
          <a:xfrm>
            <a:off x="1235741" y="1776560"/>
            <a:ext cx="1257459" cy="461665"/>
          </a:xfrm>
          <a:prstGeom prst="rect">
            <a:avLst/>
          </a:prstGeom>
          <a:noFill/>
        </p:spPr>
        <p:txBody>
          <a:bodyPr wrap="square" rtlCol="0">
            <a:spAutoFit/>
          </a:bodyPr>
          <a:lstStyle/>
          <a:p>
            <a:r>
              <a:rPr lang="en-US" sz="2400" b="1" u="sng" dirty="0" smtClean="0">
                <a:solidFill>
                  <a:schemeClr val="accent2"/>
                </a:solidFill>
              </a:rPr>
              <a:t>Protein</a:t>
            </a:r>
            <a:endParaRPr lang="en-US" sz="2400" b="1" u="sng" dirty="0">
              <a:solidFill>
                <a:schemeClr val="accent2"/>
              </a:solidFill>
            </a:endParaRPr>
          </a:p>
        </p:txBody>
      </p:sp>
    </p:spTree>
    <p:extLst>
      <p:ext uri="{BB962C8B-B14F-4D97-AF65-F5344CB8AC3E}">
        <p14:creationId xmlns:p14="http://schemas.microsoft.com/office/powerpoint/2010/main" val="143918585"/>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4363" y="243741"/>
            <a:ext cx="6683692" cy="899259"/>
          </a:xfrm>
        </p:spPr>
        <p:txBody>
          <a:bodyPr/>
          <a:lstStyle/>
          <a:p>
            <a:r>
              <a:rPr lang="en-US" dirty="0" smtClean="0"/>
              <a:t>Lipids</a:t>
            </a:r>
            <a:endParaRPr lang="en-US" dirty="0"/>
          </a:p>
        </p:txBody>
      </p:sp>
      <p:sp>
        <p:nvSpPr>
          <p:cNvPr id="3" name="Content Placeholder 2"/>
          <p:cNvSpPr>
            <a:spLocks noGrp="1"/>
          </p:cNvSpPr>
          <p:nvPr>
            <p:ph sz="half" idx="1"/>
          </p:nvPr>
        </p:nvSpPr>
        <p:spPr>
          <a:xfrm>
            <a:off x="228600" y="1256447"/>
            <a:ext cx="6229350" cy="4023360"/>
          </a:xfrm>
        </p:spPr>
        <p:txBody>
          <a:bodyPr>
            <a:noAutofit/>
          </a:bodyPr>
          <a:lstStyle/>
          <a:p>
            <a:r>
              <a:rPr lang="en-US" sz="3200" dirty="0" smtClean="0"/>
              <a:t>Make a </a:t>
            </a:r>
            <a:r>
              <a:rPr lang="en-US" sz="3200" dirty="0"/>
              <a:t>semi-permeable barrier between the cell and its environment</a:t>
            </a:r>
            <a:r>
              <a:rPr lang="en-US" sz="3200" dirty="0" smtClean="0"/>
              <a:t>.</a:t>
            </a:r>
          </a:p>
          <a:p>
            <a:endParaRPr lang="en-US" sz="3200" dirty="0"/>
          </a:p>
          <a:p>
            <a:r>
              <a:rPr lang="en-US" sz="3200" dirty="0" smtClean="0"/>
              <a:t>Hydrophilic : Water Loving</a:t>
            </a:r>
          </a:p>
          <a:p>
            <a:r>
              <a:rPr lang="en-US" sz="3200" dirty="0" smtClean="0"/>
              <a:t>(Head)</a:t>
            </a:r>
          </a:p>
          <a:p>
            <a:endParaRPr lang="en-US" sz="3200" dirty="0" smtClean="0"/>
          </a:p>
          <a:p>
            <a:r>
              <a:rPr lang="en-US" sz="3200" dirty="0" smtClean="0"/>
              <a:t>Hydrophobic: Water “Scared”</a:t>
            </a:r>
          </a:p>
          <a:p>
            <a:r>
              <a:rPr lang="en-US" sz="3200" dirty="0" smtClean="0"/>
              <a:t>(Tail)</a:t>
            </a:r>
            <a:endParaRPr lang="en-US" sz="3200"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743721" y="742950"/>
            <a:ext cx="3400279" cy="5572127"/>
          </a:xfrm>
        </p:spPr>
      </p:pic>
    </p:spTree>
    <p:extLst>
      <p:ext uri="{BB962C8B-B14F-4D97-AF65-F5344CB8AC3E}">
        <p14:creationId xmlns:p14="http://schemas.microsoft.com/office/powerpoint/2010/main" val="1154387951"/>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1449"/>
            <a:ext cx="9143999" cy="1450757"/>
          </a:xfrm>
        </p:spPr>
        <p:txBody>
          <a:bodyPr>
            <a:normAutofit/>
          </a:bodyPr>
          <a:lstStyle/>
          <a:p>
            <a:r>
              <a:rPr lang="en-US" sz="6600" dirty="0" smtClean="0"/>
              <a:t>Proteins</a:t>
            </a:r>
            <a:endParaRPr lang="en-US" sz="6600" dirty="0"/>
          </a:p>
        </p:txBody>
      </p:sp>
      <p:sp>
        <p:nvSpPr>
          <p:cNvPr id="3" name="Content Placeholder 2"/>
          <p:cNvSpPr>
            <a:spLocks noGrp="1"/>
          </p:cNvSpPr>
          <p:nvPr>
            <p:ph sz="half" idx="1"/>
          </p:nvPr>
        </p:nvSpPr>
        <p:spPr>
          <a:xfrm>
            <a:off x="0" y="1845734"/>
            <a:ext cx="9144000" cy="4023360"/>
          </a:xfrm>
        </p:spPr>
        <p:txBody>
          <a:bodyPr>
            <a:normAutofit/>
          </a:bodyPr>
          <a:lstStyle/>
          <a:p>
            <a:r>
              <a:rPr lang="en-US" sz="4400" dirty="0" smtClean="0"/>
              <a:t>Involved in </a:t>
            </a:r>
            <a:r>
              <a:rPr lang="en-US" sz="4400" dirty="0"/>
              <a:t>cross-membrane </a:t>
            </a:r>
            <a:r>
              <a:rPr lang="en-US" sz="4400" b="1" u="sng" dirty="0" smtClean="0"/>
              <a:t>transport</a:t>
            </a:r>
            <a:endParaRPr lang="en-US" sz="44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8674" y="2613132"/>
            <a:ext cx="6800851" cy="4119844"/>
          </a:xfrm>
          <a:prstGeom prst="rect">
            <a:avLst/>
          </a:prstGeom>
        </p:spPr>
      </p:pic>
    </p:spTree>
    <p:extLst>
      <p:ext uri="{BB962C8B-B14F-4D97-AF65-F5344CB8AC3E}">
        <p14:creationId xmlns:p14="http://schemas.microsoft.com/office/powerpoint/2010/main" val="1003690268"/>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2921" y="614363"/>
            <a:ext cx="7543800" cy="922973"/>
          </a:xfrm>
        </p:spPr>
        <p:txBody>
          <a:bodyPr/>
          <a:lstStyle/>
          <a:p>
            <a:r>
              <a:rPr lang="en-US" dirty="0" smtClean="0"/>
              <a:t>Receptors</a:t>
            </a:r>
            <a:endParaRPr lang="en-US" dirty="0"/>
          </a:p>
        </p:txBody>
      </p:sp>
      <p:sp>
        <p:nvSpPr>
          <p:cNvPr id="3" name="Content Placeholder 2"/>
          <p:cNvSpPr>
            <a:spLocks noGrp="1"/>
          </p:cNvSpPr>
          <p:nvPr>
            <p:ph sz="half" idx="1"/>
          </p:nvPr>
        </p:nvSpPr>
        <p:spPr>
          <a:xfrm>
            <a:off x="0" y="1845734"/>
            <a:ext cx="9372600" cy="4023360"/>
          </a:xfrm>
        </p:spPr>
        <p:txBody>
          <a:bodyPr>
            <a:normAutofit/>
          </a:bodyPr>
          <a:lstStyle/>
          <a:p>
            <a:r>
              <a:rPr lang="en-US" sz="4000" b="1" dirty="0"/>
              <a:t>Hormones </a:t>
            </a:r>
            <a:r>
              <a:rPr lang="en-US" sz="4000" dirty="0"/>
              <a:t>may bind to </a:t>
            </a:r>
            <a:r>
              <a:rPr lang="en-US" sz="4000" dirty="0" smtClean="0"/>
              <a:t>them for a </a:t>
            </a:r>
            <a:r>
              <a:rPr lang="en-US" sz="4000" b="1" dirty="0" smtClean="0"/>
              <a:t>response</a:t>
            </a:r>
            <a:r>
              <a:rPr lang="en-US" sz="4000" b="1" dirty="0"/>
              <a:t> </a:t>
            </a:r>
            <a:r>
              <a:rPr lang="en-US" sz="4000" dirty="0"/>
              <a:t>within the cell. </a:t>
            </a:r>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0" y="3280088"/>
            <a:ext cx="9068695" cy="3577912"/>
          </a:xfrm>
        </p:spPr>
      </p:pic>
    </p:spTree>
    <p:extLst>
      <p:ext uri="{BB962C8B-B14F-4D97-AF65-F5344CB8AC3E}">
        <p14:creationId xmlns:p14="http://schemas.microsoft.com/office/powerpoint/2010/main" val="20148398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33810"/>
          </a:xfrm>
          <a:prstGeom prst="rect">
            <a:avLst/>
          </a:prstGeom>
        </p:spPr>
      </p:pic>
    </p:spTree>
    <p:extLst>
      <p:ext uri="{BB962C8B-B14F-4D97-AF65-F5344CB8AC3E}">
        <p14:creationId xmlns:p14="http://schemas.microsoft.com/office/powerpoint/2010/main" val="106265407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2200" y="0"/>
            <a:ext cx="6941296" cy="6858000"/>
          </a:xfrm>
          <a:prstGeom prst="rect">
            <a:avLst/>
          </a:prstGeom>
        </p:spPr>
      </p:pic>
    </p:spTree>
    <p:extLst>
      <p:ext uri="{BB962C8B-B14F-4D97-AF65-F5344CB8AC3E}">
        <p14:creationId xmlns:p14="http://schemas.microsoft.com/office/powerpoint/2010/main" val="2045038245"/>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Tree>
    <p:extLst>
      <p:ext uri="{BB962C8B-B14F-4D97-AF65-F5344CB8AC3E}">
        <p14:creationId xmlns:p14="http://schemas.microsoft.com/office/powerpoint/2010/main" val="1710458633"/>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2534699F-5AAB-4D45-BBCA-73CC8EEF154D}"/>
              </a:ext>
            </a:extLst>
          </p:cNvPr>
          <p:cNvSpPr txBox="1"/>
          <p:nvPr/>
        </p:nvSpPr>
        <p:spPr>
          <a:xfrm>
            <a:off x="71516" y="502694"/>
            <a:ext cx="9072483" cy="3019288"/>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nSpc>
                <a:spcPct val="90000"/>
              </a:lnSpc>
            </a:pPr>
            <a:r>
              <a:rPr lang="en-US" sz="5400" b="1" dirty="0" smtClean="0"/>
              <a:t>LE-9R Today's </a:t>
            </a:r>
            <a:r>
              <a:rPr lang="en-US" sz="5400" b="1" dirty="0"/>
              <a:t>goals</a:t>
            </a:r>
            <a:r>
              <a:rPr lang="en-US" sz="5400" b="1" dirty="0" smtClean="0"/>
              <a:t>....</a:t>
            </a:r>
          </a:p>
          <a:p>
            <a:pPr>
              <a:lnSpc>
                <a:spcPct val="90000"/>
              </a:lnSpc>
            </a:pPr>
            <a:endParaRPr lang="en-US" sz="5400" b="1" dirty="0" smtClean="0"/>
          </a:p>
          <a:p>
            <a:pPr marL="685800" indent="-685800">
              <a:lnSpc>
                <a:spcPct val="90000"/>
              </a:lnSpc>
              <a:buFont typeface="Arial" charset="0"/>
              <a:buChar char="•"/>
            </a:pPr>
            <a:r>
              <a:rPr lang="en-US" sz="3600" b="1" i="1" dirty="0" smtClean="0"/>
              <a:t>Identify components of Cellular Membrane</a:t>
            </a:r>
          </a:p>
          <a:p>
            <a:pPr marL="685800" indent="-685800">
              <a:lnSpc>
                <a:spcPct val="90000"/>
              </a:lnSpc>
              <a:buFont typeface="Arial" charset="0"/>
              <a:buChar char="•"/>
            </a:pPr>
            <a:r>
              <a:rPr lang="en-US" sz="3600" b="1" i="1" dirty="0" smtClean="0"/>
              <a:t>Explain Cellular Membrane Communication</a:t>
            </a:r>
            <a:endParaRPr lang="en-US" sz="3600" b="1" i="1" dirty="0"/>
          </a:p>
          <a:p>
            <a:pPr marL="642938" indent="-642938">
              <a:lnSpc>
                <a:spcPct val="90000"/>
              </a:lnSpc>
              <a:buFont typeface="Arial"/>
              <a:buChar char="•"/>
            </a:pPr>
            <a:endParaRPr lang="en-US" sz="3300" i="1" dirty="0"/>
          </a:p>
        </p:txBody>
      </p:sp>
      <p:sp>
        <p:nvSpPr>
          <p:cNvPr id="3" name="TextBox 2">
            <a:extLst>
              <a:ext uri="{FF2B5EF4-FFF2-40B4-BE49-F238E27FC236}">
                <a16:creationId xmlns:a16="http://schemas.microsoft.com/office/drawing/2014/main" xmlns="" id="{A5B6F687-F7B4-414C-B5E5-8EDF2E0EF14C}"/>
              </a:ext>
            </a:extLst>
          </p:cNvPr>
          <p:cNvSpPr txBox="1"/>
          <p:nvPr/>
        </p:nvSpPr>
        <p:spPr>
          <a:xfrm>
            <a:off x="269437" y="3593683"/>
            <a:ext cx="8874563" cy="1814343"/>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lnSpc>
                <a:spcPct val="90000"/>
              </a:lnSpc>
            </a:pPr>
            <a:r>
              <a:rPr lang="en-US" sz="2100" b="1" i="1" dirty="0">
                <a:latin typeface="Comic Sans MS"/>
                <a:cs typeface="Segoe UI"/>
              </a:rPr>
              <a:t>Table of Contents Log</a:t>
            </a:r>
            <a:r>
              <a:rPr lang="en-US" sz="2100" i="1" dirty="0">
                <a:latin typeface="Segoe UI"/>
                <a:cs typeface="Segoe UI"/>
              </a:rPr>
              <a:t>​</a:t>
            </a:r>
            <a:r>
              <a:rPr lang="en-US" sz="2100" dirty="0">
                <a:latin typeface="Segoe UI"/>
                <a:cs typeface="Segoe UI"/>
              </a:rPr>
              <a:t>​</a:t>
            </a:r>
          </a:p>
          <a:p>
            <a:pPr algn="ctr">
              <a:lnSpc>
                <a:spcPct val="90000"/>
              </a:lnSpc>
            </a:pPr>
            <a:r>
              <a:rPr lang="en-US" sz="2100" dirty="0">
                <a:latin typeface="Segoe UI"/>
                <a:cs typeface="Segoe UI"/>
              </a:rPr>
              <a:t>​​</a:t>
            </a:r>
          </a:p>
          <a:p>
            <a:pPr>
              <a:lnSpc>
                <a:spcPct val="90000"/>
              </a:lnSpc>
            </a:pPr>
            <a:r>
              <a:rPr lang="en-US" sz="2100" b="1" u="sng" dirty="0">
                <a:latin typeface="Arial"/>
                <a:cs typeface="Segoe UI"/>
              </a:rPr>
              <a:t>Date                                    Topic                                                  Page</a:t>
            </a:r>
            <a:r>
              <a:rPr lang="en-US" sz="2100" b="1" dirty="0">
                <a:latin typeface="Arial"/>
                <a:cs typeface="Segoe UI"/>
              </a:rPr>
              <a:t>    </a:t>
            </a:r>
            <a:r>
              <a:rPr lang="en-US" sz="2100" dirty="0">
                <a:latin typeface="Arial"/>
                <a:cs typeface="Segoe UI"/>
              </a:rPr>
              <a:t>  ​</a:t>
            </a:r>
            <a:endParaRPr lang="en-US" sz="2100" dirty="0">
              <a:latin typeface="Arial"/>
              <a:cs typeface="Arial"/>
            </a:endParaRPr>
          </a:p>
          <a:p>
            <a:pPr>
              <a:lnSpc>
                <a:spcPct val="90000"/>
              </a:lnSpc>
            </a:pPr>
            <a:r>
              <a:rPr lang="en-US" sz="2100" dirty="0">
                <a:latin typeface="Arial"/>
                <a:cs typeface="Segoe UI"/>
              </a:rPr>
              <a:t>​</a:t>
            </a:r>
            <a:endParaRPr lang="en-US" sz="2100" dirty="0">
              <a:latin typeface="Segoe UI"/>
              <a:cs typeface="Segoe UI"/>
            </a:endParaRPr>
          </a:p>
          <a:p>
            <a:pPr>
              <a:lnSpc>
                <a:spcPct val="90000"/>
              </a:lnSpc>
            </a:pPr>
            <a:r>
              <a:rPr lang="en-US" sz="2000" b="1" i="1" dirty="0" smtClean="0">
                <a:latin typeface="Arial"/>
                <a:cs typeface="Segoe UI"/>
              </a:rPr>
              <a:t>12/7     Cells 8: </a:t>
            </a:r>
            <a:r>
              <a:rPr lang="en-US" sz="2000" b="1" dirty="0" smtClean="0"/>
              <a:t>Diffusion Through a Membrane: Structure         11                             </a:t>
            </a:r>
            <a:r>
              <a:rPr lang="en-US" sz="2100" b="1" i="1" dirty="0">
                <a:latin typeface="Arial"/>
                <a:cs typeface="Segoe UI"/>
              </a:rPr>
              <a:t> </a:t>
            </a:r>
            <a:endParaRPr lang="en-US" sz="2100" b="1" i="1" dirty="0">
              <a:latin typeface="Arial"/>
              <a:cs typeface="Arial"/>
            </a:endParaRPr>
          </a:p>
        </p:txBody>
      </p:sp>
      <p:pic>
        <p:nvPicPr>
          <p:cNvPr id="4" name="Picture 3" descr="http://www.biologycorner.com/resources/mitochondria.jpg"/>
          <p:cNvPicPr/>
          <p:nvPr/>
        </p:nvPicPr>
        <p:blipFill>
          <a:blip r:embed="rId2" cstate="print"/>
          <a:srcRect/>
          <a:stretch>
            <a:fillRect/>
          </a:stretch>
        </p:blipFill>
        <p:spPr bwMode="auto">
          <a:xfrm>
            <a:off x="7265044" y="342771"/>
            <a:ext cx="1311275" cy="809625"/>
          </a:xfrm>
          <a:prstGeom prst="rect">
            <a:avLst/>
          </a:prstGeom>
          <a:noFill/>
          <a:ln w="9525">
            <a:noFill/>
            <a:miter lim="800000"/>
            <a:headEnd/>
            <a:tailEnd/>
          </a:ln>
        </p:spPr>
      </p:pic>
      <p:pic>
        <p:nvPicPr>
          <p:cNvPr id="5" name="Picture 4" descr="http://www.biologycorner.com/resources/GA.gif"/>
          <p:cNvPicPr/>
          <p:nvPr/>
        </p:nvPicPr>
        <p:blipFill>
          <a:blip r:embed="rId3" cstate="print"/>
          <a:srcRect/>
          <a:stretch>
            <a:fillRect/>
          </a:stretch>
        </p:blipFill>
        <p:spPr bwMode="auto">
          <a:xfrm>
            <a:off x="4794936" y="5449576"/>
            <a:ext cx="1333500" cy="858520"/>
          </a:xfrm>
          <a:prstGeom prst="rect">
            <a:avLst/>
          </a:prstGeom>
          <a:noFill/>
          <a:ln w="9525">
            <a:noFill/>
            <a:miter lim="800000"/>
            <a:headEnd/>
            <a:tailEnd/>
          </a:ln>
        </p:spPr>
      </p:pic>
      <p:pic>
        <p:nvPicPr>
          <p:cNvPr id="6" name="Picture 5" descr="http://www.biologycorner.com/resources/lysosome.gif"/>
          <p:cNvPicPr/>
          <p:nvPr/>
        </p:nvPicPr>
        <p:blipFill>
          <a:blip r:embed="rId4" cstate="print"/>
          <a:srcRect/>
          <a:stretch>
            <a:fillRect/>
          </a:stretch>
        </p:blipFill>
        <p:spPr bwMode="auto">
          <a:xfrm>
            <a:off x="317658" y="5831622"/>
            <a:ext cx="384175" cy="384175"/>
          </a:xfrm>
          <a:prstGeom prst="rect">
            <a:avLst/>
          </a:prstGeom>
          <a:noFill/>
          <a:ln w="9525">
            <a:noFill/>
            <a:miter lim="800000"/>
            <a:headEnd/>
            <a:tailEnd/>
          </a:ln>
        </p:spPr>
      </p:pic>
      <p:sp>
        <p:nvSpPr>
          <p:cNvPr id="7" name="5-Point Star 6">
            <a:hlinkClick r:id="rId5"/>
          </p:cNvPr>
          <p:cNvSpPr/>
          <p:nvPr/>
        </p:nvSpPr>
        <p:spPr>
          <a:xfrm>
            <a:off x="7851648" y="5831622"/>
            <a:ext cx="1063751" cy="797778"/>
          </a:xfrm>
          <a:prstGeom prst="star5">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0362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2980" y="300791"/>
            <a:ext cx="8771020" cy="3416320"/>
          </a:xfrm>
          <a:prstGeom prst="rect">
            <a:avLst/>
          </a:prstGeom>
          <a:noFill/>
        </p:spPr>
        <p:txBody>
          <a:bodyPr wrap="square" rtlCol="0">
            <a:spAutoFit/>
          </a:bodyPr>
          <a:lstStyle/>
          <a:p>
            <a:r>
              <a:rPr lang="en-US" sz="6600" dirty="0" smtClean="0"/>
              <a:t>Daily Topic Quiz</a:t>
            </a:r>
          </a:p>
          <a:p>
            <a:endParaRPr lang="en-US" sz="6600" dirty="0" smtClean="0"/>
          </a:p>
          <a:p>
            <a:r>
              <a:rPr lang="en-US" sz="6600" dirty="0" smtClean="0"/>
              <a:t>Unit Exam 12/12</a:t>
            </a:r>
          </a:p>
          <a:p>
            <a:r>
              <a:rPr lang="en-US" dirty="0" smtClean="0"/>
              <a:t> </a:t>
            </a:r>
            <a:endParaRPr lang="en-US" dirty="0"/>
          </a:p>
        </p:txBody>
      </p:sp>
    </p:spTree>
    <p:extLst>
      <p:ext uri="{BB962C8B-B14F-4D97-AF65-F5344CB8AC3E}">
        <p14:creationId xmlns:p14="http://schemas.microsoft.com/office/powerpoint/2010/main" val="1763814271"/>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7454"/>
            <a:ext cx="4613207" cy="2842936"/>
          </a:xfrm>
          <a:prstGeom prst="rect">
            <a:avLst/>
          </a:prstGeom>
        </p:spPr>
      </p:pic>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67713"/>
            <a:ext cx="4613207" cy="2842936"/>
          </a:xfrm>
          <a:prstGeom prst="rect">
            <a:avLst/>
          </a:prstGeom>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3207" y="262168"/>
            <a:ext cx="4613207" cy="2842936"/>
          </a:xfrm>
          <a:prstGeom prst="rect">
            <a:avLst/>
          </a:prstGeom>
        </p:spPr>
      </p:pic>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3207" y="3367713"/>
            <a:ext cx="4613207" cy="2842936"/>
          </a:xfrm>
          <a:prstGeom prst="rect">
            <a:avLst/>
          </a:prstGeom>
        </p:spPr>
      </p:pic>
      <p:sp>
        <p:nvSpPr>
          <p:cNvPr id="9" name="Rectangle 8"/>
          <p:cNvSpPr/>
          <p:nvPr/>
        </p:nvSpPr>
        <p:spPr>
          <a:xfrm>
            <a:off x="163217" y="377505"/>
            <a:ext cx="4286774" cy="25015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0473" y="3538406"/>
            <a:ext cx="4286774" cy="25015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755186" y="465039"/>
            <a:ext cx="612061" cy="369332"/>
          </a:xfrm>
          <a:prstGeom prst="rect">
            <a:avLst/>
          </a:prstGeom>
          <a:noFill/>
        </p:spPr>
        <p:txBody>
          <a:bodyPr wrap="square" rtlCol="0">
            <a:spAutoFit/>
          </a:bodyPr>
          <a:lstStyle/>
          <a:p>
            <a:r>
              <a:rPr lang="en-US" dirty="0" smtClean="0"/>
              <a:t>12</a:t>
            </a:r>
            <a:endParaRPr lang="en-US" sz="3200" dirty="0"/>
          </a:p>
        </p:txBody>
      </p:sp>
      <p:sp>
        <p:nvSpPr>
          <p:cNvPr id="12" name="TextBox 11"/>
          <p:cNvSpPr txBox="1"/>
          <p:nvPr/>
        </p:nvSpPr>
        <p:spPr>
          <a:xfrm>
            <a:off x="3784912" y="3571636"/>
            <a:ext cx="612061" cy="861774"/>
          </a:xfrm>
          <a:prstGeom prst="rect">
            <a:avLst/>
          </a:prstGeom>
          <a:noFill/>
        </p:spPr>
        <p:txBody>
          <a:bodyPr wrap="square" rtlCol="0">
            <a:spAutoFit/>
          </a:bodyPr>
          <a:lstStyle/>
          <a:p>
            <a:r>
              <a:rPr lang="en-US" dirty="0" smtClean="0"/>
              <a:t> </a:t>
            </a:r>
            <a:r>
              <a:rPr lang="en-US" sz="3200" dirty="0" smtClean="0"/>
              <a:t>13</a:t>
            </a:r>
            <a:endParaRPr lang="en-US" sz="3200" dirty="0"/>
          </a:p>
        </p:txBody>
      </p:sp>
      <p:sp>
        <p:nvSpPr>
          <p:cNvPr id="4" name="TextBox 3"/>
          <p:cNvSpPr txBox="1"/>
          <p:nvPr/>
        </p:nvSpPr>
        <p:spPr>
          <a:xfrm>
            <a:off x="321276" y="3855308"/>
            <a:ext cx="2965621" cy="369332"/>
          </a:xfrm>
          <a:prstGeom prst="rect">
            <a:avLst/>
          </a:prstGeom>
          <a:noFill/>
        </p:spPr>
        <p:txBody>
          <a:bodyPr wrap="square" rtlCol="0">
            <a:spAutoFit/>
          </a:bodyPr>
          <a:lstStyle/>
          <a:p>
            <a:endParaRPr lang="en-US" dirty="0"/>
          </a:p>
        </p:txBody>
      </p:sp>
      <p:sp>
        <p:nvSpPr>
          <p:cNvPr id="7" name="TextBox 6"/>
          <p:cNvSpPr txBox="1"/>
          <p:nvPr/>
        </p:nvSpPr>
        <p:spPr>
          <a:xfrm>
            <a:off x="915556" y="1188671"/>
            <a:ext cx="2987911" cy="1015663"/>
          </a:xfrm>
          <a:prstGeom prst="rect">
            <a:avLst/>
          </a:prstGeom>
          <a:noFill/>
        </p:spPr>
        <p:txBody>
          <a:bodyPr wrap="square" rtlCol="0">
            <a:spAutoFit/>
          </a:bodyPr>
          <a:lstStyle/>
          <a:p>
            <a:r>
              <a:rPr lang="en-US" sz="6000" dirty="0" smtClean="0"/>
              <a:t>Vacuole</a:t>
            </a:r>
            <a:endParaRPr lang="en-US" sz="6000" dirty="0"/>
          </a:p>
        </p:txBody>
      </p:sp>
      <p:sp>
        <p:nvSpPr>
          <p:cNvPr id="14" name="TextBox 13"/>
          <p:cNvSpPr txBox="1"/>
          <p:nvPr/>
        </p:nvSpPr>
        <p:spPr>
          <a:xfrm>
            <a:off x="455695" y="4242480"/>
            <a:ext cx="3536329" cy="1015663"/>
          </a:xfrm>
          <a:prstGeom prst="rect">
            <a:avLst/>
          </a:prstGeom>
          <a:noFill/>
        </p:spPr>
        <p:txBody>
          <a:bodyPr wrap="square" rtlCol="0">
            <a:spAutoFit/>
          </a:bodyPr>
          <a:lstStyle/>
          <a:p>
            <a:r>
              <a:rPr lang="en-US" sz="6000" dirty="0" smtClean="0"/>
              <a:t>Centriole</a:t>
            </a:r>
            <a:endParaRPr lang="en-US" sz="6000" dirty="0"/>
          </a:p>
        </p:txBody>
      </p:sp>
      <p:sp>
        <p:nvSpPr>
          <p:cNvPr id="8" name="TextBox 7"/>
          <p:cNvSpPr txBox="1"/>
          <p:nvPr/>
        </p:nvSpPr>
        <p:spPr>
          <a:xfrm>
            <a:off x="4708214" y="219175"/>
            <a:ext cx="4681416" cy="1754326"/>
          </a:xfrm>
          <a:prstGeom prst="rect">
            <a:avLst/>
          </a:prstGeom>
          <a:noFill/>
        </p:spPr>
        <p:txBody>
          <a:bodyPr wrap="square" rtlCol="0">
            <a:spAutoFit/>
          </a:bodyPr>
          <a:lstStyle/>
          <a:p>
            <a:r>
              <a:rPr lang="en-US" sz="4800" b="1" u="sng" dirty="0" smtClean="0">
                <a:solidFill>
                  <a:srgbClr val="C03227"/>
                </a:solidFill>
              </a:rPr>
              <a:t>Storage</a:t>
            </a:r>
          </a:p>
          <a:p>
            <a:r>
              <a:rPr lang="en-US" sz="2000" b="1" i="1" dirty="0" smtClean="0">
                <a:solidFill>
                  <a:srgbClr val="C03227"/>
                </a:solidFill>
              </a:rPr>
              <a:t>Food, water &amp; waste</a:t>
            </a:r>
          </a:p>
          <a:p>
            <a:pPr marL="342900" indent="-342900">
              <a:buFont typeface="Arial" charset="0"/>
              <a:buChar char="•"/>
            </a:pPr>
            <a:r>
              <a:rPr lang="en-US" sz="2000" b="1" i="1" dirty="0" smtClean="0">
                <a:solidFill>
                  <a:srgbClr val="C03227"/>
                </a:solidFill>
              </a:rPr>
              <a:t>Plant has 1 huge</a:t>
            </a:r>
          </a:p>
          <a:p>
            <a:pPr marL="342900" indent="-342900">
              <a:buFont typeface="Arial" charset="0"/>
              <a:buChar char="•"/>
            </a:pPr>
            <a:r>
              <a:rPr lang="en-US" sz="2000" b="1" i="1" dirty="0" smtClean="0">
                <a:solidFill>
                  <a:srgbClr val="C03227"/>
                </a:solidFill>
              </a:rPr>
              <a:t>Animal has many small</a:t>
            </a:r>
            <a:endParaRPr lang="en-US" sz="2000" b="1" i="1" dirty="0">
              <a:solidFill>
                <a:srgbClr val="C03227"/>
              </a:solidFill>
            </a:endParaRPr>
          </a:p>
        </p:txBody>
      </p:sp>
      <p:sp>
        <p:nvSpPr>
          <p:cNvPr id="15" name="TextBox 14"/>
          <p:cNvSpPr txBox="1"/>
          <p:nvPr/>
        </p:nvSpPr>
        <p:spPr>
          <a:xfrm>
            <a:off x="4660891" y="3503816"/>
            <a:ext cx="4349289" cy="1661993"/>
          </a:xfrm>
          <a:prstGeom prst="rect">
            <a:avLst/>
          </a:prstGeom>
          <a:noFill/>
        </p:spPr>
        <p:txBody>
          <a:bodyPr wrap="square" rtlCol="0">
            <a:spAutoFit/>
          </a:bodyPr>
          <a:lstStyle/>
          <a:p>
            <a:pPr marL="457200" indent="-457200">
              <a:buFont typeface="Arial" charset="0"/>
              <a:buChar char="•"/>
            </a:pPr>
            <a:r>
              <a:rPr lang="en-US" sz="2800" b="1" dirty="0" smtClean="0">
                <a:solidFill>
                  <a:srgbClr val="C03227"/>
                </a:solidFill>
              </a:rPr>
              <a:t>Produce fibers for cell division (reproduction)</a:t>
            </a:r>
          </a:p>
          <a:p>
            <a:pPr marL="457200" indent="-457200">
              <a:buFont typeface="Arial" charset="0"/>
              <a:buChar char="•"/>
            </a:pPr>
            <a:r>
              <a:rPr lang="en-US" sz="2800" b="1" dirty="0" smtClean="0">
                <a:solidFill>
                  <a:srgbClr val="C03227"/>
                </a:solidFill>
              </a:rPr>
              <a:t>Only in Animal cell</a:t>
            </a:r>
          </a:p>
          <a:p>
            <a:endParaRPr lang="en-US" dirty="0"/>
          </a:p>
        </p:txBody>
      </p:sp>
      <p:sp>
        <p:nvSpPr>
          <p:cNvPr id="16" name="Rectangle 15"/>
          <p:cNvSpPr/>
          <p:nvPr/>
        </p:nvSpPr>
        <p:spPr>
          <a:xfrm>
            <a:off x="6759146" y="1973501"/>
            <a:ext cx="2051118" cy="10009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7553" y="4816437"/>
            <a:ext cx="2071319" cy="1271574"/>
          </a:xfrm>
          <a:prstGeom prst="rect">
            <a:avLst/>
          </a:prstGeom>
        </p:spPr>
      </p:pic>
    </p:spTree>
    <p:extLst>
      <p:ext uri="{BB962C8B-B14F-4D97-AF65-F5344CB8AC3E}">
        <p14:creationId xmlns:p14="http://schemas.microsoft.com/office/powerpoint/2010/main" val="360290416"/>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7454"/>
            <a:ext cx="4613207" cy="2842936"/>
          </a:xfrm>
          <a:prstGeom prst="rect">
            <a:avLst/>
          </a:prstGeom>
        </p:spPr>
      </p:pic>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67713"/>
            <a:ext cx="4613207" cy="2842936"/>
          </a:xfrm>
          <a:prstGeom prst="rect">
            <a:avLst/>
          </a:prstGeom>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3206" y="237454"/>
            <a:ext cx="4613207" cy="2842936"/>
          </a:xfrm>
          <a:prstGeom prst="rect">
            <a:avLst/>
          </a:prstGeom>
        </p:spPr>
      </p:pic>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3206" y="3367713"/>
            <a:ext cx="4613207" cy="2842936"/>
          </a:xfrm>
          <a:prstGeom prst="rect">
            <a:avLst/>
          </a:prstGeom>
        </p:spPr>
      </p:pic>
      <p:sp>
        <p:nvSpPr>
          <p:cNvPr id="9" name="Rectangle 8"/>
          <p:cNvSpPr/>
          <p:nvPr/>
        </p:nvSpPr>
        <p:spPr>
          <a:xfrm>
            <a:off x="163217" y="377505"/>
            <a:ext cx="4286774" cy="25015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0473" y="3538406"/>
            <a:ext cx="4286774" cy="25015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755186" y="465039"/>
            <a:ext cx="612061" cy="369332"/>
          </a:xfrm>
          <a:prstGeom prst="rect">
            <a:avLst/>
          </a:prstGeom>
          <a:noFill/>
        </p:spPr>
        <p:txBody>
          <a:bodyPr wrap="square" rtlCol="0">
            <a:spAutoFit/>
          </a:bodyPr>
          <a:lstStyle/>
          <a:p>
            <a:r>
              <a:rPr lang="en-US" dirty="0" smtClean="0"/>
              <a:t>14</a:t>
            </a:r>
            <a:endParaRPr lang="en-US" sz="3200" dirty="0"/>
          </a:p>
        </p:txBody>
      </p:sp>
      <p:sp>
        <p:nvSpPr>
          <p:cNvPr id="12" name="TextBox 11"/>
          <p:cNvSpPr txBox="1"/>
          <p:nvPr/>
        </p:nvSpPr>
        <p:spPr>
          <a:xfrm>
            <a:off x="3784912" y="3571636"/>
            <a:ext cx="612061" cy="861774"/>
          </a:xfrm>
          <a:prstGeom prst="rect">
            <a:avLst/>
          </a:prstGeom>
          <a:noFill/>
        </p:spPr>
        <p:txBody>
          <a:bodyPr wrap="square" rtlCol="0">
            <a:spAutoFit/>
          </a:bodyPr>
          <a:lstStyle/>
          <a:p>
            <a:r>
              <a:rPr lang="en-US" dirty="0" smtClean="0"/>
              <a:t> </a:t>
            </a:r>
            <a:r>
              <a:rPr lang="en-US" sz="3200" dirty="0" smtClean="0"/>
              <a:t>15</a:t>
            </a:r>
            <a:endParaRPr lang="en-US" sz="3200" dirty="0"/>
          </a:p>
        </p:txBody>
      </p:sp>
      <p:sp>
        <p:nvSpPr>
          <p:cNvPr id="4" name="TextBox 3"/>
          <p:cNvSpPr txBox="1"/>
          <p:nvPr/>
        </p:nvSpPr>
        <p:spPr>
          <a:xfrm>
            <a:off x="321276" y="3855308"/>
            <a:ext cx="2965621" cy="369332"/>
          </a:xfrm>
          <a:prstGeom prst="rect">
            <a:avLst/>
          </a:prstGeom>
          <a:noFill/>
        </p:spPr>
        <p:txBody>
          <a:bodyPr wrap="square" rtlCol="0">
            <a:spAutoFit/>
          </a:bodyPr>
          <a:lstStyle/>
          <a:p>
            <a:endParaRPr lang="en-US" dirty="0"/>
          </a:p>
        </p:txBody>
      </p:sp>
      <p:sp>
        <p:nvSpPr>
          <p:cNvPr id="7" name="TextBox 6"/>
          <p:cNvSpPr txBox="1"/>
          <p:nvPr/>
        </p:nvSpPr>
        <p:spPr>
          <a:xfrm>
            <a:off x="321276" y="1198455"/>
            <a:ext cx="3396539" cy="830997"/>
          </a:xfrm>
          <a:prstGeom prst="rect">
            <a:avLst/>
          </a:prstGeom>
          <a:noFill/>
        </p:spPr>
        <p:txBody>
          <a:bodyPr wrap="square" rtlCol="0">
            <a:spAutoFit/>
          </a:bodyPr>
          <a:lstStyle/>
          <a:p>
            <a:r>
              <a:rPr lang="en-US" sz="4800" dirty="0" smtClean="0"/>
              <a:t>Chloroplast</a:t>
            </a:r>
            <a:endParaRPr lang="en-US" sz="4800" dirty="0"/>
          </a:p>
        </p:txBody>
      </p:sp>
      <p:sp>
        <p:nvSpPr>
          <p:cNvPr id="14" name="TextBox 13"/>
          <p:cNvSpPr txBox="1"/>
          <p:nvPr/>
        </p:nvSpPr>
        <p:spPr>
          <a:xfrm>
            <a:off x="738396" y="4283758"/>
            <a:ext cx="3536329" cy="923330"/>
          </a:xfrm>
          <a:prstGeom prst="rect">
            <a:avLst/>
          </a:prstGeom>
          <a:noFill/>
        </p:spPr>
        <p:txBody>
          <a:bodyPr wrap="square" rtlCol="0">
            <a:spAutoFit/>
          </a:bodyPr>
          <a:lstStyle/>
          <a:p>
            <a:r>
              <a:rPr lang="en-US" sz="5400" dirty="0" smtClean="0"/>
              <a:t>Cell Wall</a:t>
            </a:r>
            <a:endParaRPr lang="en-US" sz="5400" dirty="0"/>
          </a:p>
        </p:txBody>
      </p:sp>
      <p:sp>
        <p:nvSpPr>
          <p:cNvPr id="8" name="TextBox 7"/>
          <p:cNvSpPr txBox="1"/>
          <p:nvPr/>
        </p:nvSpPr>
        <p:spPr>
          <a:xfrm>
            <a:off x="4613206" y="377505"/>
            <a:ext cx="4444297" cy="1384995"/>
          </a:xfrm>
          <a:prstGeom prst="rect">
            <a:avLst/>
          </a:prstGeom>
          <a:noFill/>
        </p:spPr>
        <p:txBody>
          <a:bodyPr wrap="square" rtlCol="0">
            <a:spAutoFit/>
          </a:bodyPr>
          <a:lstStyle/>
          <a:p>
            <a:pPr marL="285750" indent="-285750">
              <a:buFont typeface="Arial" charset="0"/>
              <a:buChar char="•"/>
            </a:pPr>
            <a:r>
              <a:rPr lang="en-US" sz="2800" b="1" dirty="0" smtClean="0">
                <a:solidFill>
                  <a:srgbClr val="C03227"/>
                </a:solidFill>
              </a:rPr>
              <a:t>Helps Makes food </a:t>
            </a:r>
          </a:p>
          <a:p>
            <a:pPr marL="285750" indent="-285750">
              <a:buFont typeface="Arial" charset="0"/>
              <a:buChar char="•"/>
            </a:pPr>
            <a:r>
              <a:rPr lang="en-US" sz="2800" b="1" dirty="0" smtClean="0">
                <a:solidFill>
                  <a:srgbClr val="C03227"/>
                </a:solidFill>
              </a:rPr>
              <a:t>Has chlorophyll</a:t>
            </a:r>
            <a:endParaRPr lang="en-US" sz="2800" b="1" dirty="0">
              <a:solidFill>
                <a:srgbClr val="C03227"/>
              </a:solidFill>
            </a:endParaRPr>
          </a:p>
          <a:p>
            <a:pPr marL="285750" indent="-285750">
              <a:buFont typeface="Arial" charset="0"/>
              <a:buChar char="•"/>
            </a:pPr>
            <a:r>
              <a:rPr lang="en-US" sz="2800" b="1" dirty="0" smtClean="0">
                <a:solidFill>
                  <a:srgbClr val="C03227"/>
                </a:solidFill>
              </a:rPr>
              <a:t> Found only in plant cells</a:t>
            </a:r>
            <a:endParaRPr lang="en-US" sz="2800" b="1" dirty="0">
              <a:solidFill>
                <a:srgbClr val="C03227"/>
              </a:solidFill>
            </a:endParaRPr>
          </a:p>
        </p:txBody>
      </p:sp>
      <p:sp>
        <p:nvSpPr>
          <p:cNvPr id="15" name="TextBox 14"/>
          <p:cNvSpPr txBox="1"/>
          <p:nvPr/>
        </p:nvSpPr>
        <p:spPr>
          <a:xfrm>
            <a:off x="4608050" y="3711962"/>
            <a:ext cx="4715155" cy="1077218"/>
          </a:xfrm>
          <a:prstGeom prst="rect">
            <a:avLst/>
          </a:prstGeom>
          <a:noFill/>
        </p:spPr>
        <p:txBody>
          <a:bodyPr wrap="square" rtlCol="0">
            <a:spAutoFit/>
          </a:bodyPr>
          <a:lstStyle/>
          <a:p>
            <a:pPr marL="285750" indent="-285750">
              <a:buFont typeface="Arial" charset="0"/>
              <a:buChar char="•"/>
            </a:pPr>
            <a:r>
              <a:rPr lang="en-US" sz="3200" b="1" dirty="0" smtClean="0">
                <a:solidFill>
                  <a:srgbClr val="C03227"/>
                </a:solidFill>
              </a:rPr>
              <a:t>Support &amp; protects Cell</a:t>
            </a:r>
          </a:p>
          <a:p>
            <a:pPr marL="285750" indent="-285750">
              <a:buFont typeface="Arial" charset="0"/>
              <a:buChar char="•"/>
            </a:pPr>
            <a:r>
              <a:rPr lang="en-US" sz="3200" b="1" dirty="0" smtClean="0">
                <a:solidFill>
                  <a:srgbClr val="C03227"/>
                </a:solidFill>
              </a:rPr>
              <a:t>Found only in plant cells</a:t>
            </a:r>
            <a:endParaRPr lang="en-US" sz="3200" b="1" dirty="0">
              <a:solidFill>
                <a:srgbClr val="C03227"/>
              </a:solidFill>
            </a:endParaRPr>
          </a:p>
        </p:txBody>
      </p:sp>
      <p:sp>
        <p:nvSpPr>
          <p:cNvPr id="16" name="Rectangle 15"/>
          <p:cNvSpPr/>
          <p:nvPr/>
        </p:nvSpPr>
        <p:spPr>
          <a:xfrm>
            <a:off x="5706726" y="1776247"/>
            <a:ext cx="2257255" cy="10284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8350" y="4797250"/>
            <a:ext cx="2494005" cy="1247003"/>
          </a:xfrm>
          <a:prstGeom prst="rect">
            <a:avLst/>
          </a:prstGeom>
        </p:spPr>
      </p:pic>
    </p:spTree>
    <p:extLst>
      <p:ext uri="{BB962C8B-B14F-4D97-AF65-F5344CB8AC3E}">
        <p14:creationId xmlns:p14="http://schemas.microsoft.com/office/powerpoint/2010/main" val="1644620819"/>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458"/>
            <a:ext cx="9944100" cy="1099284"/>
          </a:xfrm>
        </p:spPr>
        <p:txBody>
          <a:bodyPr>
            <a:normAutofit/>
          </a:bodyPr>
          <a:lstStyle/>
          <a:p>
            <a:r>
              <a:rPr lang="en-US" dirty="0" smtClean="0"/>
              <a:t>Cell Membrane (Plasma Membrane)</a:t>
            </a:r>
            <a:endParaRPr lang="en-US" dirty="0"/>
          </a:p>
        </p:txBody>
      </p:sp>
      <p:sp>
        <p:nvSpPr>
          <p:cNvPr id="5" name="Content Placeholder 2"/>
          <p:cNvSpPr>
            <a:spLocks noGrp="1"/>
          </p:cNvSpPr>
          <p:nvPr>
            <p:ph sz="half" idx="2"/>
          </p:nvPr>
        </p:nvSpPr>
        <p:spPr>
          <a:xfrm>
            <a:off x="-13947" y="4414837"/>
            <a:ext cx="9157947" cy="4023360"/>
          </a:xfrm>
        </p:spPr>
        <p:txBody>
          <a:bodyPr>
            <a:noAutofit/>
          </a:bodyPr>
          <a:lstStyle/>
          <a:p>
            <a:pPr>
              <a:buFont typeface="Arial" charset="0"/>
              <a:buChar char="•"/>
            </a:pPr>
            <a:r>
              <a:rPr lang="en-US" sz="3200" dirty="0" smtClean="0"/>
              <a:t>Separates the cell from its surrounding environment</a:t>
            </a:r>
          </a:p>
          <a:p>
            <a:pPr>
              <a:buFont typeface="Arial" charset="0"/>
              <a:buChar char="•"/>
            </a:pPr>
            <a:r>
              <a:rPr lang="en-US" sz="3200" dirty="0" smtClean="0"/>
              <a:t>Controls the movement of materials into and out of the cell</a:t>
            </a:r>
            <a:endParaRPr lang="en-US" sz="3200" dirty="0"/>
          </a:p>
        </p:txBody>
      </p:sp>
      <p:pic>
        <p:nvPicPr>
          <p:cNvPr id="4" name="Content Placeholder 3"/>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093786" y="885826"/>
            <a:ext cx="6464302" cy="3529011"/>
          </a:xfrm>
        </p:spPr>
      </p:pic>
    </p:spTree>
    <p:extLst>
      <p:ext uri="{BB962C8B-B14F-4D97-AF65-F5344CB8AC3E}">
        <p14:creationId xmlns:p14="http://schemas.microsoft.com/office/powerpoint/2010/main" val="1312553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39655"/>
            <a:ext cx="7543800" cy="1450757"/>
          </a:xfrm>
        </p:spPr>
        <p:txBody>
          <a:bodyPr/>
          <a:lstStyle/>
          <a:p>
            <a:r>
              <a:rPr lang="en-US" dirty="0" smtClean="0"/>
              <a:t>The Cell Membrane</a:t>
            </a:r>
            <a:endParaRPr lang="en-US" dirty="0"/>
          </a:p>
        </p:txBody>
      </p:sp>
      <p:sp>
        <p:nvSpPr>
          <p:cNvPr id="3" name="Content Placeholder 2"/>
          <p:cNvSpPr>
            <a:spLocks noGrp="1"/>
          </p:cNvSpPr>
          <p:nvPr>
            <p:ph sz="half" idx="1"/>
          </p:nvPr>
        </p:nvSpPr>
        <p:spPr>
          <a:xfrm>
            <a:off x="223086" y="3533802"/>
            <a:ext cx="8768514" cy="1609023"/>
          </a:xfrm>
        </p:spPr>
        <p:txBody>
          <a:bodyPr>
            <a:noAutofit/>
          </a:bodyPr>
          <a:lstStyle/>
          <a:p>
            <a:r>
              <a:rPr lang="en-US" sz="3200" dirty="0" smtClean="0"/>
              <a:t>Semi-permeable </a:t>
            </a:r>
            <a:r>
              <a:rPr lang="en-US" sz="3200" dirty="0"/>
              <a:t>/ S</a:t>
            </a:r>
            <a:r>
              <a:rPr lang="en-US" sz="3200" dirty="0" smtClean="0"/>
              <a:t>electively permeable</a:t>
            </a:r>
          </a:p>
          <a:p>
            <a:pPr lvl="1"/>
            <a:r>
              <a:rPr lang="en-US" sz="3200" dirty="0" smtClean="0"/>
              <a:t>Some substances can pass through freely</a:t>
            </a:r>
          </a:p>
          <a:p>
            <a:pPr lvl="1"/>
            <a:r>
              <a:rPr lang="en-US" sz="3200" dirty="0"/>
              <a:t>O</a:t>
            </a:r>
            <a:r>
              <a:rPr lang="en-US" sz="3200" dirty="0" smtClean="0"/>
              <a:t>ther substances can only pass through to some slight extent or at certain times</a:t>
            </a:r>
          </a:p>
          <a:p>
            <a:pPr lvl="1"/>
            <a:r>
              <a:rPr lang="en-US" sz="3200" dirty="0"/>
              <a:t>S</a:t>
            </a:r>
            <a:r>
              <a:rPr lang="en-US" sz="3200" dirty="0" smtClean="0"/>
              <a:t>ome substances cannot pass through at all</a:t>
            </a:r>
            <a:endParaRPr lang="en-US" sz="3200" dirty="0"/>
          </a:p>
        </p:txBody>
      </p:sp>
      <p:sp>
        <p:nvSpPr>
          <p:cNvPr id="5" name="5-Point Star 4">
            <a:hlinkClick r:id="rId3" action="ppaction://hlinkfile"/>
          </p:cNvPr>
          <p:cNvSpPr/>
          <p:nvPr/>
        </p:nvSpPr>
        <p:spPr>
          <a:xfrm>
            <a:off x="8610600" y="6248400"/>
            <a:ext cx="381000" cy="3810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p:cNvPicPr>
            <a:picLocks noGrp="1" noChangeAspect="1" noChangeArrowheads="1"/>
          </p:cNvPicPr>
          <p:nvPr>
            <p:ph sz="half" idx="2"/>
          </p:nvPr>
        </p:nvPicPr>
        <p:blipFill>
          <a:blip r:embed="rId4" cstate="print"/>
          <a:srcRect/>
          <a:stretch>
            <a:fillRect/>
          </a:stretch>
        </p:blipFill>
        <p:spPr bwMode="auto">
          <a:xfrm>
            <a:off x="1525309" y="811102"/>
            <a:ext cx="4493181" cy="2362200"/>
          </a:xfrm>
          <a:prstGeom prst="rect">
            <a:avLst/>
          </a:prstGeom>
          <a:noFill/>
          <a:ln w="9525">
            <a:noFill/>
            <a:miter lim="800000"/>
            <a:headEnd/>
            <a:tailEnd/>
          </a:ln>
          <a:effectLst/>
        </p:spPr>
      </p:pic>
    </p:spTree>
    <p:extLst>
      <p:ext uri="{BB962C8B-B14F-4D97-AF65-F5344CB8AC3E}">
        <p14:creationId xmlns:p14="http://schemas.microsoft.com/office/powerpoint/2010/main" val="141216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Cell Membrane: Bi-Lipid Layer</a:t>
            </a:r>
            <a:endParaRPr lang="en-US" dirty="0"/>
          </a:p>
        </p:txBody>
      </p:sp>
      <p:sp>
        <p:nvSpPr>
          <p:cNvPr id="4" name="Content Placeholder 3"/>
          <p:cNvSpPr>
            <a:spLocks noGrp="1"/>
          </p:cNvSpPr>
          <p:nvPr>
            <p:ph sz="half" idx="2"/>
          </p:nvPr>
        </p:nvSpPr>
        <p:spPr>
          <a:xfrm>
            <a:off x="4663440" y="1845735"/>
            <a:ext cx="4309110" cy="4023360"/>
          </a:xfrm>
        </p:spPr>
        <p:txBody>
          <a:bodyPr/>
          <a:lstStyle/>
          <a:p>
            <a:r>
              <a:rPr lang="en-US" sz="3200" dirty="0" smtClean="0"/>
              <a:t>A two-layered structure</a:t>
            </a:r>
          </a:p>
          <a:p>
            <a:r>
              <a:rPr lang="en-US" sz="3200" b="1" u="sng" dirty="0" smtClean="0">
                <a:solidFill>
                  <a:srgbClr val="FF0000"/>
                </a:solidFill>
              </a:rPr>
              <a:t> ***Key Parts***</a:t>
            </a:r>
            <a:endParaRPr lang="en-US" sz="3200" b="1" u="sng" dirty="0">
              <a:solidFill>
                <a:srgbClr val="FF0000"/>
              </a:solidFill>
            </a:endParaRPr>
          </a:p>
          <a:p>
            <a:r>
              <a:rPr lang="en-US" sz="3200" b="1" u="sng" dirty="0" smtClean="0">
                <a:solidFill>
                  <a:srgbClr val="C03227"/>
                </a:solidFill>
              </a:rPr>
              <a:t>-  A. Lipids</a:t>
            </a:r>
          </a:p>
          <a:p>
            <a:r>
              <a:rPr lang="en-US" sz="3200" b="1" u="sng" dirty="0" smtClean="0">
                <a:solidFill>
                  <a:srgbClr val="C03227"/>
                </a:solidFill>
              </a:rPr>
              <a:t>   B. Proteins</a:t>
            </a:r>
          </a:p>
          <a:p>
            <a:r>
              <a:rPr lang="en-US" sz="3200" b="1" u="sng" dirty="0">
                <a:solidFill>
                  <a:srgbClr val="C03227"/>
                </a:solidFill>
              </a:rPr>
              <a:t> </a:t>
            </a:r>
            <a:r>
              <a:rPr lang="en-US" sz="3200" b="1" u="sng" dirty="0" smtClean="0">
                <a:solidFill>
                  <a:srgbClr val="C03227"/>
                </a:solidFill>
              </a:rPr>
              <a:t>  C. Receptors</a:t>
            </a:r>
          </a:p>
          <a:p>
            <a:pPr lvl="2"/>
            <a:endParaRPr lang="en-US" dirty="0"/>
          </a:p>
        </p:txBody>
      </p:sp>
      <p:pic>
        <p:nvPicPr>
          <p:cNvPr id="6" name="Content Placeholder 5" descr="http://test.classconnection.s3.amazonaws.com/823/flashcards/391823/jpg/phospholipid-bylayer.jpg"/>
          <p:cNvPicPr>
            <a:picLocks noGrp="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2314575"/>
            <a:ext cx="4572000" cy="3429000"/>
          </a:xfrm>
          <a:prstGeom prst="rect">
            <a:avLst/>
          </a:prstGeom>
          <a:noFill/>
          <a:ln>
            <a:noFill/>
          </a:ln>
        </p:spPr>
      </p:pic>
    </p:spTree>
    <p:extLst>
      <p:ext uri="{BB962C8B-B14F-4D97-AF65-F5344CB8AC3E}">
        <p14:creationId xmlns:p14="http://schemas.microsoft.com/office/powerpoint/2010/main" val="2108246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2"/>
              </a:rPr>
              <a:t>Semi-Permeable </a:t>
            </a:r>
            <a:r>
              <a:rPr lang="en-US" dirty="0">
                <a:hlinkClick r:id="rId2"/>
              </a:rPr>
              <a:t>M</a:t>
            </a:r>
            <a:r>
              <a:rPr lang="en-US" dirty="0" smtClean="0">
                <a:hlinkClick r:id="rId2"/>
              </a:rPr>
              <a:t>embrane</a:t>
            </a:r>
            <a:endParaRPr lang="en-US" dirty="0"/>
          </a:p>
        </p:txBody>
      </p:sp>
      <p:sp>
        <p:nvSpPr>
          <p:cNvPr id="3" name="Content Placeholder 2"/>
          <p:cNvSpPr>
            <a:spLocks noGrp="1"/>
          </p:cNvSpPr>
          <p:nvPr>
            <p:ph sz="half" idx="1"/>
          </p:nvPr>
        </p:nvSpPr>
        <p:spPr>
          <a:xfrm>
            <a:off x="822960" y="1845734"/>
            <a:ext cx="7878128" cy="1397529"/>
          </a:xfrm>
        </p:spPr>
        <p:txBody>
          <a:bodyPr>
            <a:normAutofit/>
          </a:bodyPr>
          <a:lstStyle/>
          <a:p>
            <a:r>
              <a:rPr lang="en-US" sz="3600" dirty="0"/>
              <a:t>A</a:t>
            </a:r>
            <a:r>
              <a:rPr lang="en-US" sz="3600" dirty="0" smtClean="0"/>
              <a:t>llowing </a:t>
            </a:r>
            <a:r>
              <a:rPr lang="en-US" sz="3600" dirty="0"/>
              <a:t>certain substances to pass through it but not others</a:t>
            </a:r>
          </a:p>
        </p:txBody>
      </p:sp>
      <p:pic>
        <p:nvPicPr>
          <p:cNvPr id="5" name="Content Placeholder 5" descr="http://test.classconnection.s3.amazonaws.com/823/flashcards/391823/jpg/phospholipid-bylayer.jpg"/>
          <p:cNvPicPr>
            <a:picLocks noGrp="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bwMode="auto">
          <a:xfrm>
            <a:off x="0" y="2914650"/>
            <a:ext cx="9144000" cy="3943350"/>
          </a:xfrm>
          <a:prstGeom prst="rect">
            <a:avLst/>
          </a:prstGeom>
          <a:noFill/>
          <a:ln>
            <a:noFill/>
          </a:ln>
        </p:spPr>
      </p:pic>
    </p:spTree>
    <p:extLst>
      <p:ext uri="{BB962C8B-B14F-4D97-AF65-F5344CB8AC3E}">
        <p14:creationId xmlns:p14="http://schemas.microsoft.com/office/powerpoint/2010/main" val="421343766"/>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20Shot%202017-12-06%20at%205.46.59%20PM.png"/>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1035843" y="-1250157"/>
            <a:ext cx="7072313" cy="9144000"/>
          </a:xfrm>
          <a:prstGeom prst="rect">
            <a:avLst/>
          </a:prstGeom>
          <a:noFill/>
          <a:ln>
            <a:noFill/>
          </a:ln>
        </p:spPr>
      </p:pic>
      <p:sp>
        <p:nvSpPr>
          <p:cNvPr id="7" name="Rectangle 6"/>
          <p:cNvSpPr/>
          <p:nvPr/>
        </p:nvSpPr>
        <p:spPr>
          <a:xfrm>
            <a:off x="114301" y="1726552"/>
            <a:ext cx="7958138" cy="4714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rot="5400000">
            <a:off x="8247460" y="1301353"/>
            <a:ext cx="1154906" cy="4143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14301" y="1743074"/>
            <a:ext cx="2075547" cy="830997"/>
          </a:xfrm>
          <a:prstGeom prst="rect">
            <a:avLst/>
          </a:prstGeom>
          <a:noFill/>
        </p:spPr>
        <p:txBody>
          <a:bodyPr wrap="square" rtlCol="0">
            <a:spAutoFit/>
          </a:bodyPr>
          <a:lstStyle/>
          <a:p>
            <a:r>
              <a:rPr lang="en-US" sz="2400" b="1" u="sng" dirty="0" smtClean="0">
                <a:solidFill>
                  <a:schemeClr val="accent2"/>
                </a:solidFill>
              </a:rPr>
              <a:t>Protein Channel</a:t>
            </a:r>
            <a:endParaRPr lang="en-US" sz="2400" b="1" u="sng" dirty="0">
              <a:solidFill>
                <a:schemeClr val="accent2"/>
              </a:solidFill>
            </a:endParaRPr>
          </a:p>
        </p:txBody>
      </p:sp>
      <p:sp>
        <p:nvSpPr>
          <p:cNvPr id="10" name="Rectangle 9"/>
          <p:cNvSpPr/>
          <p:nvPr/>
        </p:nvSpPr>
        <p:spPr>
          <a:xfrm>
            <a:off x="2493200" y="1800223"/>
            <a:ext cx="918841" cy="461665"/>
          </a:xfrm>
          <a:prstGeom prst="rect">
            <a:avLst/>
          </a:prstGeom>
        </p:spPr>
        <p:txBody>
          <a:bodyPr wrap="none">
            <a:spAutoFit/>
          </a:bodyPr>
          <a:lstStyle/>
          <a:p>
            <a:r>
              <a:rPr lang="en-US" sz="2400" b="1" u="sng" dirty="0" smtClean="0">
                <a:solidFill>
                  <a:schemeClr val="accent2"/>
                </a:solidFill>
              </a:rPr>
              <a:t>Lipids</a:t>
            </a:r>
            <a:endParaRPr lang="en-US" sz="2400" b="1" u="sng" dirty="0">
              <a:solidFill>
                <a:schemeClr val="accent2"/>
              </a:solidFill>
            </a:endParaRPr>
          </a:p>
        </p:txBody>
      </p:sp>
      <p:sp>
        <p:nvSpPr>
          <p:cNvPr id="11" name="Rectangle 10"/>
          <p:cNvSpPr/>
          <p:nvPr/>
        </p:nvSpPr>
        <p:spPr>
          <a:xfrm>
            <a:off x="4784831" y="1743074"/>
            <a:ext cx="1455398" cy="461665"/>
          </a:xfrm>
          <a:prstGeom prst="rect">
            <a:avLst/>
          </a:prstGeom>
        </p:spPr>
        <p:txBody>
          <a:bodyPr wrap="none">
            <a:spAutoFit/>
          </a:bodyPr>
          <a:lstStyle/>
          <a:p>
            <a:r>
              <a:rPr lang="en-US" sz="2400" b="1" u="sng" dirty="0" smtClean="0">
                <a:solidFill>
                  <a:schemeClr val="accent2"/>
                </a:solidFill>
              </a:rPr>
              <a:t>Receptors</a:t>
            </a:r>
            <a:endParaRPr lang="en-US" sz="2400" b="1" u="sng" dirty="0">
              <a:solidFill>
                <a:schemeClr val="accent2"/>
              </a:solidFill>
            </a:endParaRPr>
          </a:p>
        </p:txBody>
      </p:sp>
      <p:sp>
        <p:nvSpPr>
          <p:cNvPr id="12" name="TextBox 11"/>
          <p:cNvSpPr txBox="1"/>
          <p:nvPr/>
        </p:nvSpPr>
        <p:spPr>
          <a:xfrm>
            <a:off x="1235741" y="1776560"/>
            <a:ext cx="1257459" cy="461665"/>
          </a:xfrm>
          <a:prstGeom prst="rect">
            <a:avLst/>
          </a:prstGeom>
          <a:noFill/>
        </p:spPr>
        <p:txBody>
          <a:bodyPr wrap="square" rtlCol="0">
            <a:spAutoFit/>
          </a:bodyPr>
          <a:lstStyle/>
          <a:p>
            <a:r>
              <a:rPr lang="en-US" sz="2400" b="1" u="sng" dirty="0" smtClean="0">
                <a:solidFill>
                  <a:schemeClr val="accent2"/>
                </a:solidFill>
              </a:rPr>
              <a:t>Protein</a:t>
            </a:r>
            <a:endParaRPr lang="en-US" sz="2400" b="1" u="sng" dirty="0">
              <a:solidFill>
                <a:schemeClr val="accent2"/>
              </a:solidFill>
            </a:endParaRPr>
          </a:p>
        </p:txBody>
      </p:sp>
    </p:spTree>
    <p:extLst>
      <p:ext uri="{BB962C8B-B14F-4D97-AF65-F5344CB8AC3E}">
        <p14:creationId xmlns:p14="http://schemas.microsoft.com/office/powerpoint/2010/main" val="127109100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5200" y="0"/>
            <a:ext cx="7203782" cy="6858000"/>
          </a:xfrm>
          <a:prstGeom prst="rect">
            <a:avLst/>
          </a:prstGeom>
        </p:spPr>
      </p:pic>
    </p:spTree>
    <p:extLst>
      <p:ext uri="{BB962C8B-B14F-4D97-AF65-F5344CB8AC3E}">
        <p14:creationId xmlns:p14="http://schemas.microsoft.com/office/powerpoint/2010/main" val="409913578"/>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4363" y="243741"/>
            <a:ext cx="6683692" cy="899259"/>
          </a:xfrm>
        </p:spPr>
        <p:txBody>
          <a:bodyPr/>
          <a:lstStyle/>
          <a:p>
            <a:r>
              <a:rPr lang="en-US" dirty="0" smtClean="0"/>
              <a:t>Lipids</a:t>
            </a:r>
            <a:endParaRPr lang="en-US" dirty="0"/>
          </a:p>
        </p:txBody>
      </p:sp>
      <p:sp>
        <p:nvSpPr>
          <p:cNvPr id="3" name="Content Placeholder 2"/>
          <p:cNvSpPr>
            <a:spLocks noGrp="1"/>
          </p:cNvSpPr>
          <p:nvPr>
            <p:ph sz="half" idx="1"/>
          </p:nvPr>
        </p:nvSpPr>
        <p:spPr>
          <a:xfrm>
            <a:off x="228600" y="1256447"/>
            <a:ext cx="6229350" cy="4023360"/>
          </a:xfrm>
        </p:spPr>
        <p:txBody>
          <a:bodyPr>
            <a:noAutofit/>
          </a:bodyPr>
          <a:lstStyle/>
          <a:p>
            <a:r>
              <a:rPr lang="en-US" sz="3200" dirty="0" smtClean="0"/>
              <a:t>Make a </a:t>
            </a:r>
            <a:r>
              <a:rPr lang="en-US" sz="3200" dirty="0"/>
              <a:t>semi-permeable barrier between the cell and its environment</a:t>
            </a:r>
            <a:r>
              <a:rPr lang="en-US" sz="3200" dirty="0" smtClean="0"/>
              <a:t>.</a:t>
            </a:r>
          </a:p>
          <a:p>
            <a:endParaRPr lang="en-US" sz="3200" dirty="0"/>
          </a:p>
          <a:p>
            <a:r>
              <a:rPr lang="en-US" sz="3200" dirty="0" smtClean="0"/>
              <a:t>Hydrophilic : Water Loving</a:t>
            </a:r>
          </a:p>
          <a:p>
            <a:r>
              <a:rPr lang="en-US" sz="3200" dirty="0" smtClean="0"/>
              <a:t>(Head)</a:t>
            </a:r>
          </a:p>
          <a:p>
            <a:endParaRPr lang="en-US" sz="3200" dirty="0" smtClean="0"/>
          </a:p>
          <a:p>
            <a:r>
              <a:rPr lang="en-US" sz="3200" dirty="0" smtClean="0"/>
              <a:t>Hydrophobic: Water “Scared”</a:t>
            </a:r>
          </a:p>
          <a:p>
            <a:r>
              <a:rPr lang="en-US" sz="3200" dirty="0" smtClean="0"/>
              <a:t>(Tail)</a:t>
            </a:r>
            <a:endParaRPr lang="en-US" sz="3200"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743721" y="742950"/>
            <a:ext cx="3400279" cy="5572127"/>
          </a:xfrm>
        </p:spPr>
      </p:pic>
    </p:spTree>
    <p:extLst>
      <p:ext uri="{BB962C8B-B14F-4D97-AF65-F5344CB8AC3E}">
        <p14:creationId xmlns:p14="http://schemas.microsoft.com/office/powerpoint/2010/main" val="59167065"/>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1449"/>
            <a:ext cx="9143999" cy="1450757"/>
          </a:xfrm>
        </p:spPr>
        <p:txBody>
          <a:bodyPr>
            <a:normAutofit/>
          </a:bodyPr>
          <a:lstStyle/>
          <a:p>
            <a:r>
              <a:rPr lang="en-US" sz="6600" dirty="0" smtClean="0"/>
              <a:t>Proteins</a:t>
            </a:r>
            <a:endParaRPr lang="en-US" sz="6600" dirty="0"/>
          </a:p>
        </p:txBody>
      </p:sp>
      <p:sp>
        <p:nvSpPr>
          <p:cNvPr id="3" name="Content Placeholder 2"/>
          <p:cNvSpPr>
            <a:spLocks noGrp="1"/>
          </p:cNvSpPr>
          <p:nvPr>
            <p:ph sz="half" idx="1"/>
          </p:nvPr>
        </p:nvSpPr>
        <p:spPr>
          <a:xfrm>
            <a:off x="0" y="1845734"/>
            <a:ext cx="9144000" cy="4023360"/>
          </a:xfrm>
        </p:spPr>
        <p:txBody>
          <a:bodyPr>
            <a:normAutofit/>
          </a:bodyPr>
          <a:lstStyle/>
          <a:p>
            <a:r>
              <a:rPr lang="en-US" sz="4400" dirty="0" smtClean="0"/>
              <a:t>Involved in </a:t>
            </a:r>
            <a:r>
              <a:rPr lang="en-US" sz="4400" dirty="0"/>
              <a:t>cross-membrane </a:t>
            </a:r>
            <a:r>
              <a:rPr lang="en-US" sz="4400" b="1" u="sng" dirty="0" smtClean="0"/>
              <a:t>transport</a:t>
            </a:r>
            <a:endParaRPr lang="en-US" sz="44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8674" y="2613132"/>
            <a:ext cx="6800851" cy="4119844"/>
          </a:xfrm>
          <a:prstGeom prst="rect">
            <a:avLst/>
          </a:prstGeom>
        </p:spPr>
      </p:pic>
    </p:spTree>
    <p:extLst>
      <p:ext uri="{BB962C8B-B14F-4D97-AF65-F5344CB8AC3E}">
        <p14:creationId xmlns:p14="http://schemas.microsoft.com/office/powerpoint/2010/main" val="135932894"/>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2921" y="614363"/>
            <a:ext cx="7543800" cy="922973"/>
          </a:xfrm>
        </p:spPr>
        <p:txBody>
          <a:bodyPr/>
          <a:lstStyle/>
          <a:p>
            <a:r>
              <a:rPr lang="en-US" dirty="0" smtClean="0"/>
              <a:t>Receptors</a:t>
            </a:r>
            <a:endParaRPr lang="en-US" dirty="0"/>
          </a:p>
        </p:txBody>
      </p:sp>
      <p:sp>
        <p:nvSpPr>
          <p:cNvPr id="3" name="Content Placeholder 2"/>
          <p:cNvSpPr>
            <a:spLocks noGrp="1"/>
          </p:cNvSpPr>
          <p:nvPr>
            <p:ph sz="half" idx="1"/>
          </p:nvPr>
        </p:nvSpPr>
        <p:spPr>
          <a:xfrm>
            <a:off x="0" y="1845734"/>
            <a:ext cx="9372600" cy="4023360"/>
          </a:xfrm>
        </p:spPr>
        <p:txBody>
          <a:bodyPr>
            <a:normAutofit/>
          </a:bodyPr>
          <a:lstStyle/>
          <a:p>
            <a:r>
              <a:rPr lang="en-US" sz="4000" b="1" dirty="0"/>
              <a:t>Hormones </a:t>
            </a:r>
            <a:r>
              <a:rPr lang="en-US" sz="4000" dirty="0"/>
              <a:t>may bind to </a:t>
            </a:r>
            <a:r>
              <a:rPr lang="en-US" sz="4000" dirty="0" smtClean="0"/>
              <a:t>them for a </a:t>
            </a:r>
            <a:r>
              <a:rPr lang="en-US" sz="4000" b="1" dirty="0" smtClean="0"/>
              <a:t>response</a:t>
            </a:r>
            <a:r>
              <a:rPr lang="en-US" sz="4000" b="1" dirty="0"/>
              <a:t> </a:t>
            </a:r>
            <a:r>
              <a:rPr lang="en-US" sz="4000" dirty="0"/>
              <a:t>within the cell. </a:t>
            </a:r>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0" y="3280088"/>
            <a:ext cx="9068695" cy="3577912"/>
          </a:xfrm>
        </p:spPr>
      </p:pic>
    </p:spTree>
    <p:extLst>
      <p:ext uri="{BB962C8B-B14F-4D97-AF65-F5344CB8AC3E}">
        <p14:creationId xmlns:p14="http://schemas.microsoft.com/office/powerpoint/2010/main" val="1849032697"/>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Tree>
    <p:extLst>
      <p:ext uri="{BB962C8B-B14F-4D97-AF65-F5344CB8AC3E}">
        <p14:creationId xmlns:p14="http://schemas.microsoft.com/office/powerpoint/2010/main" val="456682742"/>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80" y="-152400"/>
            <a:ext cx="9203080" cy="7010400"/>
          </a:xfrm>
          <a:prstGeom prst="rect">
            <a:avLst/>
          </a:prstGeom>
        </p:spPr>
      </p:pic>
    </p:spTree>
    <p:extLst>
      <p:ext uri="{BB962C8B-B14F-4D97-AF65-F5344CB8AC3E}">
        <p14:creationId xmlns:p14="http://schemas.microsoft.com/office/powerpoint/2010/main" val="1912579702"/>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6992" y="524256"/>
            <a:ext cx="8558784" cy="2123658"/>
          </a:xfrm>
          <a:prstGeom prst="rect">
            <a:avLst/>
          </a:prstGeom>
          <a:noFill/>
        </p:spPr>
        <p:txBody>
          <a:bodyPr wrap="square" rtlCol="0">
            <a:spAutoFit/>
          </a:bodyPr>
          <a:lstStyle/>
          <a:p>
            <a:pPr algn="ctr"/>
            <a:r>
              <a:rPr lang="en-US" sz="6600" i="1" dirty="0" smtClean="0"/>
              <a:t>Diffusion Through a Membrane</a:t>
            </a:r>
            <a:endParaRPr lang="en-US" sz="6600" i="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3792" y="2754600"/>
            <a:ext cx="6425184" cy="3822984"/>
          </a:xfrm>
          <a:prstGeom prst="rect">
            <a:avLst/>
          </a:prstGeom>
        </p:spPr>
      </p:pic>
    </p:spTree>
    <p:extLst>
      <p:ext uri="{BB962C8B-B14F-4D97-AF65-F5344CB8AC3E}">
        <p14:creationId xmlns:p14="http://schemas.microsoft.com/office/powerpoint/2010/main" val="1280731456"/>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5344" y="207264"/>
            <a:ext cx="8912352" cy="1938992"/>
          </a:xfrm>
          <a:prstGeom prst="rect">
            <a:avLst/>
          </a:prstGeom>
          <a:noFill/>
        </p:spPr>
        <p:txBody>
          <a:bodyPr wrap="square" rtlCol="0">
            <a:spAutoFit/>
          </a:bodyPr>
          <a:lstStyle/>
          <a:p>
            <a:r>
              <a:rPr lang="en-US" sz="4000" b="1" i="1" u="sng" dirty="0" smtClean="0"/>
              <a:t>Indicator</a:t>
            </a:r>
            <a:r>
              <a:rPr lang="en-US" sz="4000" i="1" dirty="0" smtClean="0"/>
              <a:t> is a substance that when added to a solution will indicate the presence of a specific molecule.</a:t>
            </a:r>
            <a:endParaRPr lang="en-US" sz="4000" i="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6464" y="2261616"/>
            <a:ext cx="5803392" cy="4352544"/>
          </a:xfrm>
          <a:prstGeom prst="rect">
            <a:avLst/>
          </a:prstGeom>
        </p:spPr>
      </p:pic>
    </p:spTree>
    <p:extLst>
      <p:ext uri="{BB962C8B-B14F-4D97-AF65-F5344CB8AC3E}">
        <p14:creationId xmlns:p14="http://schemas.microsoft.com/office/powerpoint/2010/main" val="1024987111"/>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12824"/>
            <a:ext cx="9144000" cy="1910507"/>
          </a:xfrm>
          <a:prstGeom prst="rect">
            <a:avLst/>
          </a:prstGeom>
        </p:spPr>
      </p:pic>
    </p:spTree>
    <p:extLst>
      <p:ext uri="{BB962C8B-B14F-4D97-AF65-F5344CB8AC3E}">
        <p14:creationId xmlns:p14="http://schemas.microsoft.com/office/powerpoint/2010/main" val="1992041990"/>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158496"/>
            <a:ext cx="9009888" cy="3539430"/>
          </a:xfrm>
          <a:prstGeom prst="rect">
            <a:avLst/>
          </a:prstGeom>
          <a:noFill/>
        </p:spPr>
        <p:txBody>
          <a:bodyPr wrap="square" rtlCol="0">
            <a:spAutoFit/>
          </a:bodyPr>
          <a:lstStyle/>
          <a:p>
            <a:r>
              <a:rPr lang="en-US" sz="3200" i="1" dirty="0" smtClean="0"/>
              <a:t>Examples of Indicators</a:t>
            </a:r>
          </a:p>
          <a:p>
            <a:endParaRPr lang="en-US" sz="3200" i="1" dirty="0"/>
          </a:p>
          <a:p>
            <a:r>
              <a:rPr lang="en-US" sz="3200" b="1" i="1" u="sng" dirty="0" smtClean="0">
                <a:solidFill>
                  <a:srgbClr val="0070C0"/>
                </a:solidFill>
              </a:rPr>
              <a:t>B</a:t>
            </a:r>
            <a:r>
              <a:rPr lang="en-US" sz="3200" i="1" dirty="0" smtClean="0"/>
              <a:t>enedict’s test for Glucose</a:t>
            </a:r>
          </a:p>
          <a:p>
            <a:pPr marL="514350" indent="-514350">
              <a:buAutoNum type="arabicPeriod"/>
            </a:pPr>
            <a:r>
              <a:rPr lang="en-US" sz="3200" i="1" dirty="0" smtClean="0"/>
              <a:t>Add Benedict's reagent to solution,</a:t>
            </a:r>
          </a:p>
          <a:p>
            <a:pPr marL="514350" indent="-514350">
              <a:buAutoNum type="arabicPeriod"/>
            </a:pPr>
            <a:r>
              <a:rPr lang="en-US" sz="3200" i="1" dirty="0" smtClean="0"/>
              <a:t>Heat solution for 5 minutes in a hot water bath.</a:t>
            </a:r>
          </a:p>
          <a:p>
            <a:pPr marL="514350" indent="-514350">
              <a:buAutoNum type="arabicPeriod"/>
            </a:pPr>
            <a:r>
              <a:rPr lang="en-US" sz="3200" i="1" dirty="0" smtClean="0"/>
              <a:t>A change from blue color to orange/red indicates the presence of glucose.</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2807" y="3814127"/>
            <a:ext cx="4837943" cy="3043873"/>
          </a:xfrm>
          <a:prstGeom prst="rect">
            <a:avLst/>
          </a:prstGeom>
        </p:spPr>
      </p:pic>
    </p:spTree>
    <p:extLst>
      <p:ext uri="{BB962C8B-B14F-4D97-AF65-F5344CB8AC3E}">
        <p14:creationId xmlns:p14="http://schemas.microsoft.com/office/powerpoint/2010/main" val="979669200"/>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8156448" cy="3539430"/>
          </a:xfrm>
          <a:prstGeom prst="rect">
            <a:avLst/>
          </a:prstGeom>
        </p:spPr>
        <p:txBody>
          <a:bodyPr wrap="square">
            <a:spAutoFit/>
          </a:bodyPr>
          <a:lstStyle/>
          <a:p>
            <a:r>
              <a:rPr lang="en-US" sz="3200" i="1" dirty="0"/>
              <a:t>Examples of Indicators</a:t>
            </a:r>
          </a:p>
          <a:p>
            <a:endParaRPr lang="en-US" sz="3200" i="1" dirty="0"/>
          </a:p>
          <a:p>
            <a:r>
              <a:rPr lang="en-US" sz="3200" i="1" dirty="0" smtClean="0"/>
              <a:t>Iodine </a:t>
            </a:r>
            <a:r>
              <a:rPr lang="en-US" sz="3200" i="1" dirty="0"/>
              <a:t>test for </a:t>
            </a:r>
            <a:r>
              <a:rPr lang="en-US" sz="3200" i="1" dirty="0" smtClean="0"/>
              <a:t>Starch</a:t>
            </a:r>
          </a:p>
          <a:p>
            <a:pPr marL="342900" indent="-342900">
              <a:buAutoNum type="arabicPeriod"/>
            </a:pPr>
            <a:r>
              <a:rPr lang="en-US" sz="3200" i="1" dirty="0" smtClean="0"/>
              <a:t>Add iodine to solution.</a:t>
            </a:r>
          </a:p>
          <a:p>
            <a:pPr marL="342900" indent="-342900">
              <a:buAutoNum type="arabicPeriod"/>
            </a:pPr>
            <a:r>
              <a:rPr lang="en-US" sz="3200" i="1" dirty="0" smtClean="0"/>
              <a:t>Do not heat</a:t>
            </a:r>
          </a:p>
          <a:p>
            <a:pPr marL="342900" indent="-342900">
              <a:buAutoNum type="arabicPeriod"/>
            </a:pPr>
            <a:r>
              <a:rPr lang="en-US" sz="3200" i="1" dirty="0" smtClean="0"/>
              <a:t>A color ranging from blue to black indicate the presence of starch.</a:t>
            </a:r>
            <a:endParaRPr lang="en-US" sz="3200" i="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42816" y="3075432"/>
            <a:ext cx="3657600" cy="3657600"/>
          </a:xfrm>
          <a:prstGeom prst="rect">
            <a:avLst/>
          </a:prstGeom>
        </p:spPr>
      </p:pic>
    </p:spTree>
    <p:extLst>
      <p:ext uri="{BB962C8B-B14F-4D97-AF65-F5344CB8AC3E}">
        <p14:creationId xmlns:p14="http://schemas.microsoft.com/office/powerpoint/2010/main" val="54312285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 Lab Goals..</a:t>
            </a:r>
            <a:endParaRPr lang="en-US" dirty="0"/>
          </a:p>
        </p:txBody>
      </p:sp>
      <p:sp>
        <p:nvSpPr>
          <p:cNvPr id="3" name="Content Placeholder 2"/>
          <p:cNvSpPr>
            <a:spLocks noGrp="1"/>
          </p:cNvSpPr>
          <p:nvPr>
            <p:ph idx="1"/>
          </p:nvPr>
        </p:nvSpPr>
        <p:spPr/>
        <p:txBody>
          <a:bodyPr>
            <a:normAutofit/>
          </a:bodyPr>
          <a:lstStyle/>
          <a:p>
            <a:pPr>
              <a:buFont typeface="Arial" charset="0"/>
              <a:buChar char="•"/>
            </a:pPr>
            <a:r>
              <a:rPr lang="en-US" sz="4000" dirty="0" smtClean="0"/>
              <a:t>Master using a dichotomous key</a:t>
            </a:r>
          </a:p>
          <a:p>
            <a:pPr>
              <a:buFont typeface="Arial" charset="0"/>
              <a:buChar char="•"/>
            </a:pPr>
            <a:r>
              <a:rPr lang="en-US" sz="4000" dirty="0" smtClean="0"/>
              <a:t>To properly be able to construct a dichotomous key</a:t>
            </a:r>
            <a:endParaRPr lang="en-US" sz="4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96256" y="4041670"/>
            <a:ext cx="3773932" cy="2565612"/>
          </a:xfrm>
          <a:prstGeom prst="rect">
            <a:avLst/>
          </a:prstGeom>
        </p:spPr>
      </p:pic>
    </p:spTree>
    <p:extLst>
      <p:ext uri="{BB962C8B-B14F-4D97-AF65-F5344CB8AC3E}">
        <p14:creationId xmlns:p14="http://schemas.microsoft.com/office/powerpoint/2010/main" val="755842769"/>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022080" cy="3416320"/>
          </a:xfrm>
          <a:prstGeom prst="rect">
            <a:avLst/>
          </a:prstGeom>
          <a:noFill/>
        </p:spPr>
        <p:txBody>
          <a:bodyPr wrap="square" rtlCol="0">
            <a:spAutoFit/>
          </a:bodyPr>
          <a:lstStyle/>
          <a:p>
            <a:r>
              <a:rPr lang="en-US" sz="5400" u="sng" dirty="0" smtClean="0"/>
              <a:t>Glucose:</a:t>
            </a:r>
          </a:p>
          <a:p>
            <a:endParaRPr lang="en-US" sz="5400" u="sng" dirty="0"/>
          </a:p>
          <a:p>
            <a:endParaRPr lang="en-US" sz="5400" u="sng" dirty="0" smtClean="0"/>
          </a:p>
          <a:p>
            <a:r>
              <a:rPr lang="en-US" sz="5400" u="sng" dirty="0" smtClean="0"/>
              <a:t>Starch:</a:t>
            </a:r>
            <a:endParaRPr lang="en-US" sz="5400" u="sng" dirty="0"/>
          </a:p>
        </p:txBody>
      </p:sp>
    </p:spTree>
    <p:extLst>
      <p:ext uri="{BB962C8B-B14F-4D97-AF65-F5344CB8AC3E}">
        <p14:creationId xmlns:p14="http://schemas.microsoft.com/office/powerpoint/2010/main" val="1460257007"/>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66088"/>
            <a:ext cx="9144000" cy="4568952"/>
          </a:xfrm>
          <a:prstGeom prst="rect">
            <a:avLst/>
          </a:prstGeom>
        </p:spPr>
      </p:pic>
      <p:sp>
        <p:nvSpPr>
          <p:cNvPr id="3" name="TextBox 2"/>
          <p:cNvSpPr txBox="1"/>
          <p:nvPr/>
        </p:nvSpPr>
        <p:spPr>
          <a:xfrm>
            <a:off x="463296" y="805779"/>
            <a:ext cx="8485632" cy="830997"/>
          </a:xfrm>
          <a:prstGeom prst="rect">
            <a:avLst/>
          </a:prstGeom>
          <a:noFill/>
        </p:spPr>
        <p:txBody>
          <a:bodyPr wrap="square" rtlCol="0">
            <a:spAutoFit/>
          </a:bodyPr>
          <a:lstStyle/>
          <a:p>
            <a:r>
              <a:rPr lang="en-US" sz="4800" i="1" dirty="0" smtClean="0"/>
              <a:t>Table Two- Chemical Test Results</a:t>
            </a:r>
            <a:endParaRPr lang="en-US" sz="4800" i="1" dirty="0"/>
          </a:p>
        </p:txBody>
      </p:sp>
      <p:sp>
        <p:nvSpPr>
          <p:cNvPr id="4" name="TextBox 3"/>
          <p:cNvSpPr txBox="1"/>
          <p:nvPr/>
        </p:nvSpPr>
        <p:spPr>
          <a:xfrm>
            <a:off x="3267456" y="3750564"/>
            <a:ext cx="1645920" cy="830997"/>
          </a:xfrm>
          <a:prstGeom prst="rect">
            <a:avLst/>
          </a:prstGeom>
          <a:noFill/>
        </p:spPr>
        <p:txBody>
          <a:bodyPr wrap="square" rtlCol="0">
            <a:spAutoFit/>
          </a:bodyPr>
          <a:lstStyle/>
          <a:p>
            <a:r>
              <a:rPr lang="en-US" sz="2400" dirty="0" smtClean="0">
                <a:solidFill>
                  <a:srgbClr val="C00000"/>
                </a:solidFill>
              </a:rPr>
              <a:t>Negative for glucose</a:t>
            </a:r>
            <a:endParaRPr lang="en-US" sz="2400" dirty="0">
              <a:solidFill>
                <a:srgbClr val="C00000"/>
              </a:solidFill>
            </a:endParaRPr>
          </a:p>
        </p:txBody>
      </p:sp>
      <p:sp>
        <p:nvSpPr>
          <p:cNvPr id="5" name="TextBox 4"/>
          <p:cNvSpPr txBox="1"/>
          <p:nvPr/>
        </p:nvSpPr>
        <p:spPr>
          <a:xfrm>
            <a:off x="5193792" y="3750564"/>
            <a:ext cx="1877568" cy="830997"/>
          </a:xfrm>
          <a:prstGeom prst="rect">
            <a:avLst/>
          </a:prstGeom>
          <a:noFill/>
        </p:spPr>
        <p:txBody>
          <a:bodyPr wrap="square" rtlCol="0">
            <a:spAutoFit/>
          </a:bodyPr>
          <a:lstStyle/>
          <a:p>
            <a:r>
              <a:rPr lang="en-US" sz="2400" dirty="0" smtClean="0">
                <a:solidFill>
                  <a:srgbClr val="C00000"/>
                </a:solidFill>
              </a:rPr>
              <a:t>Negative for glucose</a:t>
            </a:r>
            <a:endParaRPr lang="en-US" sz="2400" dirty="0">
              <a:solidFill>
                <a:srgbClr val="C00000"/>
              </a:solidFill>
            </a:endParaRPr>
          </a:p>
        </p:txBody>
      </p:sp>
      <p:sp>
        <p:nvSpPr>
          <p:cNvPr id="6" name="TextBox 5"/>
          <p:cNvSpPr txBox="1"/>
          <p:nvPr/>
        </p:nvSpPr>
        <p:spPr>
          <a:xfrm>
            <a:off x="7156704" y="3750564"/>
            <a:ext cx="1792224" cy="830997"/>
          </a:xfrm>
          <a:prstGeom prst="rect">
            <a:avLst/>
          </a:prstGeom>
          <a:noFill/>
        </p:spPr>
        <p:txBody>
          <a:bodyPr wrap="square" rtlCol="0">
            <a:spAutoFit/>
          </a:bodyPr>
          <a:lstStyle/>
          <a:p>
            <a:r>
              <a:rPr lang="en-US" sz="2400" b="1" u="sng" dirty="0" smtClean="0">
                <a:solidFill>
                  <a:srgbClr val="00B050"/>
                </a:solidFill>
              </a:rPr>
              <a:t>Positive for glucose</a:t>
            </a:r>
            <a:endParaRPr lang="en-US" sz="2400" b="1" u="sng" dirty="0">
              <a:solidFill>
                <a:srgbClr val="00B050"/>
              </a:solidFill>
            </a:endParaRPr>
          </a:p>
        </p:txBody>
      </p:sp>
      <p:sp>
        <p:nvSpPr>
          <p:cNvPr id="7" name="TextBox 6"/>
          <p:cNvSpPr txBox="1"/>
          <p:nvPr/>
        </p:nvSpPr>
        <p:spPr>
          <a:xfrm>
            <a:off x="3267456" y="4828032"/>
            <a:ext cx="1645920" cy="830997"/>
          </a:xfrm>
          <a:prstGeom prst="rect">
            <a:avLst/>
          </a:prstGeom>
          <a:noFill/>
        </p:spPr>
        <p:txBody>
          <a:bodyPr wrap="square" rtlCol="0">
            <a:spAutoFit/>
          </a:bodyPr>
          <a:lstStyle/>
          <a:p>
            <a:r>
              <a:rPr lang="en-US" sz="2400" dirty="0" smtClean="0">
                <a:solidFill>
                  <a:srgbClr val="C00000"/>
                </a:solidFill>
              </a:rPr>
              <a:t>Negative for starch</a:t>
            </a:r>
            <a:endParaRPr lang="en-US" sz="2400" dirty="0">
              <a:solidFill>
                <a:srgbClr val="C00000"/>
              </a:solidFill>
            </a:endParaRPr>
          </a:p>
        </p:txBody>
      </p:sp>
      <p:sp>
        <p:nvSpPr>
          <p:cNvPr id="8" name="TextBox 7"/>
          <p:cNvSpPr txBox="1"/>
          <p:nvPr/>
        </p:nvSpPr>
        <p:spPr>
          <a:xfrm>
            <a:off x="7156704" y="4840224"/>
            <a:ext cx="1560576" cy="1107996"/>
          </a:xfrm>
          <a:prstGeom prst="rect">
            <a:avLst/>
          </a:prstGeom>
          <a:noFill/>
        </p:spPr>
        <p:txBody>
          <a:bodyPr wrap="square" rtlCol="0">
            <a:spAutoFit/>
          </a:bodyPr>
          <a:lstStyle/>
          <a:p>
            <a:r>
              <a:rPr lang="en-US" sz="2400" dirty="0">
                <a:solidFill>
                  <a:srgbClr val="C00000"/>
                </a:solidFill>
              </a:rPr>
              <a:t>Negative for starch</a:t>
            </a:r>
          </a:p>
          <a:p>
            <a:endParaRPr lang="en-US" dirty="0"/>
          </a:p>
        </p:txBody>
      </p:sp>
      <p:sp>
        <p:nvSpPr>
          <p:cNvPr id="9" name="TextBox 8"/>
          <p:cNvSpPr txBox="1"/>
          <p:nvPr/>
        </p:nvSpPr>
        <p:spPr>
          <a:xfrm>
            <a:off x="5193792" y="4828032"/>
            <a:ext cx="1426464" cy="1107996"/>
          </a:xfrm>
          <a:prstGeom prst="rect">
            <a:avLst/>
          </a:prstGeom>
          <a:noFill/>
        </p:spPr>
        <p:txBody>
          <a:bodyPr wrap="square" rtlCol="0">
            <a:spAutoFit/>
          </a:bodyPr>
          <a:lstStyle/>
          <a:p>
            <a:r>
              <a:rPr lang="en-US" sz="2400" b="1" u="sng" dirty="0" smtClean="0">
                <a:solidFill>
                  <a:srgbClr val="00B050"/>
                </a:solidFill>
              </a:rPr>
              <a:t>Positive </a:t>
            </a:r>
            <a:r>
              <a:rPr lang="en-US" sz="2400" b="1" u="sng" dirty="0">
                <a:solidFill>
                  <a:srgbClr val="00B050"/>
                </a:solidFill>
              </a:rPr>
              <a:t>for starch</a:t>
            </a:r>
          </a:p>
          <a:p>
            <a:endParaRPr lang="en-US" dirty="0"/>
          </a:p>
        </p:txBody>
      </p:sp>
    </p:spTree>
    <p:extLst>
      <p:ext uri="{BB962C8B-B14F-4D97-AF65-F5344CB8AC3E}">
        <p14:creationId xmlns:p14="http://schemas.microsoft.com/office/powerpoint/2010/main" val="1096398733"/>
      </p:ext>
    </p:extLst>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2534699F-5AAB-4D45-BBCA-73CC8EEF154D}"/>
              </a:ext>
            </a:extLst>
          </p:cNvPr>
          <p:cNvSpPr txBox="1"/>
          <p:nvPr/>
        </p:nvSpPr>
        <p:spPr>
          <a:xfrm>
            <a:off x="701833" y="342771"/>
            <a:ext cx="9072483" cy="2479140"/>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nSpc>
                <a:spcPct val="90000"/>
              </a:lnSpc>
            </a:pPr>
            <a:r>
              <a:rPr lang="en-US" sz="5400" b="1" dirty="0" smtClean="0"/>
              <a:t>   LE-A Today's </a:t>
            </a:r>
            <a:r>
              <a:rPr lang="en-US" sz="5400" b="1" dirty="0"/>
              <a:t>goals</a:t>
            </a:r>
            <a:r>
              <a:rPr lang="en-US" sz="5400" b="1" dirty="0" smtClean="0"/>
              <a:t>....</a:t>
            </a:r>
          </a:p>
          <a:p>
            <a:pPr>
              <a:lnSpc>
                <a:spcPct val="90000"/>
              </a:lnSpc>
            </a:pPr>
            <a:endParaRPr lang="en-US" sz="5400" b="1" dirty="0" smtClean="0"/>
          </a:p>
          <a:p>
            <a:pPr marL="642938" indent="-642938">
              <a:lnSpc>
                <a:spcPct val="90000"/>
              </a:lnSpc>
              <a:buFont typeface="Arial"/>
              <a:buChar char="•"/>
            </a:pPr>
            <a:r>
              <a:rPr lang="en-US" sz="3300" i="1" dirty="0" smtClean="0"/>
              <a:t>Explain organelle functions</a:t>
            </a:r>
          </a:p>
          <a:p>
            <a:pPr marL="642938" indent="-642938">
              <a:lnSpc>
                <a:spcPct val="90000"/>
              </a:lnSpc>
              <a:buFont typeface="Arial"/>
              <a:buChar char="•"/>
            </a:pPr>
            <a:r>
              <a:rPr lang="en-US" sz="3300" i="1" dirty="0" smtClean="0"/>
              <a:t>Construct Edible Cell Model</a:t>
            </a:r>
            <a:endParaRPr lang="en-US" sz="3300" i="1" dirty="0"/>
          </a:p>
        </p:txBody>
      </p:sp>
      <p:sp>
        <p:nvSpPr>
          <p:cNvPr id="3" name="TextBox 2">
            <a:extLst>
              <a:ext uri="{FF2B5EF4-FFF2-40B4-BE49-F238E27FC236}">
                <a16:creationId xmlns:a16="http://schemas.microsoft.com/office/drawing/2014/main" xmlns="" id="{A5B6F687-F7B4-414C-B5E5-8EDF2E0EF14C}"/>
              </a:ext>
            </a:extLst>
          </p:cNvPr>
          <p:cNvSpPr txBox="1"/>
          <p:nvPr/>
        </p:nvSpPr>
        <p:spPr>
          <a:xfrm>
            <a:off x="269437" y="3593683"/>
            <a:ext cx="8874563" cy="1855893"/>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lnSpc>
                <a:spcPct val="90000"/>
              </a:lnSpc>
            </a:pPr>
            <a:r>
              <a:rPr lang="en-US" sz="2100" b="1" i="1" dirty="0">
                <a:latin typeface="Comic Sans MS"/>
                <a:cs typeface="Segoe UI"/>
              </a:rPr>
              <a:t>Table of Contents Log</a:t>
            </a:r>
            <a:r>
              <a:rPr lang="en-US" sz="2100" i="1" dirty="0">
                <a:latin typeface="Segoe UI"/>
                <a:cs typeface="Segoe UI"/>
              </a:rPr>
              <a:t>​</a:t>
            </a:r>
            <a:r>
              <a:rPr lang="en-US" sz="2100" dirty="0">
                <a:latin typeface="Segoe UI"/>
                <a:cs typeface="Segoe UI"/>
              </a:rPr>
              <a:t>​</a:t>
            </a:r>
          </a:p>
          <a:p>
            <a:pPr algn="ctr">
              <a:lnSpc>
                <a:spcPct val="90000"/>
              </a:lnSpc>
            </a:pPr>
            <a:r>
              <a:rPr lang="en-US" sz="2100" dirty="0">
                <a:latin typeface="Segoe UI"/>
                <a:cs typeface="Segoe UI"/>
              </a:rPr>
              <a:t>​​</a:t>
            </a:r>
          </a:p>
          <a:p>
            <a:pPr>
              <a:lnSpc>
                <a:spcPct val="90000"/>
              </a:lnSpc>
            </a:pPr>
            <a:r>
              <a:rPr lang="en-US" sz="2100" b="1" u="sng" dirty="0">
                <a:latin typeface="Arial"/>
                <a:cs typeface="Segoe UI"/>
              </a:rPr>
              <a:t>Date                                    Topic                                                  Page</a:t>
            </a:r>
            <a:r>
              <a:rPr lang="en-US" sz="2100" b="1" dirty="0">
                <a:latin typeface="Arial"/>
                <a:cs typeface="Segoe UI"/>
              </a:rPr>
              <a:t>    </a:t>
            </a:r>
            <a:r>
              <a:rPr lang="en-US" sz="2100" dirty="0">
                <a:latin typeface="Arial"/>
                <a:cs typeface="Segoe UI"/>
              </a:rPr>
              <a:t>  ​</a:t>
            </a:r>
            <a:endParaRPr lang="en-US" sz="2100" dirty="0">
              <a:latin typeface="Arial"/>
              <a:cs typeface="Arial"/>
            </a:endParaRPr>
          </a:p>
          <a:p>
            <a:pPr>
              <a:lnSpc>
                <a:spcPct val="90000"/>
              </a:lnSpc>
            </a:pPr>
            <a:r>
              <a:rPr lang="en-US" sz="2100" dirty="0">
                <a:latin typeface="Arial"/>
                <a:cs typeface="Segoe UI"/>
              </a:rPr>
              <a:t>​</a:t>
            </a:r>
            <a:endParaRPr lang="en-US" sz="2100" dirty="0">
              <a:latin typeface="Segoe UI"/>
              <a:cs typeface="Segoe UI"/>
            </a:endParaRPr>
          </a:p>
          <a:p>
            <a:pPr>
              <a:lnSpc>
                <a:spcPct val="90000"/>
              </a:lnSpc>
            </a:pPr>
            <a:r>
              <a:rPr lang="en-US" sz="2000" b="1" i="1" dirty="0" smtClean="0">
                <a:latin typeface="Arial"/>
                <a:cs typeface="Segoe UI"/>
              </a:rPr>
              <a:t>12/8     </a:t>
            </a:r>
            <a:r>
              <a:rPr lang="en-US" sz="2400" b="1" i="1" dirty="0" smtClean="0">
                <a:latin typeface="Arial"/>
                <a:cs typeface="Segoe UI"/>
              </a:rPr>
              <a:t>Cells </a:t>
            </a:r>
            <a:r>
              <a:rPr lang="en-US" sz="2400" b="1" i="1" dirty="0">
                <a:latin typeface="Arial"/>
                <a:cs typeface="Segoe UI"/>
              </a:rPr>
              <a:t>9</a:t>
            </a:r>
            <a:r>
              <a:rPr lang="en-US" sz="2400" b="1" i="1" dirty="0" smtClean="0">
                <a:latin typeface="Arial"/>
                <a:cs typeface="Segoe UI"/>
              </a:rPr>
              <a:t>: </a:t>
            </a:r>
            <a:r>
              <a:rPr lang="en-US" sz="2400" b="1" dirty="0" smtClean="0"/>
              <a:t>Edible Cell Model                                                    12</a:t>
            </a:r>
            <a:endParaRPr lang="en-US" sz="2400" b="1" i="1" dirty="0">
              <a:latin typeface="Arial"/>
              <a:cs typeface="Arial"/>
            </a:endParaRPr>
          </a:p>
        </p:txBody>
      </p:sp>
      <p:pic>
        <p:nvPicPr>
          <p:cNvPr id="4" name="Picture 3" descr="http://www.biologycorner.com/resources/mitochondria.jpg"/>
          <p:cNvPicPr/>
          <p:nvPr/>
        </p:nvPicPr>
        <p:blipFill>
          <a:blip r:embed="rId2" cstate="print"/>
          <a:srcRect/>
          <a:stretch>
            <a:fillRect/>
          </a:stretch>
        </p:blipFill>
        <p:spPr bwMode="auto">
          <a:xfrm>
            <a:off x="7265044" y="342771"/>
            <a:ext cx="1311275" cy="809625"/>
          </a:xfrm>
          <a:prstGeom prst="rect">
            <a:avLst/>
          </a:prstGeom>
          <a:noFill/>
          <a:ln w="9525">
            <a:noFill/>
            <a:miter lim="800000"/>
            <a:headEnd/>
            <a:tailEnd/>
          </a:ln>
        </p:spPr>
      </p:pic>
      <p:pic>
        <p:nvPicPr>
          <p:cNvPr id="5" name="Picture 4" descr="http://www.biologycorner.com/resources/GA.gif"/>
          <p:cNvPicPr/>
          <p:nvPr/>
        </p:nvPicPr>
        <p:blipFill>
          <a:blip r:embed="rId3" cstate="print"/>
          <a:srcRect/>
          <a:stretch>
            <a:fillRect/>
          </a:stretch>
        </p:blipFill>
        <p:spPr bwMode="auto">
          <a:xfrm>
            <a:off x="4794936" y="5449576"/>
            <a:ext cx="1333500" cy="858520"/>
          </a:xfrm>
          <a:prstGeom prst="rect">
            <a:avLst/>
          </a:prstGeom>
          <a:noFill/>
          <a:ln w="9525">
            <a:noFill/>
            <a:miter lim="800000"/>
            <a:headEnd/>
            <a:tailEnd/>
          </a:ln>
        </p:spPr>
      </p:pic>
      <p:pic>
        <p:nvPicPr>
          <p:cNvPr id="6" name="Picture 5" descr="http://www.biologycorner.com/resources/lysosome.gif"/>
          <p:cNvPicPr/>
          <p:nvPr/>
        </p:nvPicPr>
        <p:blipFill>
          <a:blip r:embed="rId4" cstate="print"/>
          <a:srcRect/>
          <a:stretch>
            <a:fillRect/>
          </a:stretch>
        </p:blipFill>
        <p:spPr bwMode="auto">
          <a:xfrm>
            <a:off x="317658" y="5831622"/>
            <a:ext cx="384175" cy="384175"/>
          </a:xfrm>
          <a:prstGeom prst="rect">
            <a:avLst/>
          </a:prstGeom>
          <a:noFill/>
          <a:ln w="9525">
            <a:noFill/>
            <a:miter lim="800000"/>
            <a:headEnd/>
            <a:tailEnd/>
          </a:ln>
        </p:spPr>
      </p:pic>
    </p:spTree>
    <p:extLst>
      <p:ext uri="{BB962C8B-B14F-4D97-AF65-F5344CB8AC3E}">
        <p14:creationId xmlns:p14="http://schemas.microsoft.com/office/powerpoint/2010/main" val="341933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417279" cy="6858000"/>
          </a:xfrm>
          <a:prstGeom prst="rect">
            <a:avLst/>
          </a:prstGeom>
        </p:spPr>
      </p:pic>
      <p:sp>
        <p:nvSpPr>
          <p:cNvPr id="4" name="TextBox 3"/>
          <p:cNvSpPr txBox="1"/>
          <p:nvPr/>
        </p:nvSpPr>
        <p:spPr>
          <a:xfrm>
            <a:off x="2630905" y="5999747"/>
            <a:ext cx="6400800" cy="369332"/>
          </a:xfrm>
          <a:prstGeom prst="rect">
            <a:avLst/>
          </a:prstGeom>
          <a:noFill/>
        </p:spPr>
        <p:txBody>
          <a:bodyPr wrap="square" rtlCol="0">
            <a:spAutoFit/>
          </a:bodyPr>
          <a:lstStyle/>
          <a:p>
            <a:r>
              <a:rPr lang="en-US" b="1" u="sng" dirty="0" smtClean="0">
                <a:solidFill>
                  <a:srgbClr val="FF0000"/>
                </a:solidFill>
              </a:rPr>
              <a:t>Protects and gives organism it’s shape                              Cell Wall </a:t>
            </a:r>
            <a:endParaRPr lang="en-US" b="1" u="sng" dirty="0">
              <a:solidFill>
                <a:srgbClr val="FF0000"/>
              </a:solidFill>
            </a:endParaRPr>
          </a:p>
        </p:txBody>
      </p:sp>
      <p:sp>
        <p:nvSpPr>
          <p:cNvPr id="5" name="TextBox 4"/>
          <p:cNvSpPr txBox="1"/>
          <p:nvPr/>
        </p:nvSpPr>
        <p:spPr>
          <a:xfrm>
            <a:off x="2791326" y="3609473"/>
            <a:ext cx="6240379" cy="369332"/>
          </a:xfrm>
          <a:prstGeom prst="rect">
            <a:avLst/>
          </a:prstGeom>
          <a:noFill/>
        </p:spPr>
        <p:txBody>
          <a:bodyPr wrap="square" rtlCol="0">
            <a:spAutoFit/>
          </a:bodyPr>
          <a:lstStyle/>
          <a:p>
            <a:r>
              <a:rPr lang="en-US" b="1" u="sng" dirty="0" smtClean="0">
                <a:solidFill>
                  <a:srgbClr val="FF0000"/>
                </a:solidFill>
              </a:rPr>
              <a:t>It cleans up and digests                                                     Lysosome </a:t>
            </a:r>
            <a:endParaRPr lang="en-US" b="1" u="sng" dirty="0">
              <a:solidFill>
                <a:srgbClr val="FF0000"/>
              </a:solidFill>
            </a:endParaRPr>
          </a:p>
        </p:txBody>
      </p:sp>
      <p:sp>
        <p:nvSpPr>
          <p:cNvPr id="6" name="TextBox 5"/>
          <p:cNvSpPr txBox="1"/>
          <p:nvPr/>
        </p:nvSpPr>
        <p:spPr>
          <a:xfrm>
            <a:off x="2390274" y="4748463"/>
            <a:ext cx="7027003" cy="369332"/>
          </a:xfrm>
          <a:prstGeom prst="rect">
            <a:avLst/>
          </a:prstGeom>
          <a:noFill/>
        </p:spPr>
        <p:txBody>
          <a:bodyPr wrap="square" rtlCol="0">
            <a:spAutoFit/>
          </a:bodyPr>
          <a:lstStyle/>
          <a:p>
            <a:r>
              <a:rPr lang="en-US" b="1" u="sng" dirty="0">
                <a:solidFill>
                  <a:srgbClr val="FF0000"/>
                </a:solidFill>
              </a:rPr>
              <a:t>R</a:t>
            </a:r>
            <a:r>
              <a:rPr lang="en-US" b="1" u="sng" dirty="0" smtClean="0">
                <a:solidFill>
                  <a:srgbClr val="FF0000"/>
                </a:solidFill>
              </a:rPr>
              <a:t>emoves materials                                                             Cell Membrane</a:t>
            </a:r>
            <a:endParaRPr lang="en-US" b="1" u="sng" dirty="0">
              <a:solidFill>
                <a:srgbClr val="FF0000"/>
              </a:solidFill>
            </a:endParaRPr>
          </a:p>
        </p:txBody>
      </p:sp>
      <p:sp>
        <p:nvSpPr>
          <p:cNvPr id="7" name="TextBox 6"/>
          <p:cNvSpPr txBox="1"/>
          <p:nvPr/>
        </p:nvSpPr>
        <p:spPr>
          <a:xfrm>
            <a:off x="2791326" y="4154905"/>
            <a:ext cx="5791200" cy="369332"/>
          </a:xfrm>
          <a:prstGeom prst="rect">
            <a:avLst/>
          </a:prstGeom>
          <a:noFill/>
        </p:spPr>
        <p:txBody>
          <a:bodyPr wrap="square" rtlCol="0">
            <a:spAutoFit/>
          </a:bodyPr>
          <a:lstStyle/>
          <a:p>
            <a:r>
              <a:rPr lang="en-US" b="1" u="sng" dirty="0" smtClean="0">
                <a:solidFill>
                  <a:srgbClr val="FF0000"/>
                </a:solidFill>
              </a:rPr>
              <a:t>Transports Materials                                                              E.R</a:t>
            </a:r>
            <a:endParaRPr lang="en-US" b="1" u="sng" dirty="0">
              <a:solidFill>
                <a:srgbClr val="FF0000"/>
              </a:solidFill>
            </a:endParaRPr>
          </a:p>
        </p:txBody>
      </p:sp>
      <p:sp>
        <p:nvSpPr>
          <p:cNvPr id="9" name="TextBox 8"/>
          <p:cNvSpPr txBox="1"/>
          <p:nvPr/>
        </p:nvSpPr>
        <p:spPr>
          <a:xfrm>
            <a:off x="2630905" y="5342021"/>
            <a:ext cx="6513095" cy="369332"/>
          </a:xfrm>
          <a:prstGeom prst="rect">
            <a:avLst/>
          </a:prstGeom>
          <a:noFill/>
        </p:spPr>
        <p:txBody>
          <a:bodyPr wrap="square" rtlCol="0">
            <a:spAutoFit/>
          </a:bodyPr>
          <a:lstStyle/>
          <a:p>
            <a:r>
              <a:rPr lang="en-US" b="1" u="sng" dirty="0" smtClean="0">
                <a:solidFill>
                  <a:srgbClr val="FF0000"/>
                </a:solidFill>
              </a:rPr>
              <a:t>Performs Cellular Respiration                                        Mitochondria</a:t>
            </a:r>
            <a:endParaRPr lang="en-US" b="1" u="sng" dirty="0">
              <a:solidFill>
                <a:srgbClr val="FF0000"/>
              </a:solidFill>
            </a:endParaRPr>
          </a:p>
        </p:txBody>
      </p:sp>
    </p:spTree>
    <p:extLst>
      <p:ext uri="{BB962C8B-B14F-4D97-AF65-F5344CB8AC3E}">
        <p14:creationId xmlns:p14="http://schemas.microsoft.com/office/powerpoint/2010/main" val="1168215052"/>
      </p:ext>
    </p:extLst>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7325" y="0"/>
            <a:ext cx="6545179" cy="6858000"/>
          </a:xfrm>
          <a:prstGeom prst="rect">
            <a:avLst/>
          </a:prstGeom>
        </p:spPr>
      </p:pic>
    </p:spTree>
    <p:extLst>
      <p:ext uri="{BB962C8B-B14F-4D97-AF65-F5344CB8AC3E}">
        <p14:creationId xmlns:p14="http://schemas.microsoft.com/office/powerpoint/2010/main" val="33573620"/>
      </p:ext>
    </p:extLst>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820922" cy="6858000"/>
          </a:xfrm>
          <a:prstGeom prst="rect">
            <a:avLst/>
          </a:prstGeom>
        </p:spPr>
      </p:pic>
    </p:spTree>
    <p:extLst>
      <p:ext uri="{BB962C8B-B14F-4D97-AF65-F5344CB8AC3E}">
        <p14:creationId xmlns:p14="http://schemas.microsoft.com/office/powerpoint/2010/main" val="1894878090"/>
      </p:ext>
    </p:extLst>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2534699F-5AAB-4D45-BBCA-73CC8EEF154D}"/>
              </a:ext>
            </a:extLst>
          </p:cNvPr>
          <p:cNvSpPr txBox="1"/>
          <p:nvPr/>
        </p:nvSpPr>
        <p:spPr>
          <a:xfrm>
            <a:off x="71517" y="620395"/>
            <a:ext cx="9922715" cy="2479140"/>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nSpc>
                <a:spcPct val="90000"/>
              </a:lnSpc>
            </a:pPr>
            <a:r>
              <a:rPr lang="en-US" sz="5400" b="1" dirty="0" smtClean="0"/>
              <a:t>LE-A Lab goals....</a:t>
            </a:r>
          </a:p>
          <a:p>
            <a:pPr>
              <a:lnSpc>
                <a:spcPct val="90000"/>
              </a:lnSpc>
            </a:pPr>
            <a:endParaRPr lang="en-US" sz="5400" b="1" dirty="0" smtClean="0"/>
          </a:p>
          <a:p>
            <a:pPr marL="642938" indent="-642938">
              <a:lnSpc>
                <a:spcPct val="90000"/>
              </a:lnSpc>
              <a:buFont typeface="Arial"/>
              <a:buChar char="•"/>
            </a:pPr>
            <a:r>
              <a:rPr lang="en-US" sz="2800" i="1" dirty="0" smtClean="0"/>
              <a:t>Properly construct model “cell” with dialysis tubing</a:t>
            </a:r>
          </a:p>
          <a:p>
            <a:pPr marL="642938" indent="-642938">
              <a:lnSpc>
                <a:spcPct val="90000"/>
              </a:lnSpc>
              <a:buFont typeface="Arial"/>
              <a:buChar char="•"/>
            </a:pPr>
            <a:r>
              <a:rPr lang="en-US" sz="3300" i="1" dirty="0" smtClean="0"/>
              <a:t>Identify indicators used</a:t>
            </a:r>
            <a:endParaRPr lang="en-US" sz="3300" i="1" dirty="0"/>
          </a:p>
        </p:txBody>
      </p:sp>
      <p:sp>
        <p:nvSpPr>
          <p:cNvPr id="7" name="5-Point Star 6">
            <a:hlinkClick r:id="rId2"/>
          </p:cNvPr>
          <p:cNvSpPr/>
          <p:nvPr/>
        </p:nvSpPr>
        <p:spPr>
          <a:xfrm>
            <a:off x="7265044" y="5408026"/>
            <a:ext cx="1650355" cy="1221374"/>
          </a:xfrm>
          <a:prstGeom prst="star5">
            <a:avLst>
              <a:gd name="adj" fmla="val 16722"/>
              <a:gd name="hf" fmla="val 105146"/>
              <a:gd name="vf" fmla="val 110557"/>
            </a:avLst>
          </a:prstGeom>
          <a:solidFill>
            <a:srgbClr val="77F46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990" y="3099535"/>
            <a:ext cx="4516526" cy="3529865"/>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2873" y="2815505"/>
            <a:ext cx="3421315" cy="2609185"/>
          </a:xfrm>
          <a:prstGeom prst="rect">
            <a:avLst/>
          </a:prstGeom>
        </p:spPr>
      </p:pic>
    </p:spTree>
    <p:extLst>
      <p:ext uri="{BB962C8B-B14F-4D97-AF65-F5344CB8AC3E}">
        <p14:creationId xmlns:p14="http://schemas.microsoft.com/office/powerpoint/2010/main" val="217532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6992" y="524256"/>
            <a:ext cx="8558784" cy="2123658"/>
          </a:xfrm>
          <a:prstGeom prst="rect">
            <a:avLst/>
          </a:prstGeom>
          <a:noFill/>
        </p:spPr>
        <p:txBody>
          <a:bodyPr wrap="square" rtlCol="0">
            <a:spAutoFit/>
          </a:bodyPr>
          <a:lstStyle/>
          <a:p>
            <a:pPr algn="ctr"/>
            <a:r>
              <a:rPr lang="en-US" sz="6600" i="1" dirty="0" smtClean="0"/>
              <a:t>Diffusion Through a Membrane</a:t>
            </a:r>
            <a:endParaRPr lang="en-US" sz="6600" i="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276" y="2647914"/>
            <a:ext cx="6425184" cy="3822984"/>
          </a:xfrm>
          <a:prstGeom prst="rect">
            <a:avLst/>
          </a:prstGeom>
        </p:spPr>
      </p:pic>
    </p:spTree>
    <p:extLst>
      <p:ext uri="{BB962C8B-B14F-4D97-AF65-F5344CB8AC3E}">
        <p14:creationId xmlns:p14="http://schemas.microsoft.com/office/powerpoint/2010/main" val="844419576"/>
      </p:ext>
    </p:extLst>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705" y="284747"/>
            <a:ext cx="8379326" cy="6096000"/>
          </a:xfrm>
          <a:prstGeom prst="rect">
            <a:avLst/>
          </a:prstGeom>
        </p:spPr>
      </p:pic>
    </p:spTree>
    <p:extLst>
      <p:ext uri="{BB962C8B-B14F-4D97-AF65-F5344CB8AC3E}">
        <p14:creationId xmlns:p14="http://schemas.microsoft.com/office/powerpoint/2010/main" val="1827212345"/>
      </p:ext>
    </p:extLst>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21896"/>
            <a:ext cx="9132794" cy="6136104"/>
          </a:xfrm>
          <a:prstGeom prst="rect">
            <a:avLst/>
          </a:prstGeom>
        </p:spPr>
      </p:pic>
    </p:spTree>
    <p:extLst>
      <p:ext uri="{BB962C8B-B14F-4D97-AF65-F5344CB8AC3E}">
        <p14:creationId xmlns:p14="http://schemas.microsoft.com/office/powerpoint/2010/main" val="195252514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350" y="391477"/>
            <a:ext cx="7886700" cy="1325563"/>
          </a:xfrm>
        </p:spPr>
        <p:txBody>
          <a:bodyPr>
            <a:normAutofit fontScale="90000"/>
          </a:bodyPr>
          <a:lstStyle/>
          <a:p>
            <a:r>
              <a:rPr lang="en-US" sz="5300" dirty="0" smtClean="0"/>
              <a:t>Lab Goals..</a:t>
            </a:r>
            <a:r>
              <a:rPr lang="en-US" dirty="0" smtClean="0"/>
              <a:t/>
            </a:r>
            <a:br>
              <a:rPr lang="en-US" dirty="0" smtClean="0"/>
            </a:br>
            <a:r>
              <a:rPr lang="en-US" dirty="0" smtClean="0"/>
              <a:t>To understand a dichotomous key</a:t>
            </a:r>
            <a:br>
              <a:rPr lang="en-US" dirty="0" smtClean="0"/>
            </a:br>
            <a:r>
              <a:rPr lang="en-US" dirty="0" smtClean="0"/>
              <a:t>To construct your own dichotomous key</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650" y="1865376"/>
            <a:ext cx="7658100" cy="4470400"/>
          </a:xfrm>
          <a:prstGeom prst="rect">
            <a:avLst/>
          </a:prstGeom>
        </p:spPr>
      </p:pic>
    </p:spTree>
    <p:extLst>
      <p:ext uri="{BB962C8B-B14F-4D97-AF65-F5344CB8AC3E}">
        <p14:creationId xmlns:p14="http://schemas.microsoft.com/office/powerpoint/2010/main" val="620238264"/>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2534699F-5AAB-4D45-BBCA-73CC8EEF154D}"/>
              </a:ext>
            </a:extLst>
          </p:cNvPr>
          <p:cNvSpPr txBox="1"/>
          <p:nvPr/>
        </p:nvSpPr>
        <p:spPr>
          <a:xfrm>
            <a:off x="701833" y="342771"/>
            <a:ext cx="9072483" cy="2479140"/>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nSpc>
                <a:spcPct val="90000"/>
              </a:lnSpc>
            </a:pPr>
            <a:r>
              <a:rPr lang="en-US" sz="5400" b="1" dirty="0" smtClean="0"/>
              <a:t>   LE-9R Today's </a:t>
            </a:r>
            <a:r>
              <a:rPr lang="en-US" sz="5400" b="1" dirty="0"/>
              <a:t>goals</a:t>
            </a:r>
            <a:r>
              <a:rPr lang="en-US" sz="5400" b="1" dirty="0" smtClean="0"/>
              <a:t>....</a:t>
            </a:r>
          </a:p>
          <a:p>
            <a:pPr>
              <a:lnSpc>
                <a:spcPct val="90000"/>
              </a:lnSpc>
            </a:pPr>
            <a:endParaRPr lang="en-US" sz="5400" b="1" dirty="0" smtClean="0"/>
          </a:p>
          <a:p>
            <a:pPr marL="642938" indent="-642938">
              <a:lnSpc>
                <a:spcPct val="90000"/>
              </a:lnSpc>
              <a:buFont typeface="Arial"/>
              <a:buChar char="•"/>
            </a:pPr>
            <a:r>
              <a:rPr lang="en-US" sz="3300" i="1" dirty="0" smtClean="0"/>
              <a:t>Explain organelle functions</a:t>
            </a:r>
          </a:p>
          <a:p>
            <a:pPr marL="642938" indent="-642938">
              <a:lnSpc>
                <a:spcPct val="90000"/>
              </a:lnSpc>
              <a:buFont typeface="Arial"/>
              <a:buChar char="•"/>
            </a:pPr>
            <a:r>
              <a:rPr lang="en-US" sz="3300" i="1" dirty="0" smtClean="0"/>
              <a:t>Construct Edible Cell Model</a:t>
            </a:r>
            <a:endParaRPr lang="en-US" sz="3300" i="1" dirty="0"/>
          </a:p>
        </p:txBody>
      </p:sp>
      <p:sp>
        <p:nvSpPr>
          <p:cNvPr id="3" name="TextBox 2">
            <a:extLst>
              <a:ext uri="{FF2B5EF4-FFF2-40B4-BE49-F238E27FC236}">
                <a16:creationId xmlns:a16="http://schemas.microsoft.com/office/drawing/2014/main" xmlns="" id="{A5B6F687-F7B4-414C-B5E5-8EDF2E0EF14C}"/>
              </a:ext>
            </a:extLst>
          </p:cNvPr>
          <p:cNvSpPr txBox="1"/>
          <p:nvPr/>
        </p:nvSpPr>
        <p:spPr>
          <a:xfrm>
            <a:off x="269437" y="3593683"/>
            <a:ext cx="8874563" cy="1855893"/>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lnSpc>
                <a:spcPct val="90000"/>
              </a:lnSpc>
            </a:pPr>
            <a:r>
              <a:rPr lang="en-US" sz="2100" b="1" i="1" dirty="0">
                <a:latin typeface="Comic Sans MS"/>
                <a:cs typeface="Segoe UI"/>
              </a:rPr>
              <a:t>Table of Contents Log</a:t>
            </a:r>
            <a:r>
              <a:rPr lang="en-US" sz="2100" i="1" dirty="0">
                <a:latin typeface="Segoe UI"/>
                <a:cs typeface="Segoe UI"/>
              </a:rPr>
              <a:t>​</a:t>
            </a:r>
            <a:r>
              <a:rPr lang="en-US" sz="2100" dirty="0">
                <a:latin typeface="Segoe UI"/>
                <a:cs typeface="Segoe UI"/>
              </a:rPr>
              <a:t>​</a:t>
            </a:r>
          </a:p>
          <a:p>
            <a:pPr algn="ctr">
              <a:lnSpc>
                <a:spcPct val="90000"/>
              </a:lnSpc>
            </a:pPr>
            <a:r>
              <a:rPr lang="en-US" sz="2100" dirty="0">
                <a:latin typeface="Segoe UI"/>
                <a:cs typeface="Segoe UI"/>
              </a:rPr>
              <a:t>​​</a:t>
            </a:r>
          </a:p>
          <a:p>
            <a:pPr>
              <a:lnSpc>
                <a:spcPct val="90000"/>
              </a:lnSpc>
            </a:pPr>
            <a:r>
              <a:rPr lang="en-US" sz="2100" b="1" u="sng" dirty="0">
                <a:latin typeface="Arial"/>
                <a:cs typeface="Segoe UI"/>
              </a:rPr>
              <a:t>Date                                    Topic                                                  Page</a:t>
            </a:r>
            <a:r>
              <a:rPr lang="en-US" sz="2100" b="1" dirty="0">
                <a:latin typeface="Arial"/>
                <a:cs typeface="Segoe UI"/>
              </a:rPr>
              <a:t>    </a:t>
            </a:r>
            <a:r>
              <a:rPr lang="en-US" sz="2100" dirty="0">
                <a:latin typeface="Arial"/>
                <a:cs typeface="Segoe UI"/>
              </a:rPr>
              <a:t>  ​</a:t>
            </a:r>
            <a:endParaRPr lang="en-US" sz="2100" dirty="0">
              <a:latin typeface="Arial"/>
              <a:cs typeface="Arial"/>
            </a:endParaRPr>
          </a:p>
          <a:p>
            <a:pPr>
              <a:lnSpc>
                <a:spcPct val="90000"/>
              </a:lnSpc>
            </a:pPr>
            <a:r>
              <a:rPr lang="en-US" sz="2100" dirty="0">
                <a:latin typeface="Arial"/>
                <a:cs typeface="Segoe UI"/>
              </a:rPr>
              <a:t>​</a:t>
            </a:r>
            <a:endParaRPr lang="en-US" sz="2100" dirty="0">
              <a:latin typeface="Segoe UI"/>
              <a:cs typeface="Segoe UI"/>
            </a:endParaRPr>
          </a:p>
          <a:p>
            <a:pPr>
              <a:lnSpc>
                <a:spcPct val="90000"/>
              </a:lnSpc>
            </a:pPr>
            <a:r>
              <a:rPr lang="en-US" sz="2000" b="1" i="1" dirty="0" smtClean="0">
                <a:latin typeface="Arial"/>
                <a:cs typeface="Segoe UI"/>
              </a:rPr>
              <a:t>12/8     </a:t>
            </a:r>
            <a:r>
              <a:rPr lang="en-US" sz="2400" b="1" i="1" dirty="0" smtClean="0">
                <a:latin typeface="Arial"/>
                <a:cs typeface="Segoe UI"/>
              </a:rPr>
              <a:t>Cells </a:t>
            </a:r>
            <a:r>
              <a:rPr lang="en-US" sz="2400" b="1" i="1" dirty="0">
                <a:latin typeface="Arial"/>
                <a:cs typeface="Segoe UI"/>
              </a:rPr>
              <a:t>9</a:t>
            </a:r>
            <a:r>
              <a:rPr lang="en-US" sz="2400" b="1" i="1" dirty="0" smtClean="0">
                <a:latin typeface="Arial"/>
                <a:cs typeface="Segoe UI"/>
              </a:rPr>
              <a:t>: </a:t>
            </a:r>
            <a:r>
              <a:rPr lang="en-US" sz="2400" b="1" dirty="0" smtClean="0"/>
              <a:t>Edible Cell Model                                                    12</a:t>
            </a:r>
            <a:endParaRPr lang="en-US" sz="2400" b="1" i="1" dirty="0">
              <a:latin typeface="Arial"/>
              <a:cs typeface="Arial"/>
            </a:endParaRPr>
          </a:p>
        </p:txBody>
      </p:sp>
      <p:pic>
        <p:nvPicPr>
          <p:cNvPr id="4" name="Picture 3" descr="http://www.biologycorner.com/resources/mitochondria.jpg"/>
          <p:cNvPicPr/>
          <p:nvPr/>
        </p:nvPicPr>
        <p:blipFill>
          <a:blip r:embed="rId2" cstate="print"/>
          <a:srcRect/>
          <a:stretch>
            <a:fillRect/>
          </a:stretch>
        </p:blipFill>
        <p:spPr bwMode="auto">
          <a:xfrm>
            <a:off x="7265044" y="342771"/>
            <a:ext cx="1311275" cy="809625"/>
          </a:xfrm>
          <a:prstGeom prst="rect">
            <a:avLst/>
          </a:prstGeom>
          <a:noFill/>
          <a:ln w="9525">
            <a:noFill/>
            <a:miter lim="800000"/>
            <a:headEnd/>
            <a:tailEnd/>
          </a:ln>
        </p:spPr>
      </p:pic>
      <p:pic>
        <p:nvPicPr>
          <p:cNvPr id="5" name="Picture 4" descr="http://www.biologycorner.com/resources/GA.gif"/>
          <p:cNvPicPr/>
          <p:nvPr/>
        </p:nvPicPr>
        <p:blipFill>
          <a:blip r:embed="rId3" cstate="print"/>
          <a:srcRect/>
          <a:stretch>
            <a:fillRect/>
          </a:stretch>
        </p:blipFill>
        <p:spPr bwMode="auto">
          <a:xfrm>
            <a:off x="4794936" y="5449576"/>
            <a:ext cx="1333500" cy="858520"/>
          </a:xfrm>
          <a:prstGeom prst="rect">
            <a:avLst/>
          </a:prstGeom>
          <a:noFill/>
          <a:ln w="9525">
            <a:noFill/>
            <a:miter lim="800000"/>
            <a:headEnd/>
            <a:tailEnd/>
          </a:ln>
        </p:spPr>
      </p:pic>
      <p:pic>
        <p:nvPicPr>
          <p:cNvPr id="6" name="Picture 5" descr="http://www.biologycorner.com/resources/lysosome.gif"/>
          <p:cNvPicPr/>
          <p:nvPr/>
        </p:nvPicPr>
        <p:blipFill>
          <a:blip r:embed="rId4" cstate="print"/>
          <a:srcRect/>
          <a:stretch>
            <a:fillRect/>
          </a:stretch>
        </p:blipFill>
        <p:spPr bwMode="auto">
          <a:xfrm>
            <a:off x="317658" y="5831622"/>
            <a:ext cx="384175" cy="384175"/>
          </a:xfrm>
          <a:prstGeom prst="rect">
            <a:avLst/>
          </a:prstGeom>
          <a:noFill/>
          <a:ln w="9525">
            <a:noFill/>
            <a:miter lim="800000"/>
            <a:headEnd/>
            <a:tailEnd/>
          </a:ln>
        </p:spPr>
      </p:pic>
    </p:spTree>
    <p:extLst>
      <p:ext uri="{BB962C8B-B14F-4D97-AF65-F5344CB8AC3E}">
        <p14:creationId xmlns:p14="http://schemas.microsoft.com/office/powerpoint/2010/main" val="1733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417279" cy="6858000"/>
          </a:xfrm>
          <a:prstGeom prst="rect">
            <a:avLst/>
          </a:prstGeom>
        </p:spPr>
      </p:pic>
      <p:sp>
        <p:nvSpPr>
          <p:cNvPr id="4" name="TextBox 3"/>
          <p:cNvSpPr txBox="1"/>
          <p:nvPr/>
        </p:nvSpPr>
        <p:spPr>
          <a:xfrm>
            <a:off x="2630905" y="5999747"/>
            <a:ext cx="6400800" cy="369332"/>
          </a:xfrm>
          <a:prstGeom prst="rect">
            <a:avLst/>
          </a:prstGeom>
          <a:noFill/>
        </p:spPr>
        <p:txBody>
          <a:bodyPr wrap="square" rtlCol="0">
            <a:spAutoFit/>
          </a:bodyPr>
          <a:lstStyle/>
          <a:p>
            <a:r>
              <a:rPr lang="en-US" b="1" u="sng" dirty="0" smtClean="0">
                <a:solidFill>
                  <a:srgbClr val="FF0000"/>
                </a:solidFill>
              </a:rPr>
              <a:t>Protects and gives organism it’s shape                              Cell Wall </a:t>
            </a:r>
            <a:endParaRPr lang="en-US" b="1" u="sng" dirty="0">
              <a:solidFill>
                <a:srgbClr val="FF0000"/>
              </a:solidFill>
            </a:endParaRPr>
          </a:p>
        </p:txBody>
      </p:sp>
      <p:sp>
        <p:nvSpPr>
          <p:cNvPr id="5" name="TextBox 4"/>
          <p:cNvSpPr txBox="1"/>
          <p:nvPr/>
        </p:nvSpPr>
        <p:spPr>
          <a:xfrm>
            <a:off x="2791326" y="3609473"/>
            <a:ext cx="6240379" cy="369332"/>
          </a:xfrm>
          <a:prstGeom prst="rect">
            <a:avLst/>
          </a:prstGeom>
          <a:noFill/>
        </p:spPr>
        <p:txBody>
          <a:bodyPr wrap="square" rtlCol="0">
            <a:spAutoFit/>
          </a:bodyPr>
          <a:lstStyle/>
          <a:p>
            <a:r>
              <a:rPr lang="en-US" b="1" u="sng" dirty="0" smtClean="0">
                <a:solidFill>
                  <a:srgbClr val="FF0000"/>
                </a:solidFill>
              </a:rPr>
              <a:t>It cleans up and digests                                                     Lysosome </a:t>
            </a:r>
            <a:endParaRPr lang="en-US" b="1" u="sng" dirty="0">
              <a:solidFill>
                <a:srgbClr val="FF0000"/>
              </a:solidFill>
            </a:endParaRPr>
          </a:p>
        </p:txBody>
      </p:sp>
      <p:sp>
        <p:nvSpPr>
          <p:cNvPr id="6" name="TextBox 5"/>
          <p:cNvSpPr txBox="1"/>
          <p:nvPr/>
        </p:nvSpPr>
        <p:spPr>
          <a:xfrm>
            <a:off x="2390274" y="4748463"/>
            <a:ext cx="7027003" cy="369332"/>
          </a:xfrm>
          <a:prstGeom prst="rect">
            <a:avLst/>
          </a:prstGeom>
          <a:noFill/>
        </p:spPr>
        <p:txBody>
          <a:bodyPr wrap="square" rtlCol="0">
            <a:spAutoFit/>
          </a:bodyPr>
          <a:lstStyle/>
          <a:p>
            <a:r>
              <a:rPr lang="en-US" b="1" u="sng" dirty="0">
                <a:solidFill>
                  <a:srgbClr val="FF0000"/>
                </a:solidFill>
              </a:rPr>
              <a:t>R</a:t>
            </a:r>
            <a:r>
              <a:rPr lang="en-US" b="1" u="sng" dirty="0" smtClean="0">
                <a:solidFill>
                  <a:srgbClr val="FF0000"/>
                </a:solidFill>
              </a:rPr>
              <a:t>emoves materials                                                             Cell Membrane</a:t>
            </a:r>
            <a:endParaRPr lang="en-US" b="1" u="sng" dirty="0">
              <a:solidFill>
                <a:srgbClr val="FF0000"/>
              </a:solidFill>
            </a:endParaRPr>
          </a:p>
        </p:txBody>
      </p:sp>
      <p:sp>
        <p:nvSpPr>
          <p:cNvPr id="7" name="TextBox 6"/>
          <p:cNvSpPr txBox="1"/>
          <p:nvPr/>
        </p:nvSpPr>
        <p:spPr>
          <a:xfrm>
            <a:off x="2791326" y="4154905"/>
            <a:ext cx="5791200" cy="369332"/>
          </a:xfrm>
          <a:prstGeom prst="rect">
            <a:avLst/>
          </a:prstGeom>
          <a:noFill/>
        </p:spPr>
        <p:txBody>
          <a:bodyPr wrap="square" rtlCol="0">
            <a:spAutoFit/>
          </a:bodyPr>
          <a:lstStyle/>
          <a:p>
            <a:r>
              <a:rPr lang="en-US" b="1" u="sng" dirty="0" smtClean="0">
                <a:solidFill>
                  <a:srgbClr val="FF0000"/>
                </a:solidFill>
              </a:rPr>
              <a:t>Transports Materials                                                              E.R</a:t>
            </a:r>
            <a:endParaRPr lang="en-US" b="1" u="sng" dirty="0">
              <a:solidFill>
                <a:srgbClr val="FF0000"/>
              </a:solidFill>
            </a:endParaRPr>
          </a:p>
        </p:txBody>
      </p:sp>
      <p:sp>
        <p:nvSpPr>
          <p:cNvPr id="9" name="TextBox 8"/>
          <p:cNvSpPr txBox="1"/>
          <p:nvPr/>
        </p:nvSpPr>
        <p:spPr>
          <a:xfrm>
            <a:off x="2630905" y="5342021"/>
            <a:ext cx="6513095" cy="369332"/>
          </a:xfrm>
          <a:prstGeom prst="rect">
            <a:avLst/>
          </a:prstGeom>
          <a:noFill/>
        </p:spPr>
        <p:txBody>
          <a:bodyPr wrap="square" rtlCol="0">
            <a:spAutoFit/>
          </a:bodyPr>
          <a:lstStyle/>
          <a:p>
            <a:r>
              <a:rPr lang="en-US" b="1" u="sng" dirty="0" smtClean="0">
                <a:solidFill>
                  <a:srgbClr val="FF0000"/>
                </a:solidFill>
              </a:rPr>
              <a:t>Performs Cellular Respiration                                        Mitochondria</a:t>
            </a:r>
            <a:endParaRPr lang="en-US" b="1" u="sng" dirty="0">
              <a:solidFill>
                <a:srgbClr val="FF0000"/>
              </a:solidFill>
            </a:endParaRPr>
          </a:p>
        </p:txBody>
      </p:sp>
    </p:spTree>
    <p:extLst>
      <p:ext uri="{BB962C8B-B14F-4D97-AF65-F5344CB8AC3E}">
        <p14:creationId xmlns:p14="http://schemas.microsoft.com/office/powerpoint/2010/main" val="1313724071"/>
      </p:ext>
    </p:extLst>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7325" y="0"/>
            <a:ext cx="6545179" cy="6858000"/>
          </a:xfrm>
          <a:prstGeom prst="rect">
            <a:avLst/>
          </a:prstGeom>
        </p:spPr>
      </p:pic>
    </p:spTree>
    <p:extLst>
      <p:ext uri="{BB962C8B-B14F-4D97-AF65-F5344CB8AC3E}">
        <p14:creationId xmlns:p14="http://schemas.microsoft.com/office/powerpoint/2010/main" val="1481086490"/>
      </p:ext>
    </p:extLst>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820922" cy="6858000"/>
          </a:xfrm>
          <a:prstGeom prst="rect">
            <a:avLst/>
          </a:prstGeom>
        </p:spPr>
      </p:pic>
    </p:spTree>
    <p:extLst>
      <p:ext uri="{BB962C8B-B14F-4D97-AF65-F5344CB8AC3E}">
        <p14:creationId xmlns:p14="http://schemas.microsoft.com/office/powerpoint/2010/main" val="1137685053"/>
      </p:ext>
    </p:extLst>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2534699F-5AAB-4D45-BBCA-73CC8EEF154D}"/>
              </a:ext>
            </a:extLst>
          </p:cNvPr>
          <p:cNvSpPr txBox="1"/>
          <p:nvPr/>
        </p:nvSpPr>
        <p:spPr>
          <a:xfrm>
            <a:off x="71516" y="502694"/>
            <a:ext cx="9072483" cy="202209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nSpc>
                <a:spcPct val="90000"/>
              </a:lnSpc>
            </a:pPr>
            <a:r>
              <a:rPr lang="en-US" sz="5400" b="1" dirty="0" smtClean="0"/>
              <a:t>LE-A Today's </a:t>
            </a:r>
            <a:r>
              <a:rPr lang="en-US" sz="5400" b="1" dirty="0"/>
              <a:t>goals</a:t>
            </a:r>
            <a:r>
              <a:rPr lang="en-US" sz="5400" b="1" dirty="0" smtClean="0"/>
              <a:t>....</a:t>
            </a:r>
          </a:p>
          <a:p>
            <a:pPr>
              <a:lnSpc>
                <a:spcPct val="90000"/>
              </a:lnSpc>
            </a:pPr>
            <a:endParaRPr lang="en-US" sz="5400" b="1" dirty="0" smtClean="0"/>
          </a:p>
          <a:p>
            <a:pPr marL="642938" indent="-642938">
              <a:lnSpc>
                <a:spcPct val="90000"/>
              </a:lnSpc>
              <a:buFont typeface="Arial"/>
              <a:buChar char="•"/>
            </a:pPr>
            <a:r>
              <a:rPr lang="en-US" sz="3300" i="1" dirty="0" smtClean="0"/>
              <a:t>Explain the functions of the Plasma Membrane</a:t>
            </a:r>
            <a:endParaRPr lang="en-US" sz="3300" i="1" dirty="0"/>
          </a:p>
        </p:txBody>
      </p:sp>
      <p:sp>
        <p:nvSpPr>
          <p:cNvPr id="3" name="TextBox 2">
            <a:extLst>
              <a:ext uri="{FF2B5EF4-FFF2-40B4-BE49-F238E27FC236}">
                <a16:creationId xmlns:a16="http://schemas.microsoft.com/office/drawing/2014/main" xmlns="" id="{A5B6F687-F7B4-414C-B5E5-8EDF2E0EF14C}"/>
              </a:ext>
            </a:extLst>
          </p:cNvPr>
          <p:cNvSpPr txBox="1"/>
          <p:nvPr/>
        </p:nvSpPr>
        <p:spPr>
          <a:xfrm>
            <a:off x="269437" y="3593683"/>
            <a:ext cx="8874563" cy="1814343"/>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lnSpc>
                <a:spcPct val="90000"/>
              </a:lnSpc>
            </a:pPr>
            <a:r>
              <a:rPr lang="en-US" sz="2100" b="1" i="1" dirty="0">
                <a:latin typeface="Comic Sans MS"/>
                <a:cs typeface="Segoe UI"/>
              </a:rPr>
              <a:t>Table of Contents Log</a:t>
            </a:r>
            <a:r>
              <a:rPr lang="en-US" sz="2100" i="1" dirty="0">
                <a:latin typeface="Segoe UI"/>
                <a:cs typeface="Segoe UI"/>
              </a:rPr>
              <a:t>​</a:t>
            </a:r>
            <a:r>
              <a:rPr lang="en-US" sz="2100" dirty="0">
                <a:latin typeface="Segoe UI"/>
                <a:cs typeface="Segoe UI"/>
              </a:rPr>
              <a:t>​</a:t>
            </a:r>
          </a:p>
          <a:p>
            <a:pPr algn="ctr">
              <a:lnSpc>
                <a:spcPct val="90000"/>
              </a:lnSpc>
            </a:pPr>
            <a:r>
              <a:rPr lang="en-US" sz="2100" dirty="0">
                <a:latin typeface="Segoe UI"/>
                <a:cs typeface="Segoe UI"/>
              </a:rPr>
              <a:t>​​</a:t>
            </a:r>
          </a:p>
          <a:p>
            <a:pPr>
              <a:lnSpc>
                <a:spcPct val="90000"/>
              </a:lnSpc>
            </a:pPr>
            <a:r>
              <a:rPr lang="en-US" sz="2100" b="1" u="sng" dirty="0">
                <a:latin typeface="Arial"/>
                <a:cs typeface="Segoe UI"/>
              </a:rPr>
              <a:t>Date                                    Topic                                                  Page</a:t>
            </a:r>
            <a:r>
              <a:rPr lang="en-US" sz="2100" b="1" dirty="0">
                <a:latin typeface="Arial"/>
                <a:cs typeface="Segoe UI"/>
              </a:rPr>
              <a:t>    </a:t>
            </a:r>
            <a:r>
              <a:rPr lang="en-US" sz="2100" dirty="0">
                <a:latin typeface="Arial"/>
                <a:cs typeface="Segoe UI"/>
              </a:rPr>
              <a:t>  ​</a:t>
            </a:r>
            <a:endParaRPr lang="en-US" sz="2100" dirty="0">
              <a:latin typeface="Arial"/>
              <a:cs typeface="Arial"/>
            </a:endParaRPr>
          </a:p>
          <a:p>
            <a:pPr>
              <a:lnSpc>
                <a:spcPct val="90000"/>
              </a:lnSpc>
            </a:pPr>
            <a:r>
              <a:rPr lang="en-US" sz="2100" dirty="0">
                <a:latin typeface="Arial"/>
                <a:cs typeface="Segoe UI"/>
              </a:rPr>
              <a:t>​</a:t>
            </a:r>
            <a:endParaRPr lang="en-US" sz="2100" dirty="0">
              <a:latin typeface="Segoe UI"/>
              <a:cs typeface="Segoe UI"/>
            </a:endParaRPr>
          </a:p>
          <a:p>
            <a:pPr>
              <a:lnSpc>
                <a:spcPct val="90000"/>
              </a:lnSpc>
            </a:pPr>
            <a:r>
              <a:rPr lang="en-US" sz="2000" b="1" i="1" dirty="0" smtClean="0">
                <a:latin typeface="Arial"/>
                <a:cs typeface="Segoe UI"/>
              </a:rPr>
              <a:t>12/11     Cells 10: </a:t>
            </a:r>
            <a:r>
              <a:rPr lang="en-US" sz="2000" b="1" dirty="0" smtClean="0"/>
              <a:t>Diffusion Through a Membrane: Cell Transport</a:t>
            </a:r>
            <a:r>
              <a:rPr lang="en-US" sz="2100" b="1" i="1" dirty="0">
                <a:latin typeface="Arial"/>
                <a:cs typeface="Segoe UI"/>
              </a:rPr>
              <a:t> </a:t>
            </a:r>
            <a:endParaRPr lang="en-US" sz="2100" b="1" i="1" dirty="0">
              <a:latin typeface="Arial"/>
              <a:cs typeface="Arial"/>
            </a:endParaRPr>
          </a:p>
        </p:txBody>
      </p:sp>
      <p:pic>
        <p:nvPicPr>
          <p:cNvPr id="4" name="Picture 3" descr="http://www.biologycorner.com/resources/mitochondria.jpg"/>
          <p:cNvPicPr/>
          <p:nvPr/>
        </p:nvPicPr>
        <p:blipFill>
          <a:blip r:embed="rId2" cstate="print"/>
          <a:srcRect/>
          <a:stretch>
            <a:fillRect/>
          </a:stretch>
        </p:blipFill>
        <p:spPr bwMode="auto">
          <a:xfrm>
            <a:off x="7265044" y="342771"/>
            <a:ext cx="1311275" cy="809625"/>
          </a:xfrm>
          <a:prstGeom prst="rect">
            <a:avLst/>
          </a:prstGeom>
          <a:noFill/>
          <a:ln w="9525">
            <a:noFill/>
            <a:miter lim="800000"/>
            <a:headEnd/>
            <a:tailEnd/>
          </a:ln>
        </p:spPr>
      </p:pic>
      <p:pic>
        <p:nvPicPr>
          <p:cNvPr id="5" name="Picture 4" descr="http://www.biologycorner.com/resources/GA.gif"/>
          <p:cNvPicPr/>
          <p:nvPr/>
        </p:nvPicPr>
        <p:blipFill>
          <a:blip r:embed="rId3" cstate="print"/>
          <a:srcRect/>
          <a:stretch>
            <a:fillRect/>
          </a:stretch>
        </p:blipFill>
        <p:spPr bwMode="auto">
          <a:xfrm>
            <a:off x="4794936" y="5449576"/>
            <a:ext cx="1333500" cy="858520"/>
          </a:xfrm>
          <a:prstGeom prst="rect">
            <a:avLst/>
          </a:prstGeom>
          <a:noFill/>
          <a:ln w="9525">
            <a:noFill/>
            <a:miter lim="800000"/>
            <a:headEnd/>
            <a:tailEnd/>
          </a:ln>
        </p:spPr>
      </p:pic>
      <p:pic>
        <p:nvPicPr>
          <p:cNvPr id="6" name="Picture 5" descr="http://www.biologycorner.com/resources/lysosome.gif"/>
          <p:cNvPicPr/>
          <p:nvPr/>
        </p:nvPicPr>
        <p:blipFill>
          <a:blip r:embed="rId4" cstate="print"/>
          <a:srcRect/>
          <a:stretch>
            <a:fillRect/>
          </a:stretch>
        </p:blipFill>
        <p:spPr bwMode="auto">
          <a:xfrm>
            <a:off x="317658" y="5831622"/>
            <a:ext cx="384175" cy="384175"/>
          </a:xfrm>
          <a:prstGeom prst="rect">
            <a:avLst/>
          </a:prstGeom>
          <a:noFill/>
          <a:ln w="9525">
            <a:noFill/>
            <a:miter lim="800000"/>
            <a:headEnd/>
            <a:tailEnd/>
          </a:ln>
        </p:spPr>
      </p:pic>
      <p:sp>
        <p:nvSpPr>
          <p:cNvPr id="7" name="5-Point Star 6">
            <a:hlinkClick r:id="rId5"/>
          </p:cNvPr>
          <p:cNvSpPr/>
          <p:nvPr/>
        </p:nvSpPr>
        <p:spPr>
          <a:xfrm>
            <a:off x="7265044" y="5408026"/>
            <a:ext cx="1650355" cy="1221374"/>
          </a:xfrm>
          <a:prstGeom prst="star5">
            <a:avLst/>
          </a:prstGeom>
          <a:solidFill>
            <a:srgbClr val="77F46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4216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7454"/>
            <a:ext cx="4613207" cy="2842936"/>
          </a:xfrm>
          <a:prstGeom prst="rect">
            <a:avLst/>
          </a:prstGeom>
        </p:spPr>
      </p:pic>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67713"/>
            <a:ext cx="4613207" cy="2842936"/>
          </a:xfrm>
          <a:prstGeom prst="rect">
            <a:avLst/>
          </a:prstGeom>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3206" y="237454"/>
            <a:ext cx="4613207" cy="2842936"/>
          </a:xfrm>
          <a:prstGeom prst="rect">
            <a:avLst/>
          </a:prstGeom>
        </p:spPr>
      </p:pic>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3206" y="3367713"/>
            <a:ext cx="4613207" cy="2842936"/>
          </a:xfrm>
          <a:prstGeom prst="rect">
            <a:avLst/>
          </a:prstGeom>
        </p:spPr>
      </p:pic>
      <p:sp>
        <p:nvSpPr>
          <p:cNvPr id="9" name="Rectangle 8"/>
          <p:cNvSpPr/>
          <p:nvPr/>
        </p:nvSpPr>
        <p:spPr>
          <a:xfrm>
            <a:off x="163217" y="377505"/>
            <a:ext cx="4286774" cy="25015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0473" y="3538406"/>
            <a:ext cx="4286774" cy="25015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755186" y="465039"/>
            <a:ext cx="612061" cy="369332"/>
          </a:xfrm>
          <a:prstGeom prst="rect">
            <a:avLst/>
          </a:prstGeom>
          <a:noFill/>
        </p:spPr>
        <p:txBody>
          <a:bodyPr wrap="square" rtlCol="0">
            <a:spAutoFit/>
          </a:bodyPr>
          <a:lstStyle/>
          <a:p>
            <a:r>
              <a:rPr lang="en-US" dirty="0" smtClean="0"/>
              <a:t>23</a:t>
            </a:r>
            <a:endParaRPr lang="en-US" sz="3200" dirty="0"/>
          </a:p>
        </p:txBody>
      </p:sp>
      <p:sp>
        <p:nvSpPr>
          <p:cNvPr id="12" name="TextBox 11"/>
          <p:cNvSpPr txBox="1"/>
          <p:nvPr/>
        </p:nvSpPr>
        <p:spPr>
          <a:xfrm>
            <a:off x="3784912" y="3571636"/>
            <a:ext cx="612061" cy="369332"/>
          </a:xfrm>
          <a:prstGeom prst="rect">
            <a:avLst/>
          </a:prstGeom>
          <a:noFill/>
        </p:spPr>
        <p:txBody>
          <a:bodyPr wrap="square" rtlCol="0">
            <a:spAutoFit/>
          </a:bodyPr>
          <a:lstStyle/>
          <a:p>
            <a:r>
              <a:rPr lang="en-US" dirty="0" smtClean="0"/>
              <a:t> 24</a:t>
            </a:r>
            <a:endParaRPr lang="en-US" sz="3200" dirty="0"/>
          </a:p>
        </p:txBody>
      </p:sp>
      <p:sp>
        <p:nvSpPr>
          <p:cNvPr id="4" name="TextBox 3"/>
          <p:cNvSpPr txBox="1"/>
          <p:nvPr/>
        </p:nvSpPr>
        <p:spPr>
          <a:xfrm>
            <a:off x="321276" y="3855308"/>
            <a:ext cx="2965621" cy="369332"/>
          </a:xfrm>
          <a:prstGeom prst="rect">
            <a:avLst/>
          </a:prstGeom>
          <a:noFill/>
        </p:spPr>
        <p:txBody>
          <a:bodyPr wrap="square" rtlCol="0">
            <a:spAutoFit/>
          </a:bodyPr>
          <a:lstStyle/>
          <a:p>
            <a:endParaRPr lang="en-US" dirty="0"/>
          </a:p>
        </p:txBody>
      </p:sp>
      <p:sp>
        <p:nvSpPr>
          <p:cNvPr id="7" name="TextBox 6"/>
          <p:cNvSpPr txBox="1"/>
          <p:nvPr/>
        </p:nvSpPr>
        <p:spPr>
          <a:xfrm>
            <a:off x="388373" y="622085"/>
            <a:ext cx="3396539" cy="1569660"/>
          </a:xfrm>
          <a:prstGeom prst="rect">
            <a:avLst/>
          </a:prstGeom>
          <a:noFill/>
        </p:spPr>
        <p:txBody>
          <a:bodyPr wrap="square" rtlCol="0">
            <a:spAutoFit/>
          </a:bodyPr>
          <a:lstStyle/>
          <a:p>
            <a:r>
              <a:rPr lang="en-US" sz="4800" dirty="0" smtClean="0"/>
              <a:t>Plasma Membrane</a:t>
            </a:r>
            <a:endParaRPr lang="en-US" sz="4800" dirty="0"/>
          </a:p>
        </p:txBody>
      </p:sp>
      <p:sp>
        <p:nvSpPr>
          <p:cNvPr id="16" name="Rectangle 15"/>
          <p:cNvSpPr/>
          <p:nvPr/>
        </p:nvSpPr>
        <p:spPr>
          <a:xfrm>
            <a:off x="5706726" y="1776247"/>
            <a:ext cx="2257255" cy="10284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721895" y="4074695"/>
            <a:ext cx="2565002" cy="923330"/>
          </a:xfrm>
          <a:prstGeom prst="rect">
            <a:avLst/>
          </a:prstGeom>
          <a:noFill/>
        </p:spPr>
        <p:txBody>
          <a:bodyPr wrap="square" rtlCol="0">
            <a:spAutoFit/>
          </a:bodyPr>
          <a:lstStyle/>
          <a:p>
            <a:r>
              <a:rPr lang="en-US" sz="5400" dirty="0" smtClean="0"/>
              <a:t>Lipid</a:t>
            </a:r>
            <a:endParaRPr lang="en-US" sz="5400" dirty="0"/>
          </a:p>
        </p:txBody>
      </p:sp>
    </p:spTree>
    <p:extLst>
      <p:ext uri="{BB962C8B-B14F-4D97-AF65-F5344CB8AC3E}">
        <p14:creationId xmlns:p14="http://schemas.microsoft.com/office/powerpoint/2010/main" val="937469334"/>
      </p:ext>
    </p:extLst>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7454"/>
            <a:ext cx="4613207" cy="2842936"/>
          </a:xfrm>
          <a:prstGeom prst="rect">
            <a:avLst/>
          </a:prstGeom>
        </p:spPr>
      </p:pic>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67713"/>
            <a:ext cx="4613207" cy="2842936"/>
          </a:xfrm>
          <a:prstGeom prst="rect">
            <a:avLst/>
          </a:prstGeom>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3206" y="237454"/>
            <a:ext cx="4613207" cy="2842936"/>
          </a:xfrm>
          <a:prstGeom prst="rect">
            <a:avLst/>
          </a:prstGeom>
        </p:spPr>
      </p:pic>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3206" y="3367713"/>
            <a:ext cx="4613207" cy="2842936"/>
          </a:xfrm>
          <a:prstGeom prst="rect">
            <a:avLst/>
          </a:prstGeom>
        </p:spPr>
      </p:pic>
      <p:sp>
        <p:nvSpPr>
          <p:cNvPr id="9" name="Rectangle 8"/>
          <p:cNvSpPr/>
          <p:nvPr/>
        </p:nvSpPr>
        <p:spPr>
          <a:xfrm>
            <a:off x="163217" y="377505"/>
            <a:ext cx="4286774" cy="25015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0473" y="3538406"/>
            <a:ext cx="4286774" cy="25015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755186" y="465039"/>
            <a:ext cx="612061" cy="369332"/>
          </a:xfrm>
          <a:prstGeom prst="rect">
            <a:avLst/>
          </a:prstGeom>
          <a:noFill/>
        </p:spPr>
        <p:txBody>
          <a:bodyPr wrap="square" rtlCol="0">
            <a:spAutoFit/>
          </a:bodyPr>
          <a:lstStyle/>
          <a:p>
            <a:r>
              <a:rPr lang="en-US" dirty="0" smtClean="0"/>
              <a:t>25</a:t>
            </a:r>
            <a:endParaRPr lang="en-US" sz="3200" dirty="0"/>
          </a:p>
        </p:txBody>
      </p:sp>
      <p:sp>
        <p:nvSpPr>
          <p:cNvPr id="12" name="TextBox 11"/>
          <p:cNvSpPr txBox="1"/>
          <p:nvPr/>
        </p:nvSpPr>
        <p:spPr>
          <a:xfrm>
            <a:off x="3784912" y="3571636"/>
            <a:ext cx="612061" cy="369332"/>
          </a:xfrm>
          <a:prstGeom prst="rect">
            <a:avLst/>
          </a:prstGeom>
          <a:noFill/>
        </p:spPr>
        <p:txBody>
          <a:bodyPr wrap="square" rtlCol="0">
            <a:spAutoFit/>
          </a:bodyPr>
          <a:lstStyle/>
          <a:p>
            <a:r>
              <a:rPr lang="en-US" dirty="0" smtClean="0"/>
              <a:t>26</a:t>
            </a:r>
            <a:endParaRPr lang="en-US" sz="3200" dirty="0"/>
          </a:p>
        </p:txBody>
      </p:sp>
      <p:sp>
        <p:nvSpPr>
          <p:cNvPr id="4" name="TextBox 3"/>
          <p:cNvSpPr txBox="1"/>
          <p:nvPr/>
        </p:nvSpPr>
        <p:spPr>
          <a:xfrm>
            <a:off x="321276" y="3855308"/>
            <a:ext cx="2965621" cy="369332"/>
          </a:xfrm>
          <a:prstGeom prst="rect">
            <a:avLst/>
          </a:prstGeom>
          <a:noFill/>
        </p:spPr>
        <p:txBody>
          <a:bodyPr wrap="square" rtlCol="0">
            <a:spAutoFit/>
          </a:bodyPr>
          <a:lstStyle/>
          <a:p>
            <a:endParaRPr lang="en-US" dirty="0"/>
          </a:p>
        </p:txBody>
      </p:sp>
      <p:sp>
        <p:nvSpPr>
          <p:cNvPr id="7" name="TextBox 6"/>
          <p:cNvSpPr txBox="1"/>
          <p:nvPr/>
        </p:nvSpPr>
        <p:spPr>
          <a:xfrm>
            <a:off x="388373" y="634258"/>
            <a:ext cx="3396539" cy="830997"/>
          </a:xfrm>
          <a:prstGeom prst="rect">
            <a:avLst/>
          </a:prstGeom>
          <a:noFill/>
        </p:spPr>
        <p:txBody>
          <a:bodyPr wrap="square" rtlCol="0">
            <a:spAutoFit/>
          </a:bodyPr>
          <a:lstStyle/>
          <a:p>
            <a:r>
              <a:rPr lang="en-US" sz="4800" dirty="0" smtClean="0"/>
              <a:t>Protein</a:t>
            </a:r>
            <a:endParaRPr lang="en-US" sz="4800" dirty="0"/>
          </a:p>
        </p:txBody>
      </p:sp>
      <p:sp>
        <p:nvSpPr>
          <p:cNvPr id="16" name="Rectangle 15"/>
          <p:cNvSpPr/>
          <p:nvPr/>
        </p:nvSpPr>
        <p:spPr>
          <a:xfrm>
            <a:off x="5706726" y="1776247"/>
            <a:ext cx="2257255" cy="10284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721895" y="4074695"/>
            <a:ext cx="2565002" cy="707886"/>
          </a:xfrm>
          <a:prstGeom prst="rect">
            <a:avLst/>
          </a:prstGeom>
          <a:noFill/>
        </p:spPr>
        <p:txBody>
          <a:bodyPr wrap="square" rtlCol="0">
            <a:spAutoFit/>
          </a:bodyPr>
          <a:lstStyle/>
          <a:p>
            <a:r>
              <a:rPr lang="en-US" sz="4000" dirty="0" smtClean="0"/>
              <a:t>Receptor</a:t>
            </a:r>
            <a:endParaRPr lang="en-US" sz="4000" dirty="0"/>
          </a:p>
        </p:txBody>
      </p:sp>
    </p:spTree>
    <p:extLst>
      <p:ext uri="{BB962C8B-B14F-4D97-AF65-F5344CB8AC3E}">
        <p14:creationId xmlns:p14="http://schemas.microsoft.com/office/powerpoint/2010/main" val="68501247"/>
      </p:ext>
    </p:extLst>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7454"/>
            <a:ext cx="4613207" cy="2842936"/>
          </a:xfrm>
          <a:prstGeom prst="rect">
            <a:avLst/>
          </a:prstGeom>
        </p:spPr>
      </p:pic>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67713"/>
            <a:ext cx="4613207" cy="2842936"/>
          </a:xfrm>
          <a:prstGeom prst="rect">
            <a:avLst/>
          </a:prstGeom>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3206" y="237454"/>
            <a:ext cx="4613207" cy="2842936"/>
          </a:xfrm>
          <a:prstGeom prst="rect">
            <a:avLst/>
          </a:prstGeom>
        </p:spPr>
      </p:pic>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3206" y="3367713"/>
            <a:ext cx="4613207" cy="2842936"/>
          </a:xfrm>
          <a:prstGeom prst="rect">
            <a:avLst/>
          </a:prstGeom>
        </p:spPr>
      </p:pic>
      <p:sp>
        <p:nvSpPr>
          <p:cNvPr id="9" name="Rectangle 8"/>
          <p:cNvSpPr/>
          <p:nvPr/>
        </p:nvSpPr>
        <p:spPr>
          <a:xfrm>
            <a:off x="163217" y="377505"/>
            <a:ext cx="4286774" cy="25015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0473" y="3538406"/>
            <a:ext cx="4286774" cy="25015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755186" y="465039"/>
            <a:ext cx="612061" cy="369332"/>
          </a:xfrm>
          <a:prstGeom prst="rect">
            <a:avLst/>
          </a:prstGeom>
          <a:noFill/>
        </p:spPr>
        <p:txBody>
          <a:bodyPr wrap="square" rtlCol="0">
            <a:spAutoFit/>
          </a:bodyPr>
          <a:lstStyle/>
          <a:p>
            <a:r>
              <a:rPr lang="en-US" dirty="0" smtClean="0"/>
              <a:t>27</a:t>
            </a:r>
            <a:endParaRPr lang="en-US" sz="3200" dirty="0"/>
          </a:p>
        </p:txBody>
      </p:sp>
      <p:sp>
        <p:nvSpPr>
          <p:cNvPr id="12" name="TextBox 11"/>
          <p:cNvSpPr txBox="1"/>
          <p:nvPr/>
        </p:nvSpPr>
        <p:spPr>
          <a:xfrm>
            <a:off x="3784912" y="3571636"/>
            <a:ext cx="612061" cy="369332"/>
          </a:xfrm>
          <a:prstGeom prst="rect">
            <a:avLst/>
          </a:prstGeom>
          <a:noFill/>
        </p:spPr>
        <p:txBody>
          <a:bodyPr wrap="square" rtlCol="0">
            <a:spAutoFit/>
          </a:bodyPr>
          <a:lstStyle/>
          <a:p>
            <a:r>
              <a:rPr lang="en-US" dirty="0" smtClean="0"/>
              <a:t>28</a:t>
            </a:r>
            <a:endParaRPr lang="en-US" sz="3200" dirty="0"/>
          </a:p>
        </p:txBody>
      </p:sp>
      <p:sp>
        <p:nvSpPr>
          <p:cNvPr id="4" name="TextBox 3"/>
          <p:cNvSpPr txBox="1"/>
          <p:nvPr/>
        </p:nvSpPr>
        <p:spPr>
          <a:xfrm>
            <a:off x="321276" y="3855308"/>
            <a:ext cx="2965621" cy="369332"/>
          </a:xfrm>
          <a:prstGeom prst="rect">
            <a:avLst/>
          </a:prstGeom>
          <a:noFill/>
        </p:spPr>
        <p:txBody>
          <a:bodyPr wrap="square" rtlCol="0">
            <a:spAutoFit/>
          </a:bodyPr>
          <a:lstStyle/>
          <a:p>
            <a:endParaRPr lang="en-US" dirty="0"/>
          </a:p>
        </p:txBody>
      </p:sp>
      <p:sp>
        <p:nvSpPr>
          <p:cNvPr id="7" name="TextBox 6"/>
          <p:cNvSpPr txBox="1"/>
          <p:nvPr/>
        </p:nvSpPr>
        <p:spPr>
          <a:xfrm>
            <a:off x="388373" y="634258"/>
            <a:ext cx="3396539" cy="1569660"/>
          </a:xfrm>
          <a:prstGeom prst="rect">
            <a:avLst/>
          </a:prstGeom>
          <a:noFill/>
        </p:spPr>
        <p:txBody>
          <a:bodyPr wrap="square" rtlCol="0">
            <a:spAutoFit/>
          </a:bodyPr>
          <a:lstStyle/>
          <a:p>
            <a:r>
              <a:rPr lang="en-US" sz="4800" dirty="0" smtClean="0"/>
              <a:t>Semi-Permeable</a:t>
            </a:r>
            <a:endParaRPr lang="en-US" sz="4800" dirty="0"/>
          </a:p>
        </p:txBody>
      </p:sp>
      <p:sp>
        <p:nvSpPr>
          <p:cNvPr id="16" name="Rectangle 15"/>
          <p:cNvSpPr/>
          <p:nvPr/>
        </p:nvSpPr>
        <p:spPr>
          <a:xfrm>
            <a:off x="5706726" y="1776247"/>
            <a:ext cx="2257255" cy="10284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721895" y="4074695"/>
            <a:ext cx="2565002" cy="1200329"/>
          </a:xfrm>
          <a:prstGeom prst="rect">
            <a:avLst/>
          </a:prstGeom>
          <a:noFill/>
        </p:spPr>
        <p:txBody>
          <a:bodyPr wrap="square" rtlCol="0">
            <a:spAutoFit/>
          </a:bodyPr>
          <a:lstStyle/>
          <a:p>
            <a:r>
              <a:rPr lang="en-US" sz="3600" dirty="0" smtClean="0"/>
              <a:t>Bi-Lipid Layer</a:t>
            </a:r>
            <a:endParaRPr lang="en-US" sz="3600" dirty="0"/>
          </a:p>
        </p:txBody>
      </p:sp>
    </p:spTree>
    <p:extLst>
      <p:ext uri="{BB962C8B-B14F-4D97-AF65-F5344CB8AC3E}">
        <p14:creationId xmlns:p14="http://schemas.microsoft.com/office/powerpoint/2010/main" val="1051335925"/>
      </p:ext>
    </p:extLst>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49179"/>
            <a:ext cx="10475494" cy="4524315"/>
          </a:xfrm>
          <a:prstGeom prst="rect">
            <a:avLst/>
          </a:prstGeom>
          <a:noFill/>
        </p:spPr>
        <p:txBody>
          <a:bodyPr wrap="square" rtlCol="0">
            <a:spAutoFit/>
          </a:bodyPr>
          <a:lstStyle/>
          <a:p>
            <a:r>
              <a:rPr lang="en-US" sz="5000" u="sng" dirty="0" smtClean="0">
                <a:latin typeface="Times" charset="0"/>
                <a:ea typeface="Times" charset="0"/>
                <a:cs typeface="Times" charset="0"/>
              </a:rPr>
              <a:t>Cell Membrane/ Plasma Membrane</a:t>
            </a:r>
          </a:p>
          <a:p>
            <a:endParaRPr lang="en-US" sz="4400" dirty="0" smtClean="0">
              <a:latin typeface="Times" charset="0"/>
              <a:ea typeface="Times" charset="0"/>
              <a:cs typeface="Times" charset="0"/>
            </a:endParaRPr>
          </a:p>
          <a:p>
            <a:r>
              <a:rPr lang="en-US" sz="4400" dirty="0" smtClean="0">
                <a:latin typeface="Times" charset="0"/>
                <a:ea typeface="Times" charset="0"/>
                <a:cs typeface="Times" charset="0"/>
              </a:rPr>
              <a:t>I. Structure</a:t>
            </a:r>
          </a:p>
          <a:p>
            <a:pPr marL="1200150" lvl="1" indent="-742950">
              <a:buAutoNum type="alphaUcPeriod"/>
            </a:pPr>
            <a:r>
              <a:rPr lang="en-US" sz="4400" dirty="0" smtClean="0">
                <a:latin typeface="Times" charset="0"/>
                <a:ea typeface="Times" charset="0"/>
                <a:cs typeface="Times" charset="0"/>
              </a:rPr>
              <a:t>Lipids</a:t>
            </a:r>
          </a:p>
          <a:p>
            <a:pPr marL="1200150" lvl="1" indent="-742950">
              <a:buAutoNum type="alphaUcPeriod"/>
            </a:pPr>
            <a:r>
              <a:rPr lang="en-US" sz="4400" dirty="0" smtClean="0">
                <a:latin typeface="Times" charset="0"/>
                <a:ea typeface="Times" charset="0"/>
                <a:cs typeface="Times" charset="0"/>
              </a:rPr>
              <a:t>Proteins</a:t>
            </a:r>
          </a:p>
          <a:p>
            <a:pPr marL="1200150" lvl="1" indent="-742950">
              <a:buAutoNum type="alphaUcPeriod"/>
            </a:pPr>
            <a:r>
              <a:rPr lang="en-US" sz="4400" dirty="0" smtClean="0">
                <a:latin typeface="Times" charset="0"/>
                <a:ea typeface="Times" charset="0"/>
                <a:cs typeface="Times" charset="0"/>
              </a:rPr>
              <a:t>Receptors</a:t>
            </a:r>
          </a:p>
          <a:p>
            <a:pPr marL="400050" indent="-400050">
              <a:buAutoNum type="romanUcPeriod"/>
            </a:pPr>
            <a:endParaRPr lang="en-US" dirty="0"/>
          </a:p>
        </p:txBody>
      </p:sp>
    </p:spTree>
    <p:extLst>
      <p:ext uri="{BB962C8B-B14F-4D97-AF65-F5344CB8AC3E}">
        <p14:creationId xmlns:p14="http://schemas.microsoft.com/office/powerpoint/2010/main" val="1306840893"/>
      </p:ext>
    </p:extLst>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72716"/>
            <a:ext cx="9448800" cy="4555093"/>
          </a:xfrm>
          <a:prstGeom prst="rect">
            <a:avLst/>
          </a:prstGeom>
          <a:noFill/>
        </p:spPr>
        <p:txBody>
          <a:bodyPr wrap="square" rtlCol="0">
            <a:spAutoFit/>
          </a:bodyPr>
          <a:lstStyle/>
          <a:p>
            <a:r>
              <a:rPr lang="en-US" sz="5000" u="sng" dirty="0">
                <a:latin typeface="Times" charset="0"/>
                <a:ea typeface="Times" charset="0"/>
                <a:cs typeface="Times" charset="0"/>
              </a:rPr>
              <a:t>Cell Membrane/ Plasma Membrane</a:t>
            </a:r>
          </a:p>
          <a:p>
            <a:endParaRPr lang="en-US" sz="5400" dirty="0" smtClean="0">
              <a:latin typeface="Times" charset="0"/>
              <a:ea typeface="Times" charset="0"/>
              <a:cs typeface="Times" charset="0"/>
            </a:endParaRPr>
          </a:p>
          <a:p>
            <a:r>
              <a:rPr lang="en-US" sz="5400" dirty="0" smtClean="0">
                <a:latin typeface="Times" charset="0"/>
                <a:ea typeface="Times" charset="0"/>
                <a:cs typeface="Times" charset="0"/>
              </a:rPr>
              <a:t>II. Functions</a:t>
            </a:r>
            <a:endParaRPr lang="en-US" sz="4400" dirty="0">
              <a:latin typeface="Times" charset="0"/>
              <a:ea typeface="Times" charset="0"/>
              <a:cs typeface="Times" charset="0"/>
            </a:endParaRPr>
          </a:p>
          <a:p>
            <a:pPr marL="800100" lvl="1" indent="-342900">
              <a:buAutoNum type="alphaUcPeriod"/>
            </a:pPr>
            <a:r>
              <a:rPr lang="en-US" sz="4400" dirty="0" smtClean="0">
                <a:latin typeface="Times" charset="0"/>
                <a:ea typeface="Times" charset="0"/>
                <a:cs typeface="Times" charset="0"/>
              </a:rPr>
              <a:t>Protects</a:t>
            </a:r>
          </a:p>
          <a:p>
            <a:pPr marL="800100" lvl="1" indent="-342900">
              <a:buAutoNum type="alphaUcPeriod"/>
            </a:pPr>
            <a:r>
              <a:rPr lang="en-US" sz="4400" dirty="0" smtClean="0">
                <a:latin typeface="Times" charset="0"/>
                <a:ea typeface="Times" charset="0"/>
                <a:cs typeface="Times" charset="0"/>
              </a:rPr>
              <a:t>Aids in Cell Communication</a:t>
            </a:r>
          </a:p>
          <a:p>
            <a:pPr marL="800100" lvl="1" indent="-342900">
              <a:buAutoNum type="alphaUcPeriod"/>
            </a:pPr>
            <a:r>
              <a:rPr lang="en-US" sz="4400" dirty="0" smtClean="0">
                <a:latin typeface="Times" charset="0"/>
                <a:ea typeface="Times" charset="0"/>
                <a:cs typeface="Times" charset="0"/>
              </a:rPr>
              <a:t>Controls What Goes In/Out</a:t>
            </a:r>
            <a:endParaRPr lang="en-US" sz="4400" dirty="0">
              <a:latin typeface="Times" charset="0"/>
              <a:ea typeface="Times" charset="0"/>
              <a:cs typeface="Times" charset="0"/>
            </a:endParaRPr>
          </a:p>
        </p:txBody>
      </p:sp>
    </p:spTree>
    <p:extLst>
      <p:ext uri="{BB962C8B-B14F-4D97-AF65-F5344CB8AC3E}">
        <p14:creationId xmlns:p14="http://schemas.microsoft.com/office/powerpoint/2010/main" val="28855014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492" y="1538732"/>
            <a:ext cx="7035800" cy="33782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112" y="4795012"/>
            <a:ext cx="7518400" cy="1790700"/>
          </a:xfrm>
          <a:prstGeom prst="rect">
            <a:avLst/>
          </a:prstGeom>
        </p:spPr>
      </p:pic>
      <p:sp>
        <p:nvSpPr>
          <p:cNvPr id="6" name="TextBox 5"/>
          <p:cNvSpPr txBox="1"/>
          <p:nvPr/>
        </p:nvSpPr>
        <p:spPr>
          <a:xfrm>
            <a:off x="662432" y="341376"/>
            <a:ext cx="7498080" cy="830997"/>
          </a:xfrm>
          <a:prstGeom prst="rect">
            <a:avLst/>
          </a:prstGeom>
          <a:noFill/>
        </p:spPr>
        <p:txBody>
          <a:bodyPr wrap="square" rtlCol="0">
            <a:spAutoFit/>
          </a:bodyPr>
          <a:lstStyle/>
          <a:p>
            <a:r>
              <a:rPr lang="en-US" sz="4800" b="1" u="sng" dirty="0" smtClean="0">
                <a:solidFill>
                  <a:srgbClr val="C03227"/>
                </a:solidFill>
              </a:rPr>
              <a:t>Select only 2 to classify</a:t>
            </a:r>
            <a:endParaRPr lang="en-US" sz="4800" b="1" u="sng" dirty="0">
              <a:solidFill>
                <a:srgbClr val="C03227"/>
              </a:solidFill>
            </a:endParaRPr>
          </a:p>
        </p:txBody>
      </p:sp>
    </p:spTree>
    <p:extLst>
      <p:ext uri="{BB962C8B-B14F-4D97-AF65-F5344CB8AC3E}">
        <p14:creationId xmlns:p14="http://schemas.microsoft.com/office/powerpoint/2010/main" val="946001242"/>
      </p:ext>
    </p:extLst>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76804"/>
            <a:ext cx="9144000" cy="2411197"/>
          </a:xfrm>
          <a:prstGeom prst="rect">
            <a:avLst/>
          </a:prstGeom>
        </p:spPr>
      </p:pic>
    </p:spTree>
    <p:extLst>
      <p:ext uri="{BB962C8B-B14F-4D97-AF65-F5344CB8AC3E}">
        <p14:creationId xmlns:p14="http://schemas.microsoft.com/office/powerpoint/2010/main" val="914994420"/>
      </p:ext>
    </p:extLst>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1" algn="l" rtl="0">
              <a:lnSpc>
                <a:spcPct val="85000"/>
              </a:lnSpc>
              <a:spcBef>
                <a:spcPct val="0"/>
              </a:spcBef>
            </a:pPr>
            <a:r>
              <a:rPr lang="en-US" sz="4400" dirty="0" smtClean="0">
                <a:latin typeface="Times" charset="0"/>
                <a:ea typeface="Times" charset="0"/>
                <a:cs typeface="Times" charset="0"/>
              </a:rPr>
              <a:t>A. Protection</a:t>
            </a:r>
            <a:br>
              <a:rPr lang="en-US" sz="4400" dirty="0" smtClean="0">
                <a:latin typeface="Times" charset="0"/>
                <a:ea typeface="Times" charset="0"/>
                <a:cs typeface="Times" charset="0"/>
              </a:rPr>
            </a:br>
            <a:endParaRPr lang="en-US" dirty="0"/>
          </a:p>
        </p:txBody>
      </p:sp>
      <p:sp>
        <p:nvSpPr>
          <p:cNvPr id="3" name="TextBox 2"/>
          <p:cNvSpPr txBox="1"/>
          <p:nvPr/>
        </p:nvSpPr>
        <p:spPr>
          <a:xfrm>
            <a:off x="480060" y="2002035"/>
            <a:ext cx="8133347" cy="584775"/>
          </a:xfrm>
          <a:prstGeom prst="rect">
            <a:avLst/>
          </a:prstGeom>
          <a:noFill/>
        </p:spPr>
        <p:txBody>
          <a:bodyPr wrap="square" rtlCol="0">
            <a:spAutoFit/>
          </a:bodyPr>
          <a:lstStyle/>
          <a:p>
            <a:r>
              <a:rPr lang="en-US" sz="3200" dirty="0" smtClean="0"/>
              <a:t>Isolates and protects the inside of the cell</a:t>
            </a:r>
            <a:endParaRPr lang="en-US" sz="32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742497"/>
            <a:ext cx="9118733" cy="238282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7495" y="100749"/>
            <a:ext cx="1716505" cy="174559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67" y="4267200"/>
            <a:ext cx="9144000" cy="2590800"/>
          </a:xfrm>
          <a:prstGeom prst="rect">
            <a:avLst/>
          </a:prstGeom>
        </p:spPr>
      </p:pic>
    </p:spTree>
    <p:extLst>
      <p:ext uri="{BB962C8B-B14F-4D97-AF65-F5344CB8AC3E}">
        <p14:creationId xmlns:p14="http://schemas.microsoft.com/office/powerpoint/2010/main" val="645853431"/>
      </p:ext>
    </p:extLst>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1" algn="l" rtl="0">
              <a:lnSpc>
                <a:spcPct val="85000"/>
              </a:lnSpc>
              <a:spcBef>
                <a:spcPct val="0"/>
              </a:spcBef>
            </a:pPr>
            <a:r>
              <a:rPr lang="en-US" sz="4400" dirty="0" smtClean="0">
                <a:latin typeface="Times" charset="0"/>
                <a:ea typeface="Times" charset="0"/>
                <a:cs typeface="Times" charset="0"/>
              </a:rPr>
              <a:t>B. Aids in Cell Communication</a:t>
            </a:r>
            <a:br>
              <a:rPr lang="en-US" sz="4400" dirty="0" smtClean="0">
                <a:latin typeface="Times" charset="0"/>
                <a:ea typeface="Times" charset="0"/>
                <a:cs typeface="Times" charset="0"/>
              </a:rPr>
            </a:br>
            <a:endParaRPr lang="en-US" dirty="0"/>
          </a:p>
        </p:txBody>
      </p:sp>
      <p:sp>
        <p:nvSpPr>
          <p:cNvPr id="3" name="TextBox 2"/>
          <p:cNvSpPr txBox="1"/>
          <p:nvPr/>
        </p:nvSpPr>
        <p:spPr>
          <a:xfrm>
            <a:off x="817345" y="1892967"/>
            <a:ext cx="6716829" cy="1569660"/>
          </a:xfrm>
          <a:prstGeom prst="rect">
            <a:avLst/>
          </a:prstGeom>
          <a:noFill/>
        </p:spPr>
        <p:txBody>
          <a:bodyPr wrap="square" rtlCol="0">
            <a:spAutoFit/>
          </a:bodyPr>
          <a:lstStyle/>
          <a:p>
            <a:r>
              <a:rPr lang="en-US" sz="3200" dirty="0" smtClean="0"/>
              <a:t>2 Ways</a:t>
            </a:r>
            <a:endParaRPr lang="en-US" sz="3200" dirty="0"/>
          </a:p>
          <a:p>
            <a:pPr marL="342900" indent="-342900">
              <a:buAutoNum type="arabicPeriod"/>
            </a:pPr>
            <a:r>
              <a:rPr lang="en-US" sz="3200" b="1" u="sng" dirty="0" smtClean="0">
                <a:solidFill>
                  <a:srgbClr val="FF0000"/>
                </a:solidFill>
              </a:rPr>
              <a:t>Hormones</a:t>
            </a:r>
          </a:p>
          <a:p>
            <a:pPr marL="342900" indent="-342900">
              <a:buAutoNum type="arabicPeriod"/>
            </a:pPr>
            <a:r>
              <a:rPr lang="en-US" sz="3200" b="1" u="sng" dirty="0" smtClean="0">
                <a:solidFill>
                  <a:srgbClr val="FF0000"/>
                </a:solidFill>
              </a:rPr>
              <a:t>Neurotransmitters</a:t>
            </a:r>
            <a:endParaRPr lang="en-US" sz="3200" b="1" u="sng" dirty="0">
              <a:solidFill>
                <a:srgbClr val="FF000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7017" y="3955071"/>
            <a:ext cx="5948714" cy="2663365"/>
          </a:xfrm>
          <a:prstGeom prst="rect">
            <a:avLst/>
          </a:prstGeom>
        </p:spPr>
      </p:pic>
    </p:spTree>
    <p:extLst>
      <p:ext uri="{BB962C8B-B14F-4D97-AF65-F5344CB8AC3E}">
        <p14:creationId xmlns:p14="http://schemas.microsoft.com/office/powerpoint/2010/main" val="1764206480"/>
      </p:ext>
    </p:extLst>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1" algn="ctr" rtl="0">
              <a:lnSpc>
                <a:spcPct val="85000"/>
              </a:lnSpc>
              <a:spcBef>
                <a:spcPct val="0"/>
              </a:spcBef>
            </a:pPr>
            <a:r>
              <a:rPr lang="en-US" sz="4400" dirty="0" smtClean="0">
                <a:latin typeface="Times" charset="0"/>
                <a:ea typeface="Times" charset="0"/>
                <a:cs typeface="Times" charset="0"/>
              </a:rPr>
              <a:t>B. Aids in Cell Communication</a:t>
            </a:r>
            <a:br>
              <a:rPr lang="en-US" sz="4400" dirty="0" smtClean="0">
                <a:latin typeface="Times" charset="0"/>
                <a:ea typeface="Times" charset="0"/>
                <a:cs typeface="Times" charset="0"/>
              </a:rPr>
            </a:br>
            <a:r>
              <a:rPr lang="en-US" sz="4400" i="1" dirty="0" smtClean="0">
                <a:latin typeface="Times" charset="0"/>
                <a:ea typeface="Times" charset="0"/>
                <a:cs typeface="Times" charset="0"/>
              </a:rPr>
              <a:t>Hormones</a:t>
            </a:r>
            <a:endParaRPr lang="en-US" i="1" dirty="0"/>
          </a:p>
        </p:txBody>
      </p:sp>
      <p:sp>
        <p:nvSpPr>
          <p:cNvPr id="3" name="TextBox 2"/>
          <p:cNvSpPr txBox="1"/>
          <p:nvPr/>
        </p:nvSpPr>
        <p:spPr>
          <a:xfrm>
            <a:off x="822960" y="1892968"/>
            <a:ext cx="7839777" cy="1446550"/>
          </a:xfrm>
          <a:prstGeom prst="rect">
            <a:avLst/>
          </a:prstGeom>
          <a:noFill/>
        </p:spPr>
        <p:txBody>
          <a:bodyPr wrap="square" rtlCol="0">
            <a:spAutoFit/>
          </a:bodyPr>
          <a:lstStyle/>
          <a:p>
            <a:pPr marL="342900" indent="-342900">
              <a:buAutoNum type="arabicPeriod"/>
            </a:pPr>
            <a:r>
              <a:rPr lang="en-US" sz="4400" i="1" dirty="0" smtClean="0"/>
              <a:t>Chemical Communication</a:t>
            </a:r>
          </a:p>
          <a:p>
            <a:pPr marL="342900" indent="-342900">
              <a:buAutoNum type="arabicPeriod"/>
            </a:pPr>
            <a:r>
              <a:rPr lang="en-US" sz="4400" i="1" dirty="0" smtClean="0"/>
              <a:t>Hormones </a:t>
            </a:r>
            <a:r>
              <a:rPr lang="en-US" sz="4400" i="1" dirty="0"/>
              <a:t>are </a:t>
            </a:r>
            <a:r>
              <a:rPr lang="en-US" sz="4400" b="1" i="1" u="sng" dirty="0"/>
              <a:t>SPECIFIC</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07420"/>
            <a:ext cx="9144000" cy="3250580"/>
          </a:xfrm>
          <a:prstGeom prst="rect">
            <a:avLst/>
          </a:prstGeom>
        </p:spPr>
      </p:pic>
    </p:spTree>
    <p:extLst>
      <p:ext uri="{BB962C8B-B14F-4D97-AF65-F5344CB8AC3E}">
        <p14:creationId xmlns:p14="http://schemas.microsoft.com/office/powerpoint/2010/main" val="1875389400"/>
      </p:ext>
    </p:extLst>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1" algn="ctr" rtl="0">
              <a:lnSpc>
                <a:spcPct val="85000"/>
              </a:lnSpc>
              <a:spcBef>
                <a:spcPct val="0"/>
              </a:spcBef>
            </a:pPr>
            <a:r>
              <a:rPr lang="en-US" sz="4400" dirty="0" smtClean="0">
                <a:latin typeface="Times" charset="0"/>
                <a:ea typeface="Times" charset="0"/>
                <a:cs typeface="Times" charset="0"/>
              </a:rPr>
              <a:t>B. Aids in Cell Communication</a:t>
            </a:r>
            <a:br>
              <a:rPr lang="en-US" sz="4400" dirty="0" smtClean="0">
                <a:latin typeface="Times" charset="0"/>
                <a:ea typeface="Times" charset="0"/>
                <a:cs typeface="Times" charset="0"/>
              </a:rPr>
            </a:br>
            <a:r>
              <a:rPr lang="en-US" sz="4400" i="1" dirty="0" smtClean="0">
                <a:latin typeface="Times" charset="0"/>
                <a:ea typeface="Times" charset="0"/>
                <a:cs typeface="Times" charset="0"/>
              </a:rPr>
              <a:t>Hormones</a:t>
            </a:r>
            <a:endParaRPr lang="en-US" dirty="0"/>
          </a:p>
        </p:txBody>
      </p:sp>
      <p:sp>
        <p:nvSpPr>
          <p:cNvPr id="3" name="TextBox 2"/>
          <p:cNvSpPr txBox="1"/>
          <p:nvPr/>
        </p:nvSpPr>
        <p:spPr>
          <a:xfrm>
            <a:off x="822960" y="1892968"/>
            <a:ext cx="6716829" cy="769441"/>
          </a:xfrm>
          <a:prstGeom prst="rect">
            <a:avLst/>
          </a:prstGeom>
          <a:noFill/>
        </p:spPr>
        <p:txBody>
          <a:bodyPr wrap="square" rtlCol="0">
            <a:spAutoFit/>
          </a:bodyPr>
          <a:lstStyle/>
          <a:p>
            <a:pPr marL="342900" indent="-342900">
              <a:buAutoNum type="arabicPeriod"/>
            </a:pPr>
            <a:r>
              <a:rPr lang="en-US" sz="4400" i="1" dirty="0" smtClean="0"/>
              <a:t>Hormones are </a:t>
            </a:r>
            <a:r>
              <a:rPr lang="en-US" sz="4400" b="1" i="1" u="sng" dirty="0" smtClean="0"/>
              <a:t>SPECIFIC</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9314" y="2662409"/>
            <a:ext cx="4851969" cy="3369423"/>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18017"/>
            <a:ext cx="3801979" cy="2651110"/>
          </a:xfrm>
          <a:prstGeom prst="rect">
            <a:avLst/>
          </a:prstGeom>
        </p:spPr>
      </p:pic>
    </p:spTree>
    <p:extLst>
      <p:ext uri="{BB962C8B-B14F-4D97-AF65-F5344CB8AC3E}">
        <p14:creationId xmlns:p14="http://schemas.microsoft.com/office/powerpoint/2010/main" val="2070347334"/>
      </p:ext>
    </p:extLst>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1" algn="ctr" rtl="0">
              <a:lnSpc>
                <a:spcPct val="85000"/>
              </a:lnSpc>
              <a:spcBef>
                <a:spcPct val="0"/>
              </a:spcBef>
            </a:pPr>
            <a:r>
              <a:rPr lang="en-US" sz="4400" dirty="0" smtClean="0">
                <a:latin typeface="Times" charset="0"/>
                <a:ea typeface="Times" charset="0"/>
                <a:cs typeface="Times" charset="0"/>
              </a:rPr>
              <a:t>B. Aids in Cell Communication</a:t>
            </a:r>
            <a:br>
              <a:rPr lang="en-US" sz="4400" dirty="0" smtClean="0">
                <a:latin typeface="Times" charset="0"/>
                <a:ea typeface="Times" charset="0"/>
                <a:cs typeface="Times" charset="0"/>
              </a:rPr>
            </a:br>
            <a:r>
              <a:rPr lang="en-US" sz="4400" i="1" dirty="0" smtClean="0">
                <a:latin typeface="Times" charset="0"/>
                <a:ea typeface="Times" charset="0"/>
                <a:cs typeface="Times" charset="0"/>
              </a:rPr>
              <a:t>Hormones</a:t>
            </a:r>
            <a:endParaRPr lang="en-US" dirty="0"/>
          </a:p>
        </p:txBody>
      </p:sp>
      <p:sp>
        <p:nvSpPr>
          <p:cNvPr id="3" name="TextBox 2"/>
          <p:cNvSpPr txBox="1"/>
          <p:nvPr/>
        </p:nvSpPr>
        <p:spPr>
          <a:xfrm>
            <a:off x="822960" y="1892968"/>
            <a:ext cx="6716829" cy="769441"/>
          </a:xfrm>
          <a:prstGeom prst="rect">
            <a:avLst/>
          </a:prstGeom>
          <a:noFill/>
        </p:spPr>
        <p:txBody>
          <a:bodyPr wrap="square" rtlCol="0">
            <a:spAutoFit/>
          </a:bodyPr>
          <a:lstStyle/>
          <a:p>
            <a:pPr marL="342900" indent="-342900">
              <a:buAutoNum type="arabicPeriod"/>
            </a:pPr>
            <a:r>
              <a:rPr lang="en-US" sz="4400" i="1" dirty="0" smtClean="0"/>
              <a:t>Hormones are </a:t>
            </a:r>
            <a:r>
              <a:rPr lang="en-US" sz="4400" b="1" i="1" u="sng" dirty="0" smtClean="0"/>
              <a:t>SPECIFIC</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18016"/>
            <a:ext cx="3978442" cy="367147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3453" y="2818016"/>
            <a:ext cx="4562641" cy="3759200"/>
          </a:xfrm>
          <a:prstGeom prst="rect">
            <a:avLst/>
          </a:prstGeom>
        </p:spPr>
      </p:pic>
    </p:spTree>
    <p:extLst>
      <p:ext uri="{BB962C8B-B14F-4D97-AF65-F5344CB8AC3E}">
        <p14:creationId xmlns:p14="http://schemas.microsoft.com/office/powerpoint/2010/main" val="723226845"/>
      </p:ext>
    </p:extLst>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1" algn="ctr" rtl="0">
              <a:lnSpc>
                <a:spcPct val="85000"/>
              </a:lnSpc>
              <a:spcBef>
                <a:spcPct val="0"/>
              </a:spcBef>
            </a:pPr>
            <a:r>
              <a:rPr lang="en-US" sz="4400" dirty="0" smtClean="0">
                <a:latin typeface="Times" charset="0"/>
                <a:ea typeface="Times" charset="0"/>
                <a:cs typeface="Times" charset="0"/>
              </a:rPr>
              <a:t>B. Aids in Cell Communication</a:t>
            </a:r>
            <a:br>
              <a:rPr lang="en-US" sz="4400" dirty="0" smtClean="0">
                <a:latin typeface="Times" charset="0"/>
                <a:ea typeface="Times" charset="0"/>
                <a:cs typeface="Times" charset="0"/>
              </a:rPr>
            </a:br>
            <a:r>
              <a:rPr lang="en-US" sz="4400" i="1" dirty="0" smtClean="0">
                <a:latin typeface="Times" charset="0"/>
                <a:ea typeface="Times" charset="0"/>
                <a:cs typeface="Times" charset="0"/>
              </a:rPr>
              <a:t>Hormones</a:t>
            </a:r>
            <a:endParaRPr lang="en-US" dirty="0"/>
          </a:p>
        </p:txBody>
      </p:sp>
      <p:sp>
        <p:nvSpPr>
          <p:cNvPr id="3" name="TextBox 2"/>
          <p:cNvSpPr txBox="1"/>
          <p:nvPr/>
        </p:nvSpPr>
        <p:spPr>
          <a:xfrm>
            <a:off x="822960" y="1892968"/>
            <a:ext cx="6716829" cy="769441"/>
          </a:xfrm>
          <a:prstGeom prst="rect">
            <a:avLst/>
          </a:prstGeom>
          <a:noFill/>
        </p:spPr>
        <p:txBody>
          <a:bodyPr wrap="square" rtlCol="0">
            <a:spAutoFit/>
          </a:bodyPr>
          <a:lstStyle/>
          <a:p>
            <a:pPr marL="342900" indent="-342900">
              <a:buAutoNum type="arabicPeriod"/>
            </a:pPr>
            <a:r>
              <a:rPr lang="en-US" sz="4400" i="1" dirty="0" smtClean="0"/>
              <a:t>Hormones are </a:t>
            </a:r>
            <a:r>
              <a:rPr lang="en-US" sz="4400" b="1" i="1" u="sng" dirty="0" smtClean="0"/>
              <a:t>SPECIFIC</a:t>
            </a:r>
          </a:p>
        </p:txBody>
      </p:sp>
      <p:sp>
        <p:nvSpPr>
          <p:cNvPr id="6" name="5-Point Star 5">
            <a:hlinkClick r:id="rId2"/>
          </p:cNvPr>
          <p:cNvSpPr/>
          <p:nvPr/>
        </p:nvSpPr>
        <p:spPr>
          <a:xfrm>
            <a:off x="3336758" y="2245895"/>
            <a:ext cx="5406189" cy="42672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766264"/>
      </p:ext>
    </p:extLst>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59" y="701292"/>
            <a:ext cx="7543800" cy="1450757"/>
          </a:xfrm>
        </p:spPr>
        <p:txBody>
          <a:bodyPr>
            <a:normAutofit fontScale="90000"/>
          </a:bodyPr>
          <a:lstStyle/>
          <a:p>
            <a:pPr lvl="1" algn="ctr" rtl="0">
              <a:lnSpc>
                <a:spcPct val="85000"/>
              </a:lnSpc>
              <a:spcBef>
                <a:spcPct val="0"/>
              </a:spcBef>
            </a:pPr>
            <a:r>
              <a:rPr lang="en-US" sz="4400" dirty="0" smtClean="0">
                <a:latin typeface="Times" charset="0"/>
                <a:ea typeface="Times" charset="0"/>
                <a:cs typeface="Times" charset="0"/>
              </a:rPr>
              <a:t>B. Aids in Cell Communication</a:t>
            </a:r>
            <a:br>
              <a:rPr lang="en-US" sz="4400" dirty="0" smtClean="0">
                <a:latin typeface="Times" charset="0"/>
                <a:ea typeface="Times" charset="0"/>
                <a:cs typeface="Times" charset="0"/>
              </a:rPr>
            </a:br>
            <a:r>
              <a:rPr lang="en-US" sz="4400" i="1" dirty="0" smtClean="0">
                <a:latin typeface="Times" charset="0"/>
                <a:ea typeface="Times" charset="0"/>
                <a:cs typeface="Times" charset="0"/>
              </a:rPr>
              <a:t>Neurotransmitters</a:t>
            </a:r>
            <a:r>
              <a:rPr lang="en-US" sz="4400" dirty="0" smtClean="0">
                <a:latin typeface="Times" charset="0"/>
                <a:ea typeface="Times" charset="0"/>
                <a:cs typeface="Times" charset="0"/>
              </a:rPr>
              <a:t> </a:t>
            </a:r>
            <a:br>
              <a:rPr lang="en-US" sz="4400" dirty="0" smtClean="0">
                <a:latin typeface="Times" charset="0"/>
                <a:ea typeface="Times" charset="0"/>
                <a:cs typeface="Times" charset="0"/>
              </a:rPr>
            </a:br>
            <a:r>
              <a:rPr lang="en-US" sz="4400" dirty="0" smtClean="0">
                <a:latin typeface="Times" charset="0"/>
                <a:ea typeface="Times" charset="0"/>
                <a:cs typeface="Times" charset="0"/>
              </a:rPr>
              <a:t/>
            </a:r>
            <a:br>
              <a:rPr lang="en-US" sz="4400" dirty="0" smtClean="0">
                <a:latin typeface="Times" charset="0"/>
                <a:ea typeface="Times" charset="0"/>
                <a:cs typeface="Times" charset="0"/>
              </a:rPr>
            </a:br>
            <a:endParaRPr lang="en-US" dirty="0"/>
          </a:p>
        </p:txBody>
      </p:sp>
      <p:sp>
        <p:nvSpPr>
          <p:cNvPr id="7" name="TextBox 6"/>
          <p:cNvSpPr txBox="1"/>
          <p:nvPr/>
        </p:nvSpPr>
        <p:spPr>
          <a:xfrm>
            <a:off x="689812" y="1737361"/>
            <a:ext cx="6769768" cy="954107"/>
          </a:xfrm>
          <a:prstGeom prst="rect">
            <a:avLst/>
          </a:prstGeom>
          <a:noFill/>
        </p:spPr>
        <p:txBody>
          <a:bodyPr wrap="square" rtlCol="0">
            <a:spAutoFit/>
          </a:bodyPr>
          <a:lstStyle/>
          <a:p>
            <a:r>
              <a:rPr lang="en-US" sz="2800" b="1" u="sng" dirty="0" smtClean="0">
                <a:solidFill>
                  <a:srgbClr val="FF0000"/>
                </a:solidFill>
              </a:rPr>
              <a:t>Chemical Message </a:t>
            </a:r>
            <a:r>
              <a:rPr lang="en-US" sz="2800" dirty="0" smtClean="0"/>
              <a:t>travels from one cell to another</a:t>
            </a:r>
            <a:endParaRPr lang="en-US" sz="2800" dirty="0"/>
          </a:p>
        </p:txBody>
      </p:sp>
      <p:pic>
        <p:nvPicPr>
          <p:cNvPr id="8" name="Picture 7" descr="/Users/emilyumile/Desktop/neuromitter2.png"/>
          <p:cNvPicPr/>
          <p:nvPr/>
        </p:nvPicPr>
        <p:blipFill>
          <a:blip r:embed="rId2">
            <a:extLst>
              <a:ext uri="{28A0092B-C50C-407E-A947-70E740481C1C}">
                <a14:useLocalDpi xmlns:a14="http://schemas.microsoft.com/office/drawing/2010/main" val="0"/>
              </a:ext>
            </a:extLst>
          </a:blip>
          <a:srcRect/>
          <a:stretch>
            <a:fillRect/>
          </a:stretch>
        </p:blipFill>
        <p:spPr bwMode="auto">
          <a:xfrm>
            <a:off x="689812" y="2691468"/>
            <a:ext cx="7315199" cy="4166532"/>
          </a:xfrm>
          <a:prstGeom prst="rect">
            <a:avLst/>
          </a:prstGeom>
          <a:noFill/>
          <a:ln>
            <a:noFill/>
          </a:ln>
        </p:spPr>
      </p:pic>
    </p:spTree>
    <p:extLst>
      <p:ext uri="{BB962C8B-B14F-4D97-AF65-F5344CB8AC3E}">
        <p14:creationId xmlns:p14="http://schemas.microsoft.com/office/powerpoint/2010/main" val="95684260"/>
      </p:ext>
    </p:extLst>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2539" y="479109"/>
            <a:ext cx="7543800" cy="2183880"/>
          </a:xfrm>
        </p:spPr>
        <p:txBody>
          <a:bodyPr>
            <a:normAutofit/>
          </a:bodyPr>
          <a:lstStyle/>
          <a:p>
            <a:pPr lvl="1" algn="ctr" rtl="0">
              <a:lnSpc>
                <a:spcPct val="85000"/>
              </a:lnSpc>
              <a:spcBef>
                <a:spcPct val="0"/>
              </a:spcBef>
            </a:pPr>
            <a:r>
              <a:rPr lang="en-US" sz="4400" dirty="0" smtClean="0">
                <a:latin typeface="Times" charset="0"/>
                <a:ea typeface="Times" charset="0"/>
                <a:cs typeface="Times" charset="0"/>
              </a:rPr>
              <a:t>B. Aids in Cell Communication</a:t>
            </a:r>
            <a:br>
              <a:rPr lang="en-US" sz="4400" dirty="0" smtClean="0">
                <a:latin typeface="Times" charset="0"/>
                <a:ea typeface="Times" charset="0"/>
                <a:cs typeface="Times" charset="0"/>
              </a:rPr>
            </a:br>
            <a:r>
              <a:rPr lang="en-US" sz="4400" i="1" dirty="0" smtClean="0">
                <a:latin typeface="Times" charset="0"/>
                <a:ea typeface="Times" charset="0"/>
                <a:cs typeface="Times" charset="0"/>
              </a:rPr>
              <a:t>Neurotransmitters</a:t>
            </a:r>
            <a:r>
              <a:rPr lang="en-US" sz="4400" dirty="0" smtClean="0">
                <a:latin typeface="Times" charset="0"/>
                <a:ea typeface="Times" charset="0"/>
                <a:cs typeface="Times" charset="0"/>
              </a:rPr>
              <a:t> </a:t>
            </a:r>
            <a:br>
              <a:rPr lang="en-US" sz="4400" dirty="0" smtClean="0">
                <a:latin typeface="Times" charset="0"/>
                <a:ea typeface="Times" charset="0"/>
                <a:cs typeface="Times" charset="0"/>
              </a:rPr>
            </a:br>
            <a:r>
              <a:rPr lang="en-US" sz="4400" dirty="0" smtClean="0">
                <a:latin typeface="Times" charset="0"/>
                <a:ea typeface="Times" charset="0"/>
                <a:cs typeface="Times" charset="0"/>
              </a:rPr>
              <a:t> </a:t>
            </a:r>
            <a:r>
              <a:rPr lang="en-US" sz="4400" i="1" dirty="0" smtClean="0">
                <a:latin typeface="Times" charset="0"/>
                <a:ea typeface="Times" charset="0"/>
                <a:cs typeface="Times" charset="0"/>
              </a:rPr>
              <a:t>Neuron / Nerve Signals</a:t>
            </a:r>
            <a:r>
              <a:rPr lang="en-US" sz="4400" dirty="0" smtClean="0">
                <a:latin typeface="Times" charset="0"/>
                <a:ea typeface="Times" charset="0"/>
                <a:cs typeface="Times" charset="0"/>
              </a:rPr>
              <a:t/>
            </a:r>
            <a:br>
              <a:rPr lang="en-US" sz="4400" dirty="0" smtClean="0">
                <a:latin typeface="Times" charset="0"/>
                <a:ea typeface="Times" charset="0"/>
                <a:cs typeface="Times" charset="0"/>
              </a:rPr>
            </a:b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70484"/>
            <a:ext cx="9144000" cy="4006516"/>
          </a:xfrm>
          <a:prstGeom prst="rect">
            <a:avLst/>
          </a:prstGeom>
        </p:spPr>
      </p:pic>
    </p:spTree>
    <p:extLst>
      <p:ext uri="{BB962C8B-B14F-4D97-AF65-F5344CB8AC3E}">
        <p14:creationId xmlns:p14="http://schemas.microsoft.com/office/powerpoint/2010/main" val="914732450"/>
      </p:ext>
    </p:extLst>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1" algn="ctr" rtl="0">
              <a:lnSpc>
                <a:spcPct val="85000"/>
              </a:lnSpc>
              <a:spcBef>
                <a:spcPct val="0"/>
              </a:spcBef>
            </a:pPr>
            <a:r>
              <a:rPr lang="en-US" sz="4400" dirty="0" smtClean="0">
                <a:latin typeface="Times" charset="0"/>
                <a:ea typeface="Times" charset="0"/>
                <a:cs typeface="Times" charset="0"/>
              </a:rPr>
              <a:t>B. Aids in Cell Communication</a:t>
            </a:r>
            <a:br>
              <a:rPr lang="en-US" sz="4400" dirty="0" smtClean="0">
                <a:latin typeface="Times" charset="0"/>
                <a:ea typeface="Times" charset="0"/>
                <a:cs typeface="Times" charset="0"/>
              </a:rPr>
            </a:br>
            <a:r>
              <a:rPr lang="en-US" sz="4400" i="1" dirty="0" smtClean="0">
                <a:latin typeface="Times" charset="0"/>
                <a:ea typeface="Times" charset="0"/>
                <a:cs typeface="Times" charset="0"/>
              </a:rPr>
              <a:t>Neurotransmitters</a:t>
            </a:r>
            <a:r>
              <a:rPr lang="en-US" sz="4400" dirty="0" smtClean="0">
                <a:latin typeface="Times" charset="0"/>
                <a:ea typeface="Times" charset="0"/>
                <a:cs typeface="Times" charset="0"/>
              </a:rPr>
              <a:t> </a:t>
            </a:r>
            <a:br>
              <a:rPr lang="en-US" sz="4400" dirty="0" smtClean="0">
                <a:latin typeface="Times" charset="0"/>
                <a:ea typeface="Times" charset="0"/>
                <a:cs typeface="Times" charset="0"/>
              </a:rPr>
            </a:br>
            <a:r>
              <a:rPr lang="en-US" sz="4400" dirty="0" smtClean="0">
                <a:latin typeface="Times" charset="0"/>
                <a:ea typeface="Times" charset="0"/>
                <a:cs typeface="Times" charset="0"/>
              </a:rPr>
              <a:t> </a:t>
            </a:r>
            <a:r>
              <a:rPr lang="en-US" sz="4400" i="1" dirty="0" smtClean="0">
                <a:latin typeface="Times" charset="0"/>
                <a:ea typeface="Times" charset="0"/>
                <a:cs typeface="Times" charset="0"/>
              </a:rPr>
              <a:t>Neuron / Nerve Signals</a:t>
            </a:r>
            <a:endParaRPr lang="en-US" dirty="0"/>
          </a:p>
        </p:txBody>
      </p:sp>
      <p:sp>
        <p:nvSpPr>
          <p:cNvPr id="3" name="TextBox 2"/>
          <p:cNvSpPr txBox="1"/>
          <p:nvPr/>
        </p:nvSpPr>
        <p:spPr>
          <a:xfrm>
            <a:off x="822960" y="1892968"/>
            <a:ext cx="6716829" cy="769441"/>
          </a:xfrm>
          <a:prstGeom prst="rect">
            <a:avLst/>
          </a:prstGeom>
          <a:noFill/>
        </p:spPr>
        <p:txBody>
          <a:bodyPr wrap="square" rtlCol="0">
            <a:spAutoFit/>
          </a:bodyPr>
          <a:lstStyle/>
          <a:p>
            <a:pPr marL="342900" indent="-342900">
              <a:buAutoNum type="arabicPeriod"/>
            </a:pPr>
            <a:endParaRPr lang="en-US" sz="4400" b="1" i="1" u="sng" dirty="0" smtClean="0">
              <a:solidFill>
                <a:srgbClr val="FF000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993" y="2662409"/>
            <a:ext cx="7135395" cy="3844980"/>
          </a:xfrm>
          <a:prstGeom prst="rect">
            <a:avLst/>
          </a:prstGeom>
        </p:spPr>
      </p:pic>
    </p:spTree>
    <p:extLst>
      <p:ext uri="{BB962C8B-B14F-4D97-AF65-F5344CB8AC3E}">
        <p14:creationId xmlns:p14="http://schemas.microsoft.com/office/powerpoint/2010/main" val="165443625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500" y="142748"/>
            <a:ext cx="7391400" cy="324662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 y="3072384"/>
            <a:ext cx="8116790" cy="4315968"/>
          </a:xfrm>
          <a:prstGeom prst="rect">
            <a:avLst/>
          </a:prstGeom>
        </p:spPr>
      </p:pic>
    </p:spTree>
    <p:extLst>
      <p:ext uri="{BB962C8B-B14F-4D97-AF65-F5344CB8AC3E}">
        <p14:creationId xmlns:p14="http://schemas.microsoft.com/office/powerpoint/2010/main" val="1693135376"/>
      </p:ext>
    </p:extLst>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800100" lvl="1" indent="-342900"/>
            <a:r>
              <a:rPr lang="en-US" sz="4400" dirty="0" smtClean="0">
                <a:latin typeface="Times" charset="0"/>
                <a:ea typeface="Times" charset="0"/>
                <a:cs typeface="Times" charset="0"/>
              </a:rPr>
              <a:t>C. Controls What Goes In/Out</a:t>
            </a:r>
            <a:endParaRPr lang="en-US" sz="4400" dirty="0">
              <a:latin typeface="Times" charset="0"/>
              <a:ea typeface="Times" charset="0"/>
              <a:cs typeface="Times" charset="0"/>
            </a:endParaRPr>
          </a:p>
        </p:txBody>
      </p:sp>
      <p:sp>
        <p:nvSpPr>
          <p:cNvPr id="3" name="TextBox 2"/>
          <p:cNvSpPr txBox="1"/>
          <p:nvPr/>
        </p:nvSpPr>
        <p:spPr>
          <a:xfrm>
            <a:off x="1122947" y="1941095"/>
            <a:ext cx="6304548" cy="1754326"/>
          </a:xfrm>
          <a:prstGeom prst="rect">
            <a:avLst/>
          </a:prstGeom>
          <a:noFill/>
        </p:spPr>
        <p:txBody>
          <a:bodyPr wrap="square" rtlCol="0">
            <a:spAutoFit/>
          </a:bodyPr>
          <a:lstStyle/>
          <a:p>
            <a:r>
              <a:rPr lang="en-US" sz="3600" dirty="0" smtClean="0"/>
              <a:t>Semi-permeable </a:t>
            </a:r>
            <a:r>
              <a:rPr lang="mr-IN" sz="3600" dirty="0" smtClean="0"/>
              <a:t>–</a:t>
            </a:r>
            <a:r>
              <a:rPr lang="en-US" sz="3600" dirty="0" smtClean="0"/>
              <a:t> Like a screen</a:t>
            </a:r>
          </a:p>
          <a:p>
            <a:pPr marL="342900" indent="-342900">
              <a:buAutoNum type="arabicPeriod"/>
            </a:pPr>
            <a:r>
              <a:rPr lang="en-US" sz="3600" dirty="0" smtClean="0"/>
              <a:t>Passive Transportation </a:t>
            </a:r>
          </a:p>
          <a:p>
            <a:pPr marL="342900" indent="-342900">
              <a:buAutoNum type="arabicPeriod"/>
            </a:pPr>
            <a:r>
              <a:rPr lang="en-US" sz="3600" dirty="0" smtClean="0"/>
              <a:t>Active Transportation</a:t>
            </a:r>
            <a:endParaRPr lang="en-US" sz="3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3247" y="2578100"/>
            <a:ext cx="6985000" cy="4279900"/>
          </a:xfrm>
          <a:prstGeom prst="rect">
            <a:avLst/>
          </a:prstGeom>
        </p:spPr>
      </p:pic>
    </p:spTree>
    <p:extLst>
      <p:ext uri="{BB962C8B-B14F-4D97-AF65-F5344CB8AC3E}">
        <p14:creationId xmlns:p14="http://schemas.microsoft.com/office/powerpoint/2010/main" val="887023723"/>
      </p:ext>
    </p:extLst>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800100" lvl="1" indent="-342900"/>
            <a:r>
              <a:rPr lang="en-US" sz="4400" dirty="0" smtClean="0">
                <a:latin typeface="Times" charset="0"/>
                <a:ea typeface="Times" charset="0"/>
                <a:cs typeface="Times" charset="0"/>
              </a:rPr>
              <a:t>C. Controls What Goes In/Out</a:t>
            </a:r>
            <a:endParaRPr lang="en-US" sz="4400" dirty="0">
              <a:latin typeface="Times" charset="0"/>
              <a:ea typeface="Times" charset="0"/>
              <a:cs typeface="Times" charset="0"/>
            </a:endParaRPr>
          </a:p>
        </p:txBody>
      </p:sp>
      <p:sp>
        <p:nvSpPr>
          <p:cNvPr id="3" name="TextBox 2"/>
          <p:cNvSpPr txBox="1"/>
          <p:nvPr/>
        </p:nvSpPr>
        <p:spPr>
          <a:xfrm>
            <a:off x="513346" y="1941095"/>
            <a:ext cx="8438149" cy="4031873"/>
          </a:xfrm>
          <a:prstGeom prst="rect">
            <a:avLst/>
          </a:prstGeom>
          <a:noFill/>
        </p:spPr>
        <p:txBody>
          <a:bodyPr wrap="square" rtlCol="0">
            <a:spAutoFit/>
          </a:bodyPr>
          <a:lstStyle/>
          <a:p>
            <a:pPr lvl="0"/>
            <a:r>
              <a:rPr lang="en-US" sz="3200" dirty="0"/>
              <a:t>Certain substances pass through the cell membrane more easily than others</a:t>
            </a:r>
            <a:r>
              <a:rPr lang="en-US" sz="3200" dirty="0" smtClean="0"/>
              <a:t>.</a:t>
            </a:r>
          </a:p>
          <a:p>
            <a:pPr lvl="0"/>
            <a:endParaRPr lang="en-US" sz="3200" dirty="0"/>
          </a:p>
          <a:p>
            <a:pPr lvl="0"/>
            <a:r>
              <a:rPr lang="en-US" sz="3200" dirty="0"/>
              <a:t>Substances that pass through more easily: </a:t>
            </a:r>
            <a:r>
              <a:rPr lang="en-US" sz="3200" i="1" dirty="0"/>
              <a:t>Lipids, alcohols, water, glucose, amino acids., CO</a:t>
            </a:r>
            <a:r>
              <a:rPr lang="en-US" sz="3200" i="1" baseline="-25000" dirty="0"/>
              <a:t>2</a:t>
            </a:r>
            <a:r>
              <a:rPr lang="en-US" sz="3200" i="1" dirty="0"/>
              <a:t>, </a:t>
            </a:r>
            <a:r>
              <a:rPr lang="en-US" sz="3200" i="1" dirty="0" smtClean="0"/>
              <a:t>O</a:t>
            </a:r>
            <a:r>
              <a:rPr lang="en-US" sz="3200" i="1" baseline="-25000" dirty="0" smtClean="0"/>
              <a:t>2</a:t>
            </a:r>
          </a:p>
          <a:p>
            <a:pPr lvl="0"/>
            <a:endParaRPr lang="en-US" sz="3200" dirty="0"/>
          </a:p>
          <a:p>
            <a:pPr lvl="0"/>
            <a:r>
              <a:rPr lang="en-US" sz="3200" dirty="0"/>
              <a:t>Substances that can’t pass through easily: Proteins</a:t>
            </a:r>
            <a:r>
              <a:rPr lang="en-US" sz="3200" i="1" dirty="0"/>
              <a:t> and </a:t>
            </a:r>
            <a:r>
              <a:rPr lang="en-US" sz="3200" i="1" dirty="0" smtClean="0"/>
              <a:t>starches</a:t>
            </a:r>
            <a:endParaRPr lang="en-US" sz="3200" dirty="0"/>
          </a:p>
        </p:txBody>
      </p:sp>
    </p:spTree>
    <p:extLst>
      <p:ext uri="{BB962C8B-B14F-4D97-AF65-F5344CB8AC3E}">
        <p14:creationId xmlns:p14="http://schemas.microsoft.com/office/powerpoint/2010/main" val="1860913920"/>
      </p:ext>
    </p:extLst>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800100" lvl="1" indent="-342900"/>
            <a:r>
              <a:rPr lang="en-US" sz="4400" dirty="0" smtClean="0">
                <a:latin typeface="Times" charset="0"/>
                <a:ea typeface="Times" charset="0"/>
                <a:cs typeface="Times" charset="0"/>
              </a:rPr>
              <a:t>C. Controls What Goes In/Out</a:t>
            </a:r>
            <a:endParaRPr lang="en-US" sz="4400" dirty="0">
              <a:latin typeface="Times" charset="0"/>
              <a:ea typeface="Times" charset="0"/>
              <a:cs typeface="Times" charset="0"/>
            </a:endParaRPr>
          </a:p>
        </p:txBody>
      </p:sp>
      <p:sp>
        <p:nvSpPr>
          <p:cNvPr id="3" name="TextBox 2"/>
          <p:cNvSpPr txBox="1"/>
          <p:nvPr/>
        </p:nvSpPr>
        <p:spPr>
          <a:xfrm>
            <a:off x="1122947" y="1941095"/>
            <a:ext cx="6304548" cy="1754326"/>
          </a:xfrm>
          <a:prstGeom prst="rect">
            <a:avLst/>
          </a:prstGeom>
          <a:noFill/>
        </p:spPr>
        <p:txBody>
          <a:bodyPr wrap="square" rtlCol="0">
            <a:spAutoFit/>
          </a:bodyPr>
          <a:lstStyle/>
          <a:p>
            <a:r>
              <a:rPr lang="en-US" sz="3600" dirty="0" smtClean="0"/>
              <a:t>2 Types of Transportation</a:t>
            </a:r>
          </a:p>
          <a:p>
            <a:pPr marL="342900" indent="-342900">
              <a:buAutoNum type="arabicPeriod"/>
            </a:pPr>
            <a:r>
              <a:rPr lang="en-US" sz="3600" b="1" u="sng" dirty="0" smtClean="0">
                <a:solidFill>
                  <a:srgbClr val="FF0000"/>
                </a:solidFill>
              </a:rPr>
              <a:t>Passive Transportation </a:t>
            </a:r>
          </a:p>
          <a:p>
            <a:pPr marL="342900" indent="-342900">
              <a:buAutoNum type="arabicPeriod"/>
            </a:pPr>
            <a:r>
              <a:rPr lang="en-US" sz="3600" b="1" u="sng" dirty="0" smtClean="0">
                <a:solidFill>
                  <a:srgbClr val="FF0000"/>
                </a:solidFill>
              </a:rPr>
              <a:t>Active Transportation</a:t>
            </a:r>
            <a:endParaRPr lang="en-US" sz="3600" b="1" u="sng" dirty="0">
              <a:solidFill>
                <a:srgbClr val="FF0000"/>
              </a:solidFill>
            </a:endParaRPr>
          </a:p>
        </p:txBody>
      </p:sp>
    </p:spTree>
    <p:extLst>
      <p:ext uri="{BB962C8B-B14F-4D97-AF65-F5344CB8AC3E}">
        <p14:creationId xmlns:p14="http://schemas.microsoft.com/office/powerpoint/2010/main" val="711595231"/>
      </p:ext>
    </p:extLst>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378" y="166436"/>
            <a:ext cx="8551779" cy="6041859"/>
          </a:xfrm>
          <a:prstGeom prst="rect">
            <a:avLst/>
          </a:prstGeom>
        </p:spPr>
      </p:pic>
    </p:spTree>
    <p:extLst>
      <p:ext uri="{BB962C8B-B14F-4D97-AF65-F5344CB8AC3E}">
        <p14:creationId xmlns:p14="http://schemas.microsoft.com/office/powerpoint/2010/main" val="972970169"/>
      </p:ext>
    </p:extLst>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263" y="286604"/>
            <a:ext cx="7885497" cy="1450757"/>
          </a:xfrm>
        </p:spPr>
        <p:txBody>
          <a:bodyPr/>
          <a:lstStyle/>
          <a:p>
            <a:r>
              <a:rPr lang="en-US" dirty="0">
                <a:latin typeface="Times" charset="0"/>
                <a:ea typeface="Times" charset="0"/>
                <a:cs typeface="Times" charset="0"/>
              </a:rPr>
              <a:t>C. Controls What Goes </a:t>
            </a:r>
            <a:r>
              <a:rPr lang="en-US" dirty="0" smtClean="0">
                <a:latin typeface="Times" charset="0"/>
                <a:ea typeface="Times" charset="0"/>
                <a:cs typeface="Times" charset="0"/>
              </a:rPr>
              <a:t>In/Out</a:t>
            </a:r>
            <a:br>
              <a:rPr lang="en-US" dirty="0" smtClean="0">
                <a:latin typeface="Times" charset="0"/>
                <a:ea typeface="Times" charset="0"/>
                <a:cs typeface="Times" charset="0"/>
              </a:rPr>
            </a:br>
            <a:r>
              <a:rPr lang="en-US" i="1" dirty="0" smtClean="0">
                <a:latin typeface="Times" charset="0"/>
                <a:ea typeface="Times" charset="0"/>
                <a:cs typeface="Times" charset="0"/>
              </a:rPr>
              <a:t>Passive Transport</a:t>
            </a:r>
            <a:endParaRPr lang="en-US" i="1" dirty="0"/>
          </a:p>
        </p:txBody>
      </p:sp>
      <p:sp>
        <p:nvSpPr>
          <p:cNvPr id="3" name="TextBox 2"/>
          <p:cNvSpPr txBox="1"/>
          <p:nvPr/>
        </p:nvSpPr>
        <p:spPr>
          <a:xfrm>
            <a:off x="224589" y="2181726"/>
            <a:ext cx="2112211" cy="954107"/>
          </a:xfrm>
          <a:prstGeom prst="rect">
            <a:avLst/>
          </a:prstGeom>
          <a:noFill/>
        </p:spPr>
        <p:txBody>
          <a:bodyPr wrap="square" rtlCol="0">
            <a:spAutoFit/>
          </a:bodyPr>
          <a:lstStyle/>
          <a:p>
            <a:r>
              <a:rPr lang="en-US" sz="2800" b="1" dirty="0" smtClean="0"/>
              <a:t>1. Diffusion</a:t>
            </a:r>
          </a:p>
          <a:p>
            <a:r>
              <a:rPr lang="en-US" sz="2800" b="1" dirty="0" smtClean="0"/>
              <a:t>2. Osmosis</a:t>
            </a:r>
            <a:endParaRPr lang="en-US" sz="2800"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8190" y="1737361"/>
            <a:ext cx="6572966" cy="4816751"/>
          </a:xfrm>
          <a:prstGeom prst="rect">
            <a:avLst/>
          </a:prstGeom>
        </p:spPr>
      </p:pic>
      <p:sp>
        <p:nvSpPr>
          <p:cNvPr id="5" name="TextBox 4"/>
          <p:cNvSpPr txBox="1"/>
          <p:nvPr/>
        </p:nvSpPr>
        <p:spPr>
          <a:xfrm>
            <a:off x="0" y="4989096"/>
            <a:ext cx="2358190" cy="954107"/>
          </a:xfrm>
          <a:prstGeom prst="rect">
            <a:avLst/>
          </a:prstGeom>
          <a:noFill/>
        </p:spPr>
        <p:txBody>
          <a:bodyPr wrap="square" rtlCol="0">
            <a:spAutoFit/>
          </a:bodyPr>
          <a:lstStyle/>
          <a:p>
            <a:pPr marL="285750" indent="-285750">
              <a:buFont typeface="Arial" charset="0"/>
              <a:buChar char="•"/>
            </a:pPr>
            <a:r>
              <a:rPr lang="en-US" sz="2800" b="1" dirty="0" smtClean="0"/>
              <a:t>NO ATP</a:t>
            </a:r>
          </a:p>
          <a:p>
            <a:pPr marL="285750" indent="-285750">
              <a:buFont typeface="Arial" charset="0"/>
              <a:buChar char="•"/>
            </a:pPr>
            <a:r>
              <a:rPr lang="en-US" sz="2800" b="1" dirty="0" smtClean="0"/>
              <a:t>High to Low</a:t>
            </a:r>
            <a:endParaRPr lang="en-US" sz="2800" b="1" dirty="0"/>
          </a:p>
        </p:txBody>
      </p:sp>
    </p:spTree>
    <p:extLst>
      <p:ext uri="{BB962C8B-B14F-4D97-AF65-F5344CB8AC3E}">
        <p14:creationId xmlns:p14="http://schemas.microsoft.com/office/powerpoint/2010/main" val="651053760"/>
      </p:ext>
    </p:extLst>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263" y="286604"/>
            <a:ext cx="7885497" cy="1450757"/>
          </a:xfrm>
        </p:spPr>
        <p:txBody>
          <a:bodyPr/>
          <a:lstStyle/>
          <a:p>
            <a:r>
              <a:rPr lang="en-US" dirty="0">
                <a:latin typeface="Times" charset="0"/>
                <a:ea typeface="Times" charset="0"/>
                <a:cs typeface="Times" charset="0"/>
              </a:rPr>
              <a:t>C. Controls What Goes </a:t>
            </a:r>
            <a:r>
              <a:rPr lang="en-US" dirty="0" smtClean="0">
                <a:latin typeface="Times" charset="0"/>
                <a:ea typeface="Times" charset="0"/>
                <a:cs typeface="Times" charset="0"/>
              </a:rPr>
              <a:t>In/Out</a:t>
            </a:r>
            <a:br>
              <a:rPr lang="en-US" dirty="0" smtClean="0">
                <a:latin typeface="Times" charset="0"/>
                <a:ea typeface="Times" charset="0"/>
                <a:cs typeface="Times" charset="0"/>
              </a:rPr>
            </a:br>
            <a:r>
              <a:rPr lang="en-US" i="1" dirty="0" smtClean="0">
                <a:latin typeface="Times" charset="0"/>
                <a:ea typeface="Times" charset="0"/>
                <a:cs typeface="Times" charset="0"/>
              </a:rPr>
              <a:t>Passive Transport</a:t>
            </a:r>
            <a:endParaRPr lang="en-US" i="1" dirty="0"/>
          </a:p>
        </p:txBody>
      </p:sp>
      <p:sp>
        <p:nvSpPr>
          <p:cNvPr id="3" name="TextBox 2"/>
          <p:cNvSpPr txBox="1"/>
          <p:nvPr/>
        </p:nvSpPr>
        <p:spPr>
          <a:xfrm>
            <a:off x="224589" y="2181726"/>
            <a:ext cx="8550443" cy="954107"/>
          </a:xfrm>
          <a:prstGeom prst="rect">
            <a:avLst/>
          </a:prstGeom>
          <a:noFill/>
        </p:spPr>
        <p:txBody>
          <a:bodyPr wrap="square" rtlCol="0">
            <a:spAutoFit/>
          </a:bodyPr>
          <a:lstStyle/>
          <a:p>
            <a:r>
              <a:rPr lang="en-US" sz="2800" b="1" dirty="0" smtClean="0"/>
              <a:t>1. Diffusion: Movement from high to low</a:t>
            </a:r>
          </a:p>
          <a:p>
            <a:r>
              <a:rPr lang="en-US" sz="2800" b="1" dirty="0" smtClean="0"/>
              <a:t>2. Osmosis: Travel through a semi-permeable membrane</a:t>
            </a:r>
            <a:endParaRPr lang="en-US" sz="2800" b="1" dirty="0"/>
          </a:p>
        </p:txBody>
      </p:sp>
      <p:sp>
        <p:nvSpPr>
          <p:cNvPr id="5" name="TextBox 4"/>
          <p:cNvSpPr txBox="1"/>
          <p:nvPr/>
        </p:nvSpPr>
        <p:spPr>
          <a:xfrm>
            <a:off x="0" y="4989096"/>
            <a:ext cx="2358190" cy="954107"/>
          </a:xfrm>
          <a:prstGeom prst="rect">
            <a:avLst/>
          </a:prstGeom>
          <a:noFill/>
        </p:spPr>
        <p:txBody>
          <a:bodyPr wrap="square" rtlCol="0">
            <a:spAutoFit/>
          </a:bodyPr>
          <a:lstStyle/>
          <a:p>
            <a:pPr marL="285750" indent="-285750">
              <a:buFont typeface="Arial" charset="0"/>
              <a:buChar char="•"/>
            </a:pPr>
            <a:r>
              <a:rPr lang="en-US" sz="2800" b="1" dirty="0" smtClean="0"/>
              <a:t>NO ATP</a:t>
            </a:r>
          </a:p>
          <a:p>
            <a:pPr marL="285750" indent="-285750">
              <a:buFont typeface="Arial" charset="0"/>
              <a:buChar char="•"/>
            </a:pPr>
            <a:r>
              <a:rPr lang="en-US" sz="2800" b="1" dirty="0" smtClean="0"/>
              <a:t>High to Low</a:t>
            </a:r>
            <a:endParaRPr lang="en-US" sz="2800" b="1"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0316" y="3580198"/>
            <a:ext cx="5213684" cy="3161498"/>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94448"/>
            <a:ext cx="3930316" cy="3447247"/>
          </a:xfrm>
          <a:prstGeom prst="rect">
            <a:avLst/>
          </a:prstGeom>
        </p:spPr>
      </p:pic>
    </p:spTree>
    <p:extLst>
      <p:ext uri="{BB962C8B-B14F-4D97-AF65-F5344CB8AC3E}">
        <p14:creationId xmlns:p14="http://schemas.microsoft.com/office/powerpoint/2010/main" val="933350446"/>
      </p:ext>
    </p:extLst>
  </p:cSld>
  <p:clrMapOvr>
    <a:masterClrMapping/>
  </p:clrMapOvr>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263" y="286604"/>
            <a:ext cx="7885497" cy="1450757"/>
          </a:xfrm>
        </p:spPr>
        <p:txBody>
          <a:bodyPr/>
          <a:lstStyle/>
          <a:p>
            <a:r>
              <a:rPr lang="en-US" dirty="0">
                <a:latin typeface="Times" charset="0"/>
                <a:ea typeface="Times" charset="0"/>
                <a:cs typeface="Times" charset="0"/>
              </a:rPr>
              <a:t>C. Controls What Goes </a:t>
            </a:r>
            <a:r>
              <a:rPr lang="en-US" dirty="0" smtClean="0">
                <a:latin typeface="Times" charset="0"/>
                <a:ea typeface="Times" charset="0"/>
                <a:cs typeface="Times" charset="0"/>
              </a:rPr>
              <a:t>In/Out</a:t>
            </a:r>
            <a:br>
              <a:rPr lang="en-US" dirty="0" smtClean="0">
                <a:latin typeface="Times" charset="0"/>
                <a:ea typeface="Times" charset="0"/>
                <a:cs typeface="Times" charset="0"/>
              </a:rPr>
            </a:br>
            <a:r>
              <a:rPr lang="en-US" i="1" dirty="0" smtClean="0">
                <a:latin typeface="Times" charset="0"/>
                <a:ea typeface="Times" charset="0"/>
                <a:cs typeface="Times" charset="0"/>
              </a:rPr>
              <a:t>Passive Transport</a:t>
            </a:r>
            <a:endParaRPr lang="en-US" i="1" dirty="0"/>
          </a:p>
        </p:txBody>
      </p:sp>
      <p:sp>
        <p:nvSpPr>
          <p:cNvPr id="3" name="TextBox 2"/>
          <p:cNvSpPr txBox="1"/>
          <p:nvPr/>
        </p:nvSpPr>
        <p:spPr>
          <a:xfrm>
            <a:off x="224589" y="2181726"/>
            <a:ext cx="8550443" cy="954107"/>
          </a:xfrm>
          <a:prstGeom prst="rect">
            <a:avLst/>
          </a:prstGeom>
          <a:noFill/>
        </p:spPr>
        <p:txBody>
          <a:bodyPr wrap="square" rtlCol="0">
            <a:spAutoFit/>
          </a:bodyPr>
          <a:lstStyle/>
          <a:p>
            <a:r>
              <a:rPr lang="en-US" sz="2800" b="1" dirty="0" smtClean="0"/>
              <a:t>1. Diffusion: Movement from high to low</a:t>
            </a:r>
          </a:p>
          <a:p>
            <a:r>
              <a:rPr lang="en-US" sz="2800" b="1" dirty="0" smtClean="0"/>
              <a:t>2. Osmosis: Travel through a semi-permeable membrane</a:t>
            </a:r>
            <a:endParaRPr lang="en-US" sz="2800" b="1" dirty="0"/>
          </a:p>
        </p:txBody>
      </p:sp>
      <p:sp>
        <p:nvSpPr>
          <p:cNvPr id="5" name="TextBox 4"/>
          <p:cNvSpPr txBox="1"/>
          <p:nvPr/>
        </p:nvSpPr>
        <p:spPr>
          <a:xfrm>
            <a:off x="0" y="5255127"/>
            <a:ext cx="2358190" cy="954107"/>
          </a:xfrm>
          <a:prstGeom prst="rect">
            <a:avLst/>
          </a:prstGeom>
          <a:noFill/>
        </p:spPr>
        <p:txBody>
          <a:bodyPr wrap="square" rtlCol="0">
            <a:spAutoFit/>
          </a:bodyPr>
          <a:lstStyle/>
          <a:p>
            <a:pPr marL="285750" indent="-285750">
              <a:buFont typeface="Arial" charset="0"/>
              <a:buChar char="•"/>
            </a:pPr>
            <a:r>
              <a:rPr lang="en-US" sz="2800" b="1" dirty="0" smtClean="0"/>
              <a:t>NO ATP</a:t>
            </a:r>
          </a:p>
          <a:p>
            <a:pPr marL="285750" indent="-285750">
              <a:buFont typeface="Arial" charset="0"/>
              <a:buChar char="•"/>
            </a:pPr>
            <a:r>
              <a:rPr lang="en-US" sz="2800" b="1" dirty="0" smtClean="0"/>
              <a:t>High to Low</a:t>
            </a:r>
            <a:endParaRPr lang="en-US" sz="2800"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49" y="1915695"/>
            <a:ext cx="8921130" cy="3339432"/>
          </a:xfrm>
          <a:prstGeom prst="rect">
            <a:avLst/>
          </a:prstGeom>
        </p:spPr>
      </p:pic>
    </p:spTree>
    <p:extLst>
      <p:ext uri="{BB962C8B-B14F-4D97-AF65-F5344CB8AC3E}">
        <p14:creationId xmlns:p14="http://schemas.microsoft.com/office/powerpoint/2010/main" val="528115178"/>
      </p:ext>
    </p:extLst>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6604"/>
            <a:ext cx="8883682" cy="351537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79500"/>
            <a:ext cx="9144000" cy="5778500"/>
          </a:xfrm>
          <a:prstGeom prst="rect">
            <a:avLst/>
          </a:prstGeom>
        </p:spPr>
      </p:pic>
      <p:sp>
        <p:nvSpPr>
          <p:cNvPr id="5" name="Rectangle 4"/>
          <p:cNvSpPr/>
          <p:nvPr/>
        </p:nvSpPr>
        <p:spPr>
          <a:xfrm>
            <a:off x="3064042" y="128337"/>
            <a:ext cx="5967663" cy="9304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727951"/>
      </p:ext>
    </p:extLst>
  </p:cSld>
  <p:clrMapOvr>
    <a:masterClrMapping/>
  </p:clrMapOvr>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384632" cy="6858000"/>
          </a:xfrm>
          <a:prstGeom prst="rect">
            <a:avLst/>
          </a:prstGeom>
        </p:spPr>
      </p:pic>
    </p:spTree>
    <p:extLst>
      <p:ext uri="{BB962C8B-B14F-4D97-AF65-F5344CB8AC3E}">
        <p14:creationId xmlns:p14="http://schemas.microsoft.com/office/powerpoint/2010/main" val="405334760"/>
      </p:ext>
    </p:extLst>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263" y="286604"/>
            <a:ext cx="7885497" cy="1450757"/>
          </a:xfrm>
        </p:spPr>
        <p:txBody>
          <a:bodyPr/>
          <a:lstStyle/>
          <a:p>
            <a:r>
              <a:rPr lang="en-US" dirty="0">
                <a:latin typeface="Times" charset="0"/>
                <a:ea typeface="Times" charset="0"/>
                <a:cs typeface="Times" charset="0"/>
              </a:rPr>
              <a:t>C. Controls What Goes </a:t>
            </a:r>
            <a:r>
              <a:rPr lang="en-US" dirty="0" smtClean="0">
                <a:latin typeface="Times" charset="0"/>
                <a:ea typeface="Times" charset="0"/>
                <a:cs typeface="Times" charset="0"/>
              </a:rPr>
              <a:t>In/Out</a:t>
            </a:r>
            <a:br>
              <a:rPr lang="en-US" dirty="0" smtClean="0">
                <a:latin typeface="Times" charset="0"/>
                <a:ea typeface="Times" charset="0"/>
                <a:cs typeface="Times" charset="0"/>
              </a:rPr>
            </a:br>
            <a:r>
              <a:rPr lang="en-US" i="1" dirty="0" smtClean="0">
                <a:solidFill>
                  <a:srgbClr val="FF0000"/>
                </a:solidFill>
                <a:latin typeface="Times" charset="0"/>
                <a:ea typeface="Times" charset="0"/>
                <a:cs typeface="Times" charset="0"/>
              </a:rPr>
              <a:t>A</a:t>
            </a:r>
            <a:r>
              <a:rPr lang="en-US" i="1" dirty="0" smtClean="0">
                <a:latin typeface="Times" charset="0"/>
                <a:ea typeface="Times" charset="0"/>
                <a:cs typeface="Times" charset="0"/>
              </a:rPr>
              <a:t>ctive </a:t>
            </a:r>
            <a:r>
              <a:rPr lang="en-US" i="1" dirty="0" smtClean="0">
                <a:solidFill>
                  <a:srgbClr val="FF0000"/>
                </a:solidFill>
                <a:latin typeface="Times" charset="0"/>
                <a:ea typeface="Times" charset="0"/>
                <a:cs typeface="Times" charset="0"/>
              </a:rPr>
              <a:t>T</a:t>
            </a:r>
            <a:r>
              <a:rPr lang="en-US" i="1" dirty="0" smtClean="0">
                <a:latin typeface="Times" charset="0"/>
                <a:ea typeface="Times" charset="0"/>
                <a:cs typeface="Times" charset="0"/>
              </a:rPr>
              <a:t>rans</a:t>
            </a:r>
            <a:r>
              <a:rPr lang="en-US" i="1" dirty="0" smtClean="0">
                <a:solidFill>
                  <a:srgbClr val="FF0000"/>
                </a:solidFill>
                <a:latin typeface="Times" charset="0"/>
                <a:ea typeface="Times" charset="0"/>
                <a:cs typeface="Times" charset="0"/>
              </a:rPr>
              <a:t>p</a:t>
            </a:r>
            <a:r>
              <a:rPr lang="en-US" i="1" dirty="0" smtClean="0">
                <a:latin typeface="Times" charset="0"/>
                <a:ea typeface="Times" charset="0"/>
                <a:cs typeface="Times" charset="0"/>
              </a:rPr>
              <a:t>ort</a:t>
            </a:r>
            <a:endParaRPr lang="en-US" i="1" dirty="0"/>
          </a:p>
        </p:txBody>
      </p:sp>
      <p:sp>
        <p:nvSpPr>
          <p:cNvPr id="3" name="TextBox 2"/>
          <p:cNvSpPr txBox="1"/>
          <p:nvPr/>
        </p:nvSpPr>
        <p:spPr>
          <a:xfrm>
            <a:off x="112295" y="2197769"/>
            <a:ext cx="5133473" cy="3539430"/>
          </a:xfrm>
          <a:prstGeom prst="rect">
            <a:avLst/>
          </a:prstGeom>
          <a:noFill/>
        </p:spPr>
        <p:txBody>
          <a:bodyPr wrap="square" rtlCol="0">
            <a:spAutoFit/>
          </a:bodyPr>
          <a:lstStyle/>
          <a:p>
            <a:r>
              <a:rPr lang="en-US" sz="2800" b="1" dirty="0" smtClean="0"/>
              <a:t>Phagocytosis</a:t>
            </a:r>
          </a:p>
          <a:p>
            <a:endParaRPr lang="en-US" sz="2800" b="1" dirty="0" smtClean="0"/>
          </a:p>
          <a:p>
            <a:endParaRPr lang="en-US" sz="2800" b="1" dirty="0"/>
          </a:p>
          <a:p>
            <a:endParaRPr lang="en-US" sz="2800" b="1" dirty="0" smtClean="0"/>
          </a:p>
          <a:p>
            <a:endParaRPr lang="en-US" sz="2800" b="1" dirty="0"/>
          </a:p>
          <a:p>
            <a:endParaRPr lang="en-US" sz="2800" b="1" dirty="0"/>
          </a:p>
          <a:p>
            <a:r>
              <a:rPr lang="en-US" sz="2800" b="1" dirty="0" smtClean="0"/>
              <a:t>ATP Required</a:t>
            </a:r>
          </a:p>
          <a:p>
            <a:r>
              <a:rPr lang="en-US" sz="2800" b="1" dirty="0" smtClean="0"/>
              <a:t>Low to High</a:t>
            </a:r>
            <a:endParaRPr lang="en-US" sz="2800"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6800" y="1737361"/>
            <a:ext cx="6807200" cy="4988401"/>
          </a:xfrm>
          <a:prstGeom prst="rect">
            <a:avLst/>
          </a:prstGeom>
        </p:spPr>
      </p:pic>
    </p:spTree>
    <p:extLst>
      <p:ext uri="{BB962C8B-B14F-4D97-AF65-F5344CB8AC3E}">
        <p14:creationId xmlns:p14="http://schemas.microsoft.com/office/powerpoint/2010/main" val="40221811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157" y="141732"/>
            <a:ext cx="9031843" cy="6509004"/>
          </a:xfrm>
          <a:prstGeom prst="rect">
            <a:avLst/>
          </a:prstGeom>
        </p:spPr>
      </p:pic>
      <p:sp>
        <p:nvSpPr>
          <p:cNvPr id="5" name="TextBox 4"/>
          <p:cNvSpPr txBox="1"/>
          <p:nvPr/>
        </p:nvSpPr>
        <p:spPr>
          <a:xfrm>
            <a:off x="3084576" y="451104"/>
            <a:ext cx="2109216" cy="523220"/>
          </a:xfrm>
          <a:prstGeom prst="rect">
            <a:avLst/>
          </a:prstGeom>
          <a:noFill/>
        </p:spPr>
        <p:txBody>
          <a:bodyPr wrap="square" rtlCol="0">
            <a:spAutoFit/>
          </a:bodyPr>
          <a:lstStyle/>
          <a:p>
            <a:r>
              <a:rPr lang="en-US" sz="2800" b="1" dirty="0" smtClean="0">
                <a:solidFill>
                  <a:srgbClr val="0070C0"/>
                </a:solidFill>
              </a:rPr>
              <a:t>Bean</a:t>
            </a:r>
            <a:endParaRPr lang="en-US" sz="2800" b="1" dirty="0">
              <a:solidFill>
                <a:srgbClr val="0070C0"/>
              </a:solidFill>
            </a:endParaRPr>
          </a:p>
        </p:txBody>
      </p:sp>
      <p:sp>
        <p:nvSpPr>
          <p:cNvPr id="6" name="TextBox 5"/>
          <p:cNvSpPr txBox="1"/>
          <p:nvPr/>
        </p:nvSpPr>
        <p:spPr>
          <a:xfrm>
            <a:off x="482798" y="1050482"/>
            <a:ext cx="8551474" cy="461665"/>
          </a:xfrm>
          <a:prstGeom prst="rect">
            <a:avLst/>
          </a:prstGeom>
          <a:noFill/>
        </p:spPr>
        <p:txBody>
          <a:bodyPr wrap="square" rtlCol="0">
            <a:spAutoFit/>
          </a:bodyPr>
          <a:lstStyle/>
          <a:p>
            <a:pPr marL="342900" indent="-342900">
              <a:buAutoNum type="arabicPeriod"/>
            </a:pPr>
            <a:endParaRPr lang="en-US" sz="2400" dirty="0"/>
          </a:p>
        </p:txBody>
      </p:sp>
      <p:sp>
        <p:nvSpPr>
          <p:cNvPr id="7" name="TextBox 6"/>
          <p:cNvSpPr txBox="1"/>
          <p:nvPr/>
        </p:nvSpPr>
        <p:spPr>
          <a:xfrm>
            <a:off x="482798" y="1095047"/>
            <a:ext cx="8319826" cy="707886"/>
          </a:xfrm>
          <a:prstGeom prst="rect">
            <a:avLst/>
          </a:prstGeom>
          <a:noFill/>
        </p:spPr>
        <p:txBody>
          <a:bodyPr wrap="square" rtlCol="0">
            <a:spAutoFit/>
          </a:bodyPr>
          <a:lstStyle/>
          <a:p>
            <a:r>
              <a:rPr lang="en-US" sz="2000" b="1" dirty="0" smtClean="0">
                <a:solidFill>
                  <a:srgbClr val="0070C0"/>
                </a:solidFill>
              </a:rPr>
              <a:t>1a. Object is larger than _______cm</a:t>
            </a:r>
            <a:r>
              <a:rPr lang="mr-IN" sz="2000" b="1" dirty="0" smtClean="0">
                <a:solidFill>
                  <a:srgbClr val="0070C0"/>
                </a:solidFill>
              </a:rPr>
              <a:t>………………</a:t>
            </a:r>
            <a:r>
              <a:rPr lang="en-US" sz="2000" b="1" dirty="0" smtClean="0">
                <a:solidFill>
                  <a:srgbClr val="0070C0"/>
                </a:solidFill>
              </a:rPr>
              <a:t>..go to line 2</a:t>
            </a:r>
          </a:p>
          <a:p>
            <a:r>
              <a:rPr lang="en-US" sz="2000" b="1" dirty="0" smtClean="0">
                <a:solidFill>
                  <a:srgbClr val="0070C0"/>
                </a:solidFill>
              </a:rPr>
              <a:t>1b. Object is smaller than ______cm</a:t>
            </a:r>
            <a:r>
              <a:rPr lang="mr-IN" sz="2000" b="1" dirty="0" smtClean="0">
                <a:solidFill>
                  <a:srgbClr val="0070C0"/>
                </a:solidFill>
              </a:rPr>
              <a:t>………………</a:t>
            </a:r>
            <a:r>
              <a:rPr lang="en-US" sz="2000" b="1" dirty="0" smtClean="0">
                <a:solidFill>
                  <a:srgbClr val="0070C0"/>
                </a:solidFill>
              </a:rPr>
              <a:t>.go to line 3</a:t>
            </a:r>
          </a:p>
        </p:txBody>
      </p:sp>
    </p:spTree>
    <p:extLst>
      <p:ext uri="{BB962C8B-B14F-4D97-AF65-F5344CB8AC3E}">
        <p14:creationId xmlns:p14="http://schemas.microsoft.com/office/powerpoint/2010/main" val="1796014448"/>
      </p:ext>
    </p:extLst>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263" y="286604"/>
            <a:ext cx="7885497" cy="1450757"/>
          </a:xfrm>
        </p:spPr>
        <p:txBody>
          <a:bodyPr/>
          <a:lstStyle/>
          <a:p>
            <a:r>
              <a:rPr lang="en-US" dirty="0">
                <a:latin typeface="Times" charset="0"/>
                <a:ea typeface="Times" charset="0"/>
                <a:cs typeface="Times" charset="0"/>
              </a:rPr>
              <a:t>C. Controls What Goes </a:t>
            </a:r>
            <a:r>
              <a:rPr lang="en-US" dirty="0" smtClean="0">
                <a:latin typeface="Times" charset="0"/>
                <a:ea typeface="Times" charset="0"/>
                <a:cs typeface="Times" charset="0"/>
              </a:rPr>
              <a:t>In/Out</a:t>
            </a:r>
            <a:br>
              <a:rPr lang="en-US" dirty="0" smtClean="0">
                <a:latin typeface="Times" charset="0"/>
                <a:ea typeface="Times" charset="0"/>
                <a:cs typeface="Times" charset="0"/>
              </a:rPr>
            </a:br>
            <a:r>
              <a:rPr lang="en-US" i="1" dirty="0" smtClean="0">
                <a:solidFill>
                  <a:srgbClr val="FF0000"/>
                </a:solidFill>
                <a:latin typeface="Times" charset="0"/>
                <a:ea typeface="Times" charset="0"/>
                <a:cs typeface="Times" charset="0"/>
              </a:rPr>
              <a:t>A</a:t>
            </a:r>
            <a:r>
              <a:rPr lang="en-US" i="1" dirty="0" smtClean="0">
                <a:latin typeface="Times" charset="0"/>
                <a:ea typeface="Times" charset="0"/>
                <a:cs typeface="Times" charset="0"/>
              </a:rPr>
              <a:t>ctive </a:t>
            </a:r>
            <a:r>
              <a:rPr lang="en-US" i="1" dirty="0" smtClean="0">
                <a:solidFill>
                  <a:srgbClr val="FF0000"/>
                </a:solidFill>
                <a:latin typeface="Times" charset="0"/>
                <a:ea typeface="Times" charset="0"/>
                <a:cs typeface="Times" charset="0"/>
              </a:rPr>
              <a:t>T</a:t>
            </a:r>
            <a:r>
              <a:rPr lang="en-US" i="1" dirty="0" smtClean="0">
                <a:latin typeface="Times" charset="0"/>
                <a:ea typeface="Times" charset="0"/>
                <a:cs typeface="Times" charset="0"/>
              </a:rPr>
              <a:t>rans</a:t>
            </a:r>
            <a:r>
              <a:rPr lang="en-US" i="1" dirty="0" smtClean="0">
                <a:solidFill>
                  <a:srgbClr val="FF0000"/>
                </a:solidFill>
                <a:latin typeface="Times" charset="0"/>
                <a:ea typeface="Times" charset="0"/>
                <a:cs typeface="Times" charset="0"/>
              </a:rPr>
              <a:t>p</a:t>
            </a:r>
            <a:r>
              <a:rPr lang="en-US" i="1" dirty="0" smtClean="0">
                <a:latin typeface="Times" charset="0"/>
                <a:ea typeface="Times" charset="0"/>
                <a:cs typeface="Times" charset="0"/>
              </a:rPr>
              <a:t>ort</a:t>
            </a:r>
            <a:endParaRPr lang="en-US" i="1" dirty="0"/>
          </a:p>
        </p:txBody>
      </p:sp>
      <p:sp>
        <p:nvSpPr>
          <p:cNvPr id="3" name="TextBox 2"/>
          <p:cNvSpPr txBox="1"/>
          <p:nvPr/>
        </p:nvSpPr>
        <p:spPr>
          <a:xfrm>
            <a:off x="112295" y="2197769"/>
            <a:ext cx="5133473" cy="3539430"/>
          </a:xfrm>
          <a:prstGeom prst="rect">
            <a:avLst/>
          </a:prstGeom>
          <a:noFill/>
        </p:spPr>
        <p:txBody>
          <a:bodyPr wrap="square" rtlCol="0">
            <a:spAutoFit/>
          </a:bodyPr>
          <a:lstStyle/>
          <a:p>
            <a:r>
              <a:rPr lang="en-US" sz="2800" b="1" dirty="0" smtClean="0"/>
              <a:t>Phagocytosis</a:t>
            </a:r>
          </a:p>
          <a:p>
            <a:endParaRPr lang="en-US" sz="2800" b="1" dirty="0" smtClean="0"/>
          </a:p>
          <a:p>
            <a:endParaRPr lang="en-US" sz="2800" b="1" dirty="0"/>
          </a:p>
          <a:p>
            <a:endParaRPr lang="en-US" sz="2800" b="1" dirty="0" smtClean="0"/>
          </a:p>
          <a:p>
            <a:endParaRPr lang="en-US" sz="2800" b="1" dirty="0"/>
          </a:p>
          <a:p>
            <a:endParaRPr lang="en-US" sz="2800" b="1" dirty="0"/>
          </a:p>
          <a:p>
            <a:r>
              <a:rPr lang="en-US" sz="2800" b="1" dirty="0" smtClean="0"/>
              <a:t>ATP Required</a:t>
            </a:r>
          </a:p>
          <a:p>
            <a:r>
              <a:rPr lang="en-US" sz="2800" b="1" dirty="0" smtClean="0"/>
              <a:t>Low to High</a:t>
            </a:r>
            <a:endParaRPr lang="en-US" sz="2800" b="1"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2294" y="1989220"/>
            <a:ext cx="6491705" cy="4868779"/>
          </a:xfrm>
          <a:prstGeom prst="rect">
            <a:avLst/>
          </a:prstGeom>
        </p:spPr>
      </p:pic>
    </p:spTree>
    <p:extLst>
      <p:ext uri="{BB962C8B-B14F-4D97-AF65-F5344CB8AC3E}">
        <p14:creationId xmlns:p14="http://schemas.microsoft.com/office/powerpoint/2010/main" val="898713332"/>
      </p:ext>
    </p:extLst>
  </p:cSld>
  <p:clrMapOvr>
    <a:masterClrMapping/>
  </p:clrMapOvr>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263" y="286604"/>
            <a:ext cx="7885497" cy="1450757"/>
          </a:xfrm>
        </p:spPr>
        <p:txBody>
          <a:bodyPr/>
          <a:lstStyle/>
          <a:p>
            <a:r>
              <a:rPr lang="en-US" dirty="0">
                <a:latin typeface="Times" charset="0"/>
                <a:ea typeface="Times" charset="0"/>
                <a:cs typeface="Times" charset="0"/>
              </a:rPr>
              <a:t>C. Controls What Goes </a:t>
            </a:r>
            <a:r>
              <a:rPr lang="en-US" dirty="0" smtClean="0">
                <a:latin typeface="Times" charset="0"/>
                <a:ea typeface="Times" charset="0"/>
                <a:cs typeface="Times" charset="0"/>
              </a:rPr>
              <a:t>In/Out</a:t>
            </a:r>
            <a:br>
              <a:rPr lang="en-US" dirty="0" smtClean="0">
                <a:latin typeface="Times" charset="0"/>
                <a:ea typeface="Times" charset="0"/>
                <a:cs typeface="Times" charset="0"/>
              </a:rPr>
            </a:br>
            <a:r>
              <a:rPr lang="en-US" i="1" dirty="0" smtClean="0">
                <a:solidFill>
                  <a:srgbClr val="FF0000"/>
                </a:solidFill>
                <a:latin typeface="Times" charset="0"/>
                <a:ea typeface="Times" charset="0"/>
                <a:cs typeface="Times" charset="0"/>
              </a:rPr>
              <a:t>A</a:t>
            </a:r>
            <a:r>
              <a:rPr lang="en-US" i="1" dirty="0" smtClean="0">
                <a:latin typeface="Times" charset="0"/>
                <a:ea typeface="Times" charset="0"/>
                <a:cs typeface="Times" charset="0"/>
              </a:rPr>
              <a:t>ctive </a:t>
            </a:r>
            <a:r>
              <a:rPr lang="en-US" i="1" dirty="0" smtClean="0">
                <a:solidFill>
                  <a:srgbClr val="FF0000"/>
                </a:solidFill>
                <a:latin typeface="Times" charset="0"/>
                <a:ea typeface="Times" charset="0"/>
                <a:cs typeface="Times" charset="0"/>
              </a:rPr>
              <a:t>T</a:t>
            </a:r>
            <a:r>
              <a:rPr lang="en-US" i="1" dirty="0" smtClean="0">
                <a:latin typeface="Times" charset="0"/>
                <a:ea typeface="Times" charset="0"/>
                <a:cs typeface="Times" charset="0"/>
              </a:rPr>
              <a:t>rans</a:t>
            </a:r>
            <a:r>
              <a:rPr lang="en-US" i="1" dirty="0" smtClean="0">
                <a:solidFill>
                  <a:srgbClr val="FF0000"/>
                </a:solidFill>
                <a:latin typeface="Times" charset="0"/>
                <a:ea typeface="Times" charset="0"/>
                <a:cs typeface="Times" charset="0"/>
              </a:rPr>
              <a:t>p</a:t>
            </a:r>
            <a:r>
              <a:rPr lang="en-US" i="1" dirty="0" smtClean="0">
                <a:latin typeface="Times" charset="0"/>
                <a:ea typeface="Times" charset="0"/>
                <a:cs typeface="Times" charset="0"/>
              </a:rPr>
              <a:t>ort</a:t>
            </a:r>
            <a:endParaRPr lang="en-US" i="1" dirty="0"/>
          </a:p>
        </p:txBody>
      </p:sp>
      <p:sp>
        <p:nvSpPr>
          <p:cNvPr id="3" name="TextBox 2"/>
          <p:cNvSpPr txBox="1"/>
          <p:nvPr/>
        </p:nvSpPr>
        <p:spPr>
          <a:xfrm>
            <a:off x="112295" y="2197769"/>
            <a:ext cx="5133473" cy="3539430"/>
          </a:xfrm>
          <a:prstGeom prst="rect">
            <a:avLst/>
          </a:prstGeom>
          <a:noFill/>
        </p:spPr>
        <p:txBody>
          <a:bodyPr wrap="square" rtlCol="0">
            <a:spAutoFit/>
          </a:bodyPr>
          <a:lstStyle/>
          <a:p>
            <a:r>
              <a:rPr lang="en-US" sz="2800" b="1" dirty="0" smtClean="0"/>
              <a:t>Phagocytosis</a:t>
            </a:r>
          </a:p>
          <a:p>
            <a:endParaRPr lang="en-US" sz="2800" b="1" dirty="0" smtClean="0"/>
          </a:p>
          <a:p>
            <a:endParaRPr lang="en-US" sz="2800" b="1" dirty="0"/>
          </a:p>
          <a:p>
            <a:endParaRPr lang="en-US" sz="2800" b="1" dirty="0" smtClean="0"/>
          </a:p>
          <a:p>
            <a:endParaRPr lang="en-US" sz="2800" b="1" dirty="0"/>
          </a:p>
          <a:p>
            <a:endParaRPr lang="en-US" sz="2800" b="1" dirty="0"/>
          </a:p>
          <a:p>
            <a:r>
              <a:rPr lang="en-US" sz="2800" b="1" dirty="0" smtClean="0"/>
              <a:t>ATP Required</a:t>
            </a:r>
          </a:p>
          <a:p>
            <a:r>
              <a:rPr lang="en-US" sz="2800" b="1" dirty="0" smtClean="0"/>
              <a:t>Low to High</a:t>
            </a:r>
            <a:endParaRPr lang="en-US" sz="2800"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2168" y="2334795"/>
            <a:ext cx="5254592" cy="3706364"/>
          </a:xfrm>
          <a:prstGeom prst="rect">
            <a:avLst/>
          </a:prstGeom>
        </p:spPr>
      </p:pic>
    </p:spTree>
    <p:extLst>
      <p:ext uri="{BB962C8B-B14F-4D97-AF65-F5344CB8AC3E}">
        <p14:creationId xmlns:p14="http://schemas.microsoft.com/office/powerpoint/2010/main" val="1689708564"/>
      </p:ext>
    </p:extLst>
  </p:cSld>
  <p:clrMapOvr>
    <a:masterClrMapping/>
  </p:clrMapOvr>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263" y="286604"/>
            <a:ext cx="7885497" cy="1450757"/>
          </a:xfrm>
        </p:spPr>
        <p:txBody>
          <a:bodyPr/>
          <a:lstStyle/>
          <a:p>
            <a:r>
              <a:rPr lang="en-US" dirty="0">
                <a:latin typeface="Times" charset="0"/>
                <a:ea typeface="Times" charset="0"/>
                <a:cs typeface="Times" charset="0"/>
              </a:rPr>
              <a:t>C. Controls What Goes </a:t>
            </a:r>
            <a:r>
              <a:rPr lang="en-US" dirty="0" smtClean="0">
                <a:latin typeface="Times" charset="0"/>
                <a:ea typeface="Times" charset="0"/>
                <a:cs typeface="Times" charset="0"/>
              </a:rPr>
              <a:t>In/Out</a:t>
            </a:r>
            <a:br>
              <a:rPr lang="en-US" dirty="0" smtClean="0">
                <a:latin typeface="Times" charset="0"/>
                <a:ea typeface="Times" charset="0"/>
                <a:cs typeface="Times" charset="0"/>
              </a:rPr>
            </a:br>
            <a:r>
              <a:rPr lang="en-US" i="1" dirty="0" smtClean="0">
                <a:solidFill>
                  <a:srgbClr val="FF0000"/>
                </a:solidFill>
                <a:latin typeface="Times" charset="0"/>
                <a:ea typeface="Times" charset="0"/>
                <a:cs typeface="Times" charset="0"/>
              </a:rPr>
              <a:t>A</a:t>
            </a:r>
            <a:r>
              <a:rPr lang="en-US" i="1" dirty="0" smtClean="0">
                <a:latin typeface="Times" charset="0"/>
                <a:ea typeface="Times" charset="0"/>
                <a:cs typeface="Times" charset="0"/>
              </a:rPr>
              <a:t>ctive </a:t>
            </a:r>
            <a:r>
              <a:rPr lang="en-US" i="1" dirty="0" smtClean="0">
                <a:solidFill>
                  <a:srgbClr val="FF0000"/>
                </a:solidFill>
                <a:latin typeface="Times" charset="0"/>
                <a:ea typeface="Times" charset="0"/>
                <a:cs typeface="Times" charset="0"/>
              </a:rPr>
              <a:t>T</a:t>
            </a:r>
            <a:r>
              <a:rPr lang="en-US" i="1" dirty="0" smtClean="0">
                <a:latin typeface="Times" charset="0"/>
                <a:ea typeface="Times" charset="0"/>
                <a:cs typeface="Times" charset="0"/>
              </a:rPr>
              <a:t>rans</a:t>
            </a:r>
            <a:r>
              <a:rPr lang="en-US" i="1" dirty="0" smtClean="0">
                <a:solidFill>
                  <a:srgbClr val="FF0000"/>
                </a:solidFill>
                <a:latin typeface="Times" charset="0"/>
                <a:ea typeface="Times" charset="0"/>
                <a:cs typeface="Times" charset="0"/>
              </a:rPr>
              <a:t>p</a:t>
            </a:r>
            <a:r>
              <a:rPr lang="en-US" i="1" dirty="0" smtClean="0">
                <a:latin typeface="Times" charset="0"/>
                <a:ea typeface="Times" charset="0"/>
                <a:cs typeface="Times" charset="0"/>
              </a:rPr>
              <a:t>ort</a:t>
            </a:r>
            <a:endParaRPr lang="en-US" i="1" dirty="0"/>
          </a:p>
        </p:txBody>
      </p:sp>
      <p:sp>
        <p:nvSpPr>
          <p:cNvPr id="3" name="TextBox 2"/>
          <p:cNvSpPr txBox="1"/>
          <p:nvPr/>
        </p:nvSpPr>
        <p:spPr>
          <a:xfrm>
            <a:off x="112295" y="2197769"/>
            <a:ext cx="5133473" cy="3539430"/>
          </a:xfrm>
          <a:prstGeom prst="rect">
            <a:avLst/>
          </a:prstGeom>
          <a:noFill/>
        </p:spPr>
        <p:txBody>
          <a:bodyPr wrap="square" rtlCol="0">
            <a:spAutoFit/>
          </a:bodyPr>
          <a:lstStyle/>
          <a:p>
            <a:r>
              <a:rPr lang="en-US" sz="2800" b="1" dirty="0" smtClean="0"/>
              <a:t>Phagocytosis</a:t>
            </a:r>
          </a:p>
          <a:p>
            <a:endParaRPr lang="en-US" sz="2800" b="1" dirty="0" smtClean="0"/>
          </a:p>
          <a:p>
            <a:endParaRPr lang="en-US" sz="2800" b="1" dirty="0"/>
          </a:p>
          <a:p>
            <a:endParaRPr lang="en-US" sz="2800" b="1" dirty="0" smtClean="0"/>
          </a:p>
          <a:p>
            <a:endParaRPr lang="en-US" sz="2800" b="1" dirty="0"/>
          </a:p>
          <a:p>
            <a:endParaRPr lang="en-US" sz="2800" b="1" dirty="0"/>
          </a:p>
          <a:p>
            <a:r>
              <a:rPr lang="en-US" sz="2800" b="1" dirty="0" smtClean="0"/>
              <a:t>ATP Required</a:t>
            </a:r>
          </a:p>
          <a:p>
            <a:r>
              <a:rPr lang="en-US" sz="2800" b="1" dirty="0" smtClean="0"/>
              <a:t>Low to High</a:t>
            </a:r>
            <a:endParaRPr lang="en-US" sz="2800" b="1"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6126" y="2197769"/>
            <a:ext cx="5693611" cy="4259818"/>
          </a:xfrm>
          <a:prstGeom prst="rect">
            <a:avLst/>
          </a:prstGeom>
        </p:spPr>
      </p:pic>
    </p:spTree>
    <p:extLst>
      <p:ext uri="{BB962C8B-B14F-4D97-AF65-F5344CB8AC3E}">
        <p14:creationId xmlns:p14="http://schemas.microsoft.com/office/powerpoint/2010/main" val="1969085571"/>
      </p:ext>
    </p:extLst>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4"/>
            <a:ext cx="7543800" cy="756133"/>
          </a:xfrm>
        </p:spPr>
        <p:txBody>
          <a:bodyPr>
            <a:normAutofit fontScale="90000"/>
          </a:bodyPr>
          <a:lstStyle/>
          <a:p>
            <a:r>
              <a:rPr lang="en-US" sz="2800" dirty="0">
                <a:latin typeface="Times" charset="0"/>
                <a:ea typeface="Times" charset="0"/>
                <a:cs typeface="Times" charset="0"/>
              </a:rPr>
              <a:t>C. Controls What Goes In/Out</a:t>
            </a:r>
            <a:br>
              <a:rPr lang="en-US" sz="2800" dirty="0">
                <a:latin typeface="Times" charset="0"/>
                <a:ea typeface="Times" charset="0"/>
                <a:cs typeface="Times" charset="0"/>
              </a:rPr>
            </a:br>
            <a:r>
              <a:rPr lang="en-US" sz="2800" i="1" dirty="0">
                <a:solidFill>
                  <a:srgbClr val="FF0000"/>
                </a:solidFill>
                <a:latin typeface="Times" charset="0"/>
                <a:ea typeface="Times" charset="0"/>
                <a:cs typeface="Times" charset="0"/>
              </a:rPr>
              <a:t>A</a:t>
            </a:r>
            <a:r>
              <a:rPr lang="en-US" sz="2800" i="1" dirty="0">
                <a:latin typeface="Times" charset="0"/>
                <a:ea typeface="Times" charset="0"/>
                <a:cs typeface="Times" charset="0"/>
              </a:rPr>
              <a:t>ctive </a:t>
            </a:r>
            <a:r>
              <a:rPr lang="en-US" sz="2800" i="1" dirty="0" smtClean="0">
                <a:solidFill>
                  <a:srgbClr val="FF0000"/>
                </a:solidFill>
                <a:latin typeface="Times" charset="0"/>
                <a:ea typeface="Times" charset="0"/>
                <a:cs typeface="Times" charset="0"/>
              </a:rPr>
              <a:t>T</a:t>
            </a:r>
            <a:r>
              <a:rPr lang="en-US" sz="2800" i="1" dirty="0" smtClean="0">
                <a:latin typeface="Times" charset="0"/>
                <a:ea typeface="Times" charset="0"/>
                <a:cs typeface="Times" charset="0"/>
              </a:rPr>
              <a:t>rans</a:t>
            </a:r>
            <a:r>
              <a:rPr lang="en-US" sz="2800" i="1" dirty="0" smtClean="0">
                <a:solidFill>
                  <a:srgbClr val="FF0000"/>
                </a:solidFill>
                <a:latin typeface="Times" charset="0"/>
                <a:ea typeface="Times" charset="0"/>
                <a:cs typeface="Times" charset="0"/>
              </a:rPr>
              <a:t>p</a:t>
            </a:r>
            <a:r>
              <a:rPr lang="en-US" sz="2800" i="1" dirty="0" smtClean="0">
                <a:latin typeface="Times" charset="0"/>
                <a:ea typeface="Times" charset="0"/>
                <a:cs typeface="Times" charset="0"/>
              </a:rPr>
              <a:t>ortation</a:t>
            </a:r>
            <a:br>
              <a:rPr lang="en-US" sz="2800" i="1" dirty="0" smtClean="0">
                <a:latin typeface="Times" charset="0"/>
                <a:ea typeface="Times" charset="0"/>
                <a:cs typeface="Times" charset="0"/>
              </a:rPr>
            </a:br>
            <a:r>
              <a:rPr lang="en-US" sz="2800" i="1" dirty="0" smtClean="0">
                <a:latin typeface="Times" charset="0"/>
                <a:ea typeface="Times" charset="0"/>
                <a:cs typeface="Times" charset="0"/>
              </a:rPr>
              <a:t>Phagocytosis</a:t>
            </a:r>
            <a:endParaRPr lang="en-US" sz="28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 y="1042737"/>
            <a:ext cx="9143999" cy="5846018"/>
          </a:xfrm>
          <a:prstGeom prst="rect">
            <a:avLst/>
          </a:prstGeom>
        </p:spPr>
      </p:pic>
    </p:spTree>
    <p:extLst>
      <p:ext uri="{BB962C8B-B14F-4D97-AF65-F5344CB8AC3E}">
        <p14:creationId xmlns:p14="http://schemas.microsoft.com/office/powerpoint/2010/main" val="643183036"/>
      </p:ext>
    </p:extLst>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Tree>
    <p:extLst>
      <p:ext uri="{BB962C8B-B14F-4D97-AF65-F5344CB8AC3E}">
        <p14:creationId xmlns:p14="http://schemas.microsoft.com/office/powerpoint/2010/main" val="655081244"/>
      </p:ext>
    </p:extLst>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0133" y="286604"/>
            <a:ext cx="8605319" cy="6391572"/>
          </a:xfrm>
        </p:spPr>
      </p:pic>
    </p:spTree>
    <p:extLst>
      <p:ext uri="{BB962C8B-B14F-4D97-AF65-F5344CB8AC3E}">
        <p14:creationId xmlns:p14="http://schemas.microsoft.com/office/powerpoint/2010/main" val="988552766"/>
      </p:ext>
    </p:extLst>
  </p:cSld>
  <p:clrMapOvr>
    <a:masterClrMapping/>
  </p:clrMapOvr>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2534699F-5AAB-4D45-BBCA-73CC8EEF154D}"/>
              </a:ext>
            </a:extLst>
          </p:cNvPr>
          <p:cNvSpPr txBox="1"/>
          <p:nvPr/>
        </p:nvSpPr>
        <p:spPr>
          <a:xfrm>
            <a:off x="71516" y="502694"/>
            <a:ext cx="9072483" cy="202209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nSpc>
                <a:spcPct val="90000"/>
              </a:lnSpc>
            </a:pPr>
            <a:r>
              <a:rPr lang="en-US" sz="5400" b="1" dirty="0" smtClean="0"/>
              <a:t>LE-9R Today's </a:t>
            </a:r>
            <a:r>
              <a:rPr lang="en-US" sz="5400" b="1" dirty="0"/>
              <a:t>goals</a:t>
            </a:r>
            <a:r>
              <a:rPr lang="en-US" sz="5400" b="1" dirty="0" smtClean="0"/>
              <a:t>....</a:t>
            </a:r>
          </a:p>
          <a:p>
            <a:pPr>
              <a:lnSpc>
                <a:spcPct val="90000"/>
              </a:lnSpc>
            </a:pPr>
            <a:endParaRPr lang="en-US" sz="5400" b="1" dirty="0" smtClean="0"/>
          </a:p>
          <a:p>
            <a:pPr marL="642938" indent="-642938">
              <a:lnSpc>
                <a:spcPct val="90000"/>
              </a:lnSpc>
              <a:buFont typeface="Arial"/>
              <a:buChar char="•"/>
            </a:pPr>
            <a:r>
              <a:rPr lang="en-US" sz="3300" i="1" dirty="0" smtClean="0"/>
              <a:t>Explain the functions of the Plasma Membrane</a:t>
            </a:r>
            <a:endParaRPr lang="en-US" sz="3300" i="1" dirty="0"/>
          </a:p>
        </p:txBody>
      </p:sp>
      <p:sp>
        <p:nvSpPr>
          <p:cNvPr id="3" name="TextBox 2">
            <a:extLst>
              <a:ext uri="{FF2B5EF4-FFF2-40B4-BE49-F238E27FC236}">
                <a16:creationId xmlns:a16="http://schemas.microsoft.com/office/drawing/2014/main" xmlns="" id="{A5B6F687-F7B4-414C-B5E5-8EDF2E0EF14C}"/>
              </a:ext>
            </a:extLst>
          </p:cNvPr>
          <p:cNvSpPr txBox="1"/>
          <p:nvPr/>
        </p:nvSpPr>
        <p:spPr>
          <a:xfrm>
            <a:off x="269437" y="3593683"/>
            <a:ext cx="8874563" cy="1814343"/>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lnSpc>
                <a:spcPct val="90000"/>
              </a:lnSpc>
            </a:pPr>
            <a:r>
              <a:rPr lang="en-US" sz="2100" b="1" i="1" dirty="0">
                <a:latin typeface="Comic Sans MS"/>
                <a:cs typeface="Segoe UI"/>
              </a:rPr>
              <a:t>Table of Contents Log</a:t>
            </a:r>
            <a:r>
              <a:rPr lang="en-US" sz="2100" i="1" dirty="0">
                <a:latin typeface="Segoe UI"/>
                <a:cs typeface="Segoe UI"/>
              </a:rPr>
              <a:t>​</a:t>
            </a:r>
            <a:r>
              <a:rPr lang="en-US" sz="2100" dirty="0">
                <a:latin typeface="Segoe UI"/>
                <a:cs typeface="Segoe UI"/>
              </a:rPr>
              <a:t>​</a:t>
            </a:r>
          </a:p>
          <a:p>
            <a:pPr algn="ctr">
              <a:lnSpc>
                <a:spcPct val="90000"/>
              </a:lnSpc>
            </a:pPr>
            <a:r>
              <a:rPr lang="en-US" sz="2100" dirty="0">
                <a:latin typeface="Segoe UI"/>
                <a:cs typeface="Segoe UI"/>
              </a:rPr>
              <a:t>​​</a:t>
            </a:r>
          </a:p>
          <a:p>
            <a:pPr>
              <a:lnSpc>
                <a:spcPct val="90000"/>
              </a:lnSpc>
            </a:pPr>
            <a:r>
              <a:rPr lang="en-US" sz="2100" b="1" u="sng" dirty="0">
                <a:latin typeface="Arial"/>
                <a:cs typeface="Segoe UI"/>
              </a:rPr>
              <a:t>Date                                    Topic                                                  Page</a:t>
            </a:r>
            <a:r>
              <a:rPr lang="en-US" sz="2100" b="1" dirty="0">
                <a:latin typeface="Arial"/>
                <a:cs typeface="Segoe UI"/>
              </a:rPr>
              <a:t>    </a:t>
            </a:r>
            <a:r>
              <a:rPr lang="en-US" sz="2100" dirty="0">
                <a:latin typeface="Arial"/>
                <a:cs typeface="Segoe UI"/>
              </a:rPr>
              <a:t>  ​</a:t>
            </a:r>
            <a:endParaRPr lang="en-US" sz="2100" dirty="0">
              <a:latin typeface="Arial"/>
              <a:cs typeface="Arial"/>
            </a:endParaRPr>
          </a:p>
          <a:p>
            <a:pPr>
              <a:lnSpc>
                <a:spcPct val="90000"/>
              </a:lnSpc>
            </a:pPr>
            <a:r>
              <a:rPr lang="en-US" sz="2100" dirty="0">
                <a:latin typeface="Arial"/>
                <a:cs typeface="Segoe UI"/>
              </a:rPr>
              <a:t>​</a:t>
            </a:r>
            <a:endParaRPr lang="en-US" sz="2100" dirty="0">
              <a:latin typeface="Segoe UI"/>
              <a:cs typeface="Segoe UI"/>
            </a:endParaRPr>
          </a:p>
          <a:p>
            <a:pPr>
              <a:lnSpc>
                <a:spcPct val="90000"/>
              </a:lnSpc>
            </a:pPr>
            <a:r>
              <a:rPr lang="en-US" sz="2000" b="1" i="1" dirty="0" smtClean="0">
                <a:latin typeface="Arial"/>
                <a:cs typeface="Segoe UI"/>
              </a:rPr>
              <a:t>12/11     Cells 10: </a:t>
            </a:r>
            <a:r>
              <a:rPr lang="en-US" sz="2000" b="1" dirty="0" smtClean="0"/>
              <a:t>Diffusion Through a Membrane: Cell Transport</a:t>
            </a:r>
            <a:r>
              <a:rPr lang="en-US" sz="2100" b="1" i="1" dirty="0">
                <a:latin typeface="Arial"/>
                <a:cs typeface="Segoe UI"/>
              </a:rPr>
              <a:t> </a:t>
            </a:r>
            <a:endParaRPr lang="en-US" sz="2100" b="1" i="1" dirty="0">
              <a:latin typeface="Arial"/>
              <a:cs typeface="Arial"/>
            </a:endParaRPr>
          </a:p>
        </p:txBody>
      </p:sp>
      <p:pic>
        <p:nvPicPr>
          <p:cNvPr id="4" name="Picture 3" descr="http://www.biologycorner.com/resources/mitochondria.jpg"/>
          <p:cNvPicPr/>
          <p:nvPr/>
        </p:nvPicPr>
        <p:blipFill>
          <a:blip r:embed="rId2" cstate="print"/>
          <a:srcRect/>
          <a:stretch>
            <a:fillRect/>
          </a:stretch>
        </p:blipFill>
        <p:spPr bwMode="auto">
          <a:xfrm>
            <a:off x="7265044" y="342771"/>
            <a:ext cx="1311275" cy="809625"/>
          </a:xfrm>
          <a:prstGeom prst="rect">
            <a:avLst/>
          </a:prstGeom>
          <a:noFill/>
          <a:ln w="9525">
            <a:noFill/>
            <a:miter lim="800000"/>
            <a:headEnd/>
            <a:tailEnd/>
          </a:ln>
        </p:spPr>
      </p:pic>
      <p:pic>
        <p:nvPicPr>
          <p:cNvPr id="5" name="Picture 4" descr="http://www.biologycorner.com/resources/GA.gif"/>
          <p:cNvPicPr/>
          <p:nvPr/>
        </p:nvPicPr>
        <p:blipFill>
          <a:blip r:embed="rId3" cstate="print"/>
          <a:srcRect/>
          <a:stretch>
            <a:fillRect/>
          </a:stretch>
        </p:blipFill>
        <p:spPr bwMode="auto">
          <a:xfrm>
            <a:off x="4794936" y="5449576"/>
            <a:ext cx="1333500" cy="858520"/>
          </a:xfrm>
          <a:prstGeom prst="rect">
            <a:avLst/>
          </a:prstGeom>
          <a:noFill/>
          <a:ln w="9525">
            <a:noFill/>
            <a:miter lim="800000"/>
            <a:headEnd/>
            <a:tailEnd/>
          </a:ln>
        </p:spPr>
      </p:pic>
      <p:pic>
        <p:nvPicPr>
          <p:cNvPr id="6" name="Picture 5" descr="http://www.biologycorner.com/resources/lysosome.gif"/>
          <p:cNvPicPr/>
          <p:nvPr/>
        </p:nvPicPr>
        <p:blipFill>
          <a:blip r:embed="rId4" cstate="print"/>
          <a:srcRect/>
          <a:stretch>
            <a:fillRect/>
          </a:stretch>
        </p:blipFill>
        <p:spPr bwMode="auto">
          <a:xfrm>
            <a:off x="317658" y="5831622"/>
            <a:ext cx="384175" cy="384175"/>
          </a:xfrm>
          <a:prstGeom prst="rect">
            <a:avLst/>
          </a:prstGeom>
          <a:noFill/>
          <a:ln w="9525">
            <a:noFill/>
            <a:miter lim="800000"/>
            <a:headEnd/>
            <a:tailEnd/>
          </a:ln>
        </p:spPr>
      </p:pic>
      <p:sp>
        <p:nvSpPr>
          <p:cNvPr id="7" name="5-Point Star 6">
            <a:hlinkClick r:id="rId5"/>
          </p:cNvPr>
          <p:cNvSpPr/>
          <p:nvPr/>
        </p:nvSpPr>
        <p:spPr>
          <a:xfrm>
            <a:off x="7265044" y="5408026"/>
            <a:ext cx="1650355" cy="1221374"/>
          </a:xfrm>
          <a:prstGeom prst="star5">
            <a:avLst/>
          </a:prstGeom>
          <a:solidFill>
            <a:srgbClr val="77F46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6899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5964"/>
            <a:ext cx="4613207" cy="2842936"/>
          </a:xfrm>
          <a:prstGeom prst="rect">
            <a:avLst/>
          </a:prstGeom>
        </p:spPr>
      </p:pic>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67713"/>
            <a:ext cx="4613207" cy="2842936"/>
          </a:xfrm>
          <a:prstGeom prst="rect">
            <a:avLst/>
          </a:prstGeom>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3206" y="260570"/>
            <a:ext cx="4613207" cy="2842936"/>
          </a:xfrm>
          <a:prstGeom prst="rect">
            <a:avLst/>
          </a:prstGeom>
        </p:spPr>
      </p:pic>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3206" y="3367713"/>
            <a:ext cx="4613207" cy="2842936"/>
          </a:xfrm>
          <a:prstGeom prst="rect">
            <a:avLst/>
          </a:prstGeom>
        </p:spPr>
      </p:pic>
      <p:sp>
        <p:nvSpPr>
          <p:cNvPr id="9" name="Rectangle 8"/>
          <p:cNvSpPr/>
          <p:nvPr/>
        </p:nvSpPr>
        <p:spPr>
          <a:xfrm>
            <a:off x="163217" y="377505"/>
            <a:ext cx="4286774" cy="25015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0473" y="3538406"/>
            <a:ext cx="4286774" cy="25015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755186" y="465039"/>
            <a:ext cx="612061" cy="523220"/>
          </a:xfrm>
          <a:prstGeom prst="rect">
            <a:avLst/>
          </a:prstGeom>
          <a:noFill/>
        </p:spPr>
        <p:txBody>
          <a:bodyPr wrap="square" rtlCol="0">
            <a:spAutoFit/>
          </a:bodyPr>
          <a:lstStyle/>
          <a:p>
            <a:r>
              <a:rPr lang="en-US" sz="2800" dirty="0" smtClean="0"/>
              <a:t>18</a:t>
            </a:r>
            <a:endParaRPr lang="en-US" sz="2800" dirty="0"/>
          </a:p>
        </p:txBody>
      </p:sp>
      <p:sp>
        <p:nvSpPr>
          <p:cNvPr id="12" name="TextBox 11"/>
          <p:cNvSpPr txBox="1"/>
          <p:nvPr/>
        </p:nvSpPr>
        <p:spPr>
          <a:xfrm>
            <a:off x="3784912" y="3571636"/>
            <a:ext cx="612061" cy="861774"/>
          </a:xfrm>
          <a:prstGeom prst="rect">
            <a:avLst/>
          </a:prstGeom>
          <a:noFill/>
        </p:spPr>
        <p:txBody>
          <a:bodyPr wrap="square" rtlCol="0">
            <a:spAutoFit/>
          </a:bodyPr>
          <a:lstStyle/>
          <a:p>
            <a:r>
              <a:rPr lang="en-US" dirty="0" smtClean="0"/>
              <a:t> </a:t>
            </a:r>
            <a:r>
              <a:rPr lang="en-US" sz="3200" dirty="0" smtClean="0"/>
              <a:t>19</a:t>
            </a:r>
            <a:endParaRPr lang="en-US" sz="3200" dirty="0"/>
          </a:p>
        </p:txBody>
      </p:sp>
      <p:sp>
        <p:nvSpPr>
          <p:cNvPr id="13" name="TextBox 12"/>
          <p:cNvSpPr txBox="1"/>
          <p:nvPr/>
        </p:nvSpPr>
        <p:spPr>
          <a:xfrm>
            <a:off x="683333" y="1035707"/>
            <a:ext cx="3536329" cy="923330"/>
          </a:xfrm>
          <a:prstGeom prst="rect">
            <a:avLst/>
          </a:prstGeom>
          <a:noFill/>
        </p:spPr>
        <p:txBody>
          <a:bodyPr wrap="square" rtlCol="0">
            <a:spAutoFit/>
          </a:bodyPr>
          <a:lstStyle/>
          <a:p>
            <a:r>
              <a:rPr lang="en-US" sz="5400" dirty="0" smtClean="0"/>
              <a:t>Indicator</a:t>
            </a:r>
            <a:endParaRPr lang="en-US" sz="5400" dirty="0"/>
          </a:p>
        </p:txBody>
      </p:sp>
      <p:sp>
        <p:nvSpPr>
          <p:cNvPr id="7" name="TextBox 6"/>
          <p:cNvSpPr txBox="1"/>
          <p:nvPr/>
        </p:nvSpPr>
        <p:spPr>
          <a:xfrm>
            <a:off x="260767" y="3820454"/>
            <a:ext cx="3926186" cy="923330"/>
          </a:xfrm>
          <a:prstGeom prst="rect">
            <a:avLst/>
          </a:prstGeom>
          <a:noFill/>
        </p:spPr>
        <p:txBody>
          <a:bodyPr wrap="square" rtlCol="0">
            <a:spAutoFit/>
          </a:bodyPr>
          <a:lstStyle/>
          <a:p>
            <a:r>
              <a:rPr lang="en-US" sz="5400" dirty="0" smtClean="0"/>
              <a:t>Glucose</a:t>
            </a:r>
            <a:endParaRPr lang="en-US" sz="5400" dirty="0"/>
          </a:p>
        </p:txBody>
      </p:sp>
      <p:sp>
        <p:nvSpPr>
          <p:cNvPr id="16" name="Rectangle 15"/>
          <p:cNvSpPr/>
          <p:nvPr/>
        </p:nvSpPr>
        <p:spPr>
          <a:xfrm>
            <a:off x="5051145" y="4694357"/>
            <a:ext cx="3086207" cy="13455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1024px-Regular_hexagon.svg.png</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4190" y="4581874"/>
            <a:ext cx="1628775" cy="1628775"/>
          </a:xfrm>
          <a:prstGeom prst="rect">
            <a:avLst/>
          </a:prstGeom>
        </p:spPr>
      </p:pic>
      <p:sp>
        <p:nvSpPr>
          <p:cNvPr id="14" name="Rectangle 13"/>
          <p:cNvSpPr/>
          <p:nvPr/>
        </p:nvSpPr>
        <p:spPr>
          <a:xfrm>
            <a:off x="4693680" y="3656108"/>
            <a:ext cx="4572000" cy="1384995"/>
          </a:xfrm>
          <a:prstGeom prst="rect">
            <a:avLst/>
          </a:prstGeom>
        </p:spPr>
        <p:txBody>
          <a:bodyPr>
            <a:spAutoFit/>
          </a:bodyPr>
          <a:lstStyle/>
          <a:p>
            <a:pPr marL="285750" indent="-285750">
              <a:buFont typeface="Arial" charset="0"/>
              <a:buChar char="•"/>
            </a:pPr>
            <a:r>
              <a:rPr lang="en-US" sz="2800" dirty="0" smtClean="0"/>
              <a:t>Indicator= Benedict’s Solution</a:t>
            </a:r>
            <a:endParaRPr lang="en-US" sz="2800" dirty="0"/>
          </a:p>
          <a:p>
            <a:pPr marL="285750" indent="-285750">
              <a:buFont typeface="Arial" charset="0"/>
              <a:buChar char="•"/>
            </a:pPr>
            <a:r>
              <a:rPr lang="en-US" sz="2800" dirty="0" smtClean="0"/>
              <a:t>Sugar</a:t>
            </a:r>
            <a:endParaRPr lang="en-US" sz="2800" dirty="0"/>
          </a:p>
        </p:txBody>
      </p:sp>
      <p:sp>
        <p:nvSpPr>
          <p:cNvPr id="17" name="Rectangle 16"/>
          <p:cNvSpPr/>
          <p:nvPr/>
        </p:nvSpPr>
        <p:spPr>
          <a:xfrm>
            <a:off x="4693680" y="386881"/>
            <a:ext cx="4572000" cy="2677656"/>
          </a:xfrm>
          <a:prstGeom prst="rect">
            <a:avLst/>
          </a:prstGeom>
        </p:spPr>
        <p:txBody>
          <a:bodyPr>
            <a:spAutoFit/>
          </a:bodyPr>
          <a:lstStyle/>
          <a:p>
            <a:r>
              <a:rPr lang="en-US" sz="2800" dirty="0" smtClean="0"/>
              <a:t>A substance </a:t>
            </a:r>
            <a:r>
              <a:rPr lang="en-US" sz="2800" dirty="0"/>
              <a:t>that when added to a solution will indicate the presence of a specific molecule</a:t>
            </a:r>
            <a:r>
              <a:rPr lang="en-US" sz="2800" dirty="0" smtClean="0"/>
              <a:t>.</a:t>
            </a:r>
            <a:endParaRPr lang="en-US" sz="2800" dirty="0"/>
          </a:p>
          <a:p>
            <a:r>
              <a:rPr lang="en-US" sz="2800" i="1" dirty="0" smtClean="0"/>
              <a:t>Ex: Glucose Indicator</a:t>
            </a:r>
            <a:r>
              <a:rPr lang="en-US" sz="2800" i="1" dirty="0"/>
              <a:t> </a:t>
            </a:r>
            <a:r>
              <a:rPr lang="en-US" sz="2800" i="1" dirty="0" smtClean="0"/>
              <a:t>or Starch Indicator</a:t>
            </a:r>
          </a:p>
        </p:txBody>
      </p:sp>
    </p:spTree>
    <p:extLst>
      <p:ext uri="{BB962C8B-B14F-4D97-AF65-F5344CB8AC3E}">
        <p14:creationId xmlns:p14="http://schemas.microsoft.com/office/powerpoint/2010/main" val="1667453287"/>
      </p:ext>
    </p:extLst>
  </p:cSld>
  <p:clrMapOvr>
    <a:masterClrMapping/>
  </p:clrMapOvr>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7454"/>
            <a:ext cx="4613207" cy="2842936"/>
          </a:xfrm>
          <a:prstGeom prst="rect">
            <a:avLst/>
          </a:prstGeom>
        </p:spPr>
      </p:pic>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67713"/>
            <a:ext cx="4613207" cy="2842936"/>
          </a:xfrm>
          <a:prstGeom prst="rect">
            <a:avLst/>
          </a:prstGeom>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3206" y="260570"/>
            <a:ext cx="4613207" cy="2842936"/>
          </a:xfrm>
          <a:prstGeom prst="rect">
            <a:avLst/>
          </a:prstGeom>
        </p:spPr>
      </p:pic>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3206" y="3367713"/>
            <a:ext cx="4613207" cy="2842936"/>
          </a:xfrm>
          <a:prstGeom prst="rect">
            <a:avLst/>
          </a:prstGeom>
        </p:spPr>
      </p:pic>
      <p:sp>
        <p:nvSpPr>
          <p:cNvPr id="9" name="Rectangle 8"/>
          <p:cNvSpPr/>
          <p:nvPr/>
        </p:nvSpPr>
        <p:spPr>
          <a:xfrm>
            <a:off x="163217" y="377505"/>
            <a:ext cx="4286774" cy="25015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0473" y="3538406"/>
            <a:ext cx="4286774" cy="25015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755186" y="465039"/>
            <a:ext cx="612061" cy="523220"/>
          </a:xfrm>
          <a:prstGeom prst="rect">
            <a:avLst/>
          </a:prstGeom>
          <a:noFill/>
        </p:spPr>
        <p:txBody>
          <a:bodyPr wrap="square" rtlCol="0">
            <a:spAutoFit/>
          </a:bodyPr>
          <a:lstStyle/>
          <a:p>
            <a:r>
              <a:rPr lang="en-US" sz="2800" dirty="0" smtClean="0"/>
              <a:t>20</a:t>
            </a:r>
            <a:endParaRPr lang="en-US" sz="2800" dirty="0"/>
          </a:p>
        </p:txBody>
      </p:sp>
      <p:sp>
        <p:nvSpPr>
          <p:cNvPr id="12" name="TextBox 11"/>
          <p:cNvSpPr txBox="1"/>
          <p:nvPr/>
        </p:nvSpPr>
        <p:spPr>
          <a:xfrm>
            <a:off x="3784912" y="3571636"/>
            <a:ext cx="612061" cy="523220"/>
          </a:xfrm>
          <a:prstGeom prst="rect">
            <a:avLst/>
          </a:prstGeom>
          <a:noFill/>
        </p:spPr>
        <p:txBody>
          <a:bodyPr wrap="square" rtlCol="0">
            <a:spAutoFit/>
          </a:bodyPr>
          <a:lstStyle/>
          <a:p>
            <a:r>
              <a:rPr lang="en-US" sz="2800" dirty="0" smtClean="0"/>
              <a:t>21</a:t>
            </a:r>
            <a:endParaRPr lang="en-US" sz="2800" dirty="0"/>
          </a:p>
        </p:txBody>
      </p:sp>
      <p:sp>
        <p:nvSpPr>
          <p:cNvPr id="13" name="TextBox 12"/>
          <p:cNvSpPr txBox="1"/>
          <p:nvPr/>
        </p:nvSpPr>
        <p:spPr>
          <a:xfrm>
            <a:off x="683333" y="1035707"/>
            <a:ext cx="3536329" cy="923330"/>
          </a:xfrm>
          <a:prstGeom prst="rect">
            <a:avLst/>
          </a:prstGeom>
          <a:noFill/>
        </p:spPr>
        <p:txBody>
          <a:bodyPr wrap="square" rtlCol="0">
            <a:spAutoFit/>
          </a:bodyPr>
          <a:lstStyle/>
          <a:p>
            <a:r>
              <a:rPr lang="en-US" sz="5400" dirty="0" smtClean="0"/>
              <a:t>Starch</a:t>
            </a:r>
            <a:endParaRPr lang="en-US" sz="5400" dirty="0"/>
          </a:p>
        </p:txBody>
      </p:sp>
      <p:sp>
        <p:nvSpPr>
          <p:cNvPr id="7" name="TextBox 6"/>
          <p:cNvSpPr txBox="1"/>
          <p:nvPr/>
        </p:nvSpPr>
        <p:spPr>
          <a:xfrm>
            <a:off x="260767" y="3820454"/>
            <a:ext cx="3926186" cy="1754326"/>
          </a:xfrm>
          <a:prstGeom prst="rect">
            <a:avLst/>
          </a:prstGeom>
          <a:noFill/>
        </p:spPr>
        <p:txBody>
          <a:bodyPr wrap="square" rtlCol="0">
            <a:spAutoFit/>
          </a:bodyPr>
          <a:lstStyle/>
          <a:p>
            <a:r>
              <a:rPr lang="en-US" sz="5400" dirty="0" err="1" smtClean="0"/>
              <a:t>Lugol’s</a:t>
            </a:r>
            <a:r>
              <a:rPr lang="en-US" sz="5400" dirty="0" smtClean="0"/>
              <a:t> </a:t>
            </a:r>
            <a:r>
              <a:rPr lang="en-US" sz="5400" dirty="0" err="1" smtClean="0"/>
              <a:t>Iodoine</a:t>
            </a:r>
            <a:endParaRPr lang="en-US" sz="5400" dirty="0"/>
          </a:p>
        </p:txBody>
      </p:sp>
      <p:sp>
        <p:nvSpPr>
          <p:cNvPr id="8" name="TextBox 7"/>
          <p:cNvSpPr txBox="1"/>
          <p:nvPr/>
        </p:nvSpPr>
        <p:spPr>
          <a:xfrm>
            <a:off x="4613206" y="377505"/>
            <a:ext cx="4530793" cy="461665"/>
          </a:xfrm>
          <a:prstGeom prst="rect">
            <a:avLst/>
          </a:prstGeom>
          <a:noFill/>
        </p:spPr>
        <p:txBody>
          <a:bodyPr wrap="square" rtlCol="0">
            <a:spAutoFit/>
          </a:bodyPr>
          <a:lstStyle/>
          <a:p>
            <a:pPr marL="342900" marR="0" lvl="0" indent="-342900" defTabSz="914400" eaLnBrk="1" fontAlgn="auto" latinLnBrk="0" hangingPunct="1">
              <a:lnSpc>
                <a:spcPct val="100000"/>
              </a:lnSpc>
              <a:spcBef>
                <a:spcPts val="0"/>
              </a:spcBef>
              <a:spcAft>
                <a:spcPts val="0"/>
              </a:spcAft>
              <a:buClrTx/>
              <a:buSzTx/>
              <a:buFont typeface="Arial" charset="0"/>
              <a:buNone/>
              <a:tabLst/>
              <a:defRPr/>
            </a:pPr>
            <a:endParaRPr lang="en-US" sz="2400" b="1" dirty="0">
              <a:solidFill>
                <a:srgbClr val="C03227"/>
              </a:solidFill>
            </a:endParaRPr>
          </a:p>
        </p:txBody>
      </p:sp>
      <p:sp>
        <p:nvSpPr>
          <p:cNvPr id="4" name="Rectangle 3"/>
          <p:cNvSpPr/>
          <p:nvPr/>
        </p:nvSpPr>
        <p:spPr>
          <a:xfrm>
            <a:off x="4793501" y="3404185"/>
            <a:ext cx="4572000" cy="1384995"/>
          </a:xfrm>
          <a:prstGeom prst="rect">
            <a:avLst/>
          </a:prstGeom>
        </p:spPr>
        <p:txBody>
          <a:bodyPr>
            <a:spAutoFit/>
          </a:bodyPr>
          <a:lstStyle/>
          <a:p>
            <a:pPr marL="285750" indent="-285750">
              <a:buFont typeface="Arial" charset="0"/>
              <a:buChar char="•"/>
            </a:pPr>
            <a:r>
              <a:rPr lang="en-US" sz="2800" dirty="0"/>
              <a:t>Indicator for </a:t>
            </a:r>
            <a:r>
              <a:rPr lang="en-US" sz="2800" dirty="0" smtClean="0"/>
              <a:t>STARCH</a:t>
            </a:r>
            <a:endParaRPr lang="en-US" sz="2800" dirty="0"/>
          </a:p>
          <a:p>
            <a:pPr marL="285750" indent="-285750">
              <a:buFont typeface="Arial" charset="0"/>
              <a:buChar char="•"/>
            </a:pPr>
            <a:r>
              <a:rPr lang="en-US" sz="2800" dirty="0" smtClean="0"/>
              <a:t>Amber to Blue/Black= </a:t>
            </a:r>
            <a:r>
              <a:rPr lang="en-US" sz="2800" dirty="0"/>
              <a:t>Positive presence of </a:t>
            </a:r>
            <a:r>
              <a:rPr lang="en-US" sz="2800" dirty="0" smtClean="0"/>
              <a:t>Starch</a:t>
            </a:r>
            <a:endParaRPr lang="en-US" sz="2800" dirty="0"/>
          </a:p>
        </p:txBody>
      </p:sp>
      <p:sp>
        <p:nvSpPr>
          <p:cNvPr id="14" name="TextBox 13"/>
          <p:cNvSpPr txBox="1"/>
          <p:nvPr/>
        </p:nvSpPr>
        <p:spPr>
          <a:xfrm>
            <a:off x="4707571" y="498361"/>
            <a:ext cx="4093324" cy="830997"/>
          </a:xfrm>
          <a:prstGeom prst="rect">
            <a:avLst/>
          </a:prstGeom>
          <a:noFill/>
        </p:spPr>
        <p:txBody>
          <a:bodyPr wrap="square" rtlCol="0">
            <a:spAutoFit/>
          </a:bodyPr>
          <a:lstStyle/>
          <a:p>
            <a:pPr marL="285750" indent="-285750">
              <a:buFont typeface="Arial" charset="0"/>
              <a:buChar char="•"/>
            </a:pPr>
            <a:r>
              <a:rPr lang="en-US" sz="2400" dirty="0" smtClean="0"/>
              <a:t>Indicator= </a:t>
            </a:r>
            <a:r>
              <a:rPr lang="en-US" sz="2400" dirty="0" err="1" smtClean="0"/>
              <a:t>Lugol’s</a:t>
            </a:r>
            <a:r>
              <a:rPr lang="en-US" sz="2400" dirty="0" smtClean="0"/>
              <a:t> Iodine</a:t>
            </a:r>
          </a:p>
          <a:p>
            <a:pPr marL="285750" indent="-285750">
              <a:buFont typeface="Arial" charset="0"/>
              <a:buChar char="•"/>
            </a:pPr>
            <a:r>
              <a:rPr lang="en-US" sz="2400" dirty="0" smtClean="0"/>
              <a:t>Carbohydrate</a:t>
            </a:r>
          </a:p>
        </p:txBody>
      </p:sp>
      <p:sp>
        <p:nvSpPr>
          <p:cNvPr id="17" name="Rectangle 16"/>
          <p:cNvSpPr/>
          <p:nvPr/>
        </p:nvSpPr>
        <p:spPr>
          <a:xfrm>
            <a:off x="5347119" y="1628279"/>
            <a:ext cx="2986087" cy="10540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1024px-Regular_hexagon.svg.png</a:t>
            </a:r>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5063" y="1702158"/>
            <a:ext cx="1003719" cy="1003719"/>
          </a:xfrm>
          <a:prstGeom prst="rect">
            <a:avLst/>
          </a:prstGeom>
        </p:spPr>
      </p:pic>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3108" y="1701679"/>
            <a:ext cx="1003719" cy="1003719"/>
          </a:xfrm>
          <a:prstGeom prst="rect">
            <a:avLst/>
          </a:prstGeom>
        </p:spPr>
      </p:pic>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9232" y="1695431"/>
            <a:ext cx="1003719" cy="1003719"/>
          </a:xfrm>
          <a:prstGeom prst="rect">
            <a:avLst/>
          </a:prstGeom>
        </p:spPr>
      </p:pic>
    </p:spTree>
    <p:extLst>
      <p:ext uri="{BB962C8B-B14F-4D97-AF65-F5344CB8AC3E}">
        <p14:creationId xmlns:p14="http://schemas.microsoft.com/office/powerpoint/2010/main" val="225801259"/>
      </p:ext>
    </p:extLst>
  </p:cSld>
  <p:clrMapOvr>
    <a:masterClrMapping/>
  </p:clrMapOvr>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7454"/>
            <a:ext cx="4613207" cy="2842936"/>
          </a:xfrm>
          <a:prstGeom prst="rect">
            <a:avLst/>
          </a:prstGeom>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3206" y="260570"/>
            <a:ext cx="4613207" cy="2842936"/>
          </a:xfrm>
          <a:prstGeom prst="rect">
            <a:avLst/>
          </a:prstGeom>
        </p:spPr>
      </p:pic>
      <p:sp>
        <p:nvSpPr>
          <p:cNvPr id="9" name="Rectangle 8"/>
          <p:cNvSpPr/>
          <p:nvPr/>
        </p:nvSpPr>
        <p:spPr>
          <a:xfrm>
            <a:off x="163217" y="377505"/>
            <a:ext cx="4286774" cy="25015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755186" y="465039"/>
            <a:ext cx="612061" cy="523220"/>
          </a:xfrm>
          <a:prstGeom prst="rect">
            <a:avLst/>
          </a:prstGeom>
          <a:noFill/>
        </p:spPr>
        <p:txBody>
          <a:bodyPr wrap="square" rtlCol="0">
            <a:spAutoFit/>
          </a:bodyPr>
          <a:lstStyle/>
          <a:p>
            <a:r>
              <a:rPr lang="en-US" sz="2800" dirty="0" smtClean="0"/>
              <a:t>22</a:t>
            </a:r>
            <a:endParaRPr lang="en-US" sz="2800" dirty="0"/>
          </a:p>
        </p:txBody>
      </p:sp>
      <p:sp>
        <p:nvSpPr>
          <p:cNvPr id="13" name="TextBox 12"/>
          <p:cNvSpPr txBox="1"/>
          <p:nvPr/>
        </p:nvSpPr>
        <p:spPr>
          <a:xfrm>
            <a:off x="683333" y="1035707"/>
            <a:ext cx="3536329" cy="1754326"/>
          </a:xfrm>
          <a:prstGeom prst="rect">
            <a:avLst/>
          </a:prstGeom>
          <a:noFill/>
        </p:spPr>
        <p:txBody>
          <a:bodyPr wrap="square" rtlCol="0">
            <a:spAutoFit/>
          </a:bodyPr>
          <a:lstStyle/>
          <a:p>
            <a:r>
              <a:rPr lang="en-US" sz="5400" dirty="0" smtClean="0"/>
              <a:t>Benedict’s Solution</a:t>
            </a:r>
            <a:endParaRPr lang="en-US" sz="5400" dirty="0"/>
          </a:p>
        </p:txBody>
      </p:sp>
      <p:sp>
        <p:nvSpPr>
          <p:cNvPr id="8" name="TextBox 7"/>
          <p:cNvSpPr txBox="1"/>
          <p:nvPr/>
        </p:nvSpPr>
        <p:spPr>
          <a:xfrm>
            <a:off x="4613206" y="377505"/>
            <a:ext cx="4530793" cy="461665"/>
          </a:xfrm>
          <a:prstGeom prst="rect">
            <a:avLst/>
          </a:prstGeom>
          <a:noFill/>
        </p:spPr>
        <p:txBody>
          <a:bodyPr wrap="square" rtlCol="0">
            <a:spAutoFit/>
          </a:bodyPr>
          <a:lstStyle/>
          <a:p>
            <a:pPr marL="342900" marR="0" lvl="0" indent="-342900" defTabSz="914400" eaLnBrk="1" fontAlgn="auto" latinLnBrk="0" hangingPunct="1">
              <a:lnSpc>
                <a:spcPct val="100000"/>
              </a:lnSpc>
              <a:spcBef>
                <a:spcPts val="0"/>
              </a:spcBef>
              <a:spcAft>
                <a:spcPts val="0"/>
              </a:spcAft>
              <a:buClrTx/>
              <a:buSzTx/>
              <a:buFont typeface="Arial" charset="0"/>
              <a:buNone/>
              <a:tabLst/>
              <a:defRPr/>
            </a:pPr>
            <a:endParaRPr lang="en-US" sz="2400" b="1" dirty="0">
              <a:solidFill>
                <a:srgbClr val="C03227"/>
              </a:solidFill>
            </a:endParaRPr>
          </a:p>
        </p:txBody>
      </p:sp>
      <p:sp>
        <p:nvSpPr>
          <p:cNvPr id="4" name="TextBox 3"/>
          <p:cNvSpPr txBox="1"/>
          <p:nvPr/>
        </p:nvSpPr>
        <p:spPr>
          <a:xfrm>
            <a:off x="4746761" y="465039"/>
            <a:ext cx="4397238" cy="2492990"/>
          </a:xfrm>
          <a:prstGeom prst="rect">
            <a:avLst/>
          </a:prstGeom>
          <a:noFill/>
        </p:spPr>
        <p:txBody>
          <a:bodyPr wrap="square" rtlCol="0">
            <a:spAutoFit/>
          </a:bodyPr>
          <a:lstStyle/>
          <a:p>
            <a:pPr marL="285750" indent="-285750">
              <a:buFont typeface="Arial" charset="0"/>
              <a:buChar char="•"/>
            </a:pPr>
            <a:r>
              <a:rPr lang="en-US" sz="2400" dirty="0" smtClean="0"/>
              <a:t>Indicator for GLUCOSE</a:t>
            </a:r>
          </a:p>
          <a:p>
            <a:pPr marL="285750" indent="-285750">
              <a:buFont typeface="Arial" charset="0"/>
              <a:buChar char="•"/>
            </a:pPr>
            <a:r>
              <a:rPr lang="en-US" sz="2400" dirty="0" smtClean="0"/>
              <a:t>Must HEAT</a:t>
            </a:r>
          </a:p>
          <a:p>
            <a:pPr marL="285750" indent="-285750">
              <a:buFont typeface="Arial" charset="0"/>
              <a:buChar char="•"/>
            </a:pPr>
            <a:r>
              <a:rPr lang="en-US" sz="2400" dirty="0" smtClean="0"/>
              <a:t>Blue to Orange/Red = Positive presence of Glucose</a:t>
            </a:r>
          </a:p>
          <a:p>
            <a:pPr marL="285750" indent="-285750">
              <a:buFont typeface="Arial" charset="0"/>
              <a:buChar char="•"/>
            </a:pPr>
            <a:r>
              <a:rPr lang="en-US" sz="2400" dirty="0" smtClean="0"/>
              <a:t>B=Blue Color</a:t>
            </a:r>
          </a:p>
          <a:p>
            <a:endParaRPr lang="en-US" dirty="0"/>
          </a:p>
          <a:p>
            <a:endParaRPr lang="en-US" dirty="0"/>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4042" y="1682038"/>
            <a:ext cx="1106133" cy="1203325"/>
          </a:xfrm>
          <a:prstGeom prst="rect">
            <a:avLst/>
          </a:prstGeom>
        </p:spPr>
      </p:pic>
    </p:spTree>
    <p:extLst>
      <p:ext uri="{BB962C8B-B14F-4D97-AF65-F5344CB8AC3E}">
        <p14:creationId xmlns:p14="http://schemas.microsoft.com/office/powerpoint/2010/main" val="43815576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2534699F-5AAB-4D45-BBCA-73CC8EEF154D}"/>
              </a:ext>
            </a:extLst>
          </p:cNvPr>
          <p:cNvSpPr txBox="1"/>
          <p:nvPr/>
        </p:nvSpPr>
        <p:spPr>
          <a:xfrm>
            <a:off x="179738" y="297406"/>
            <a:ext cx="8843882" cy="2188291"/>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nSpc>
                <a:spcPct val="90000"/>
              </a:lnSpc>
            </a:pPr>
            <a:r>
              <a:rPr lang="en-US" sz="5400" b="1" dirty="0" smtClean="0"/>
              <a:t>LE-9R Today's </a:t>
            </a:r>
            <a:r>
              <a:rPr lang="en-US" sz="5400" b="1" dirty="0"/>
              <a:t>goals....</a:t>
            </a:r>
          </a:p>
          <a:p>
            <a:pPr marL="642938" indent="-642938">
              <a:lnSpc>
                <a:spcPct val="90000"/>
              </a:lnSpc>
              <a:buFont typeface="Arial"/>
              <a:buChar char="•"/>
            </a:pPr>
            <a:r>
              <a:rPr lang="en-US" sz="3300" i="1" dirty="0" smtClean="0"/>
              <a:t>Identify the 3 components of cell theory</a:t>
            </a:r>
          </a:p>
          <a:p>
            <a:pPr marL="642938" indent="-642938">
              <a:lnSpc>
                <a:spcPct val="90000"/>
              </a:lnSpc>
              <a:buFont typeface="Arial"/>
              <a:buChar char="•"/>
            </a:pPr>
            <a:endParaRPr lang="en-US" sz="3300" i="1" dirty="0"/>
          </a:p>
          <a:p>
            <a:pPr marL="642938" indent="-642938">
              <a:lnSpc>
                <a:spcPct val="90000"/>
              </a:lnSpc>
              <a:buFont typeface="Arial"/>
              <a:buChar char="•"/>
            </a:pPr>
            <a:r>
              <a:rPr lang="en-US" sz="3300" i="1" dirty="0" smtClean="0"/>
              <a:t>Explain importance of  scientist roles</a:t>
            </a:r>
            <a:endParaRPr lang="en-US" sz="3300" i="1" dirty="0"/>
          </a:p>
        </p:txBody>
      </p:sp>
      <p:sp>
        <p:nvSpPr>
          <p:cNvPr id="3" name="TextBox 2">
            <a:extLst>
              <a:ext uri="{FF2B5EF4-FFF2-40B4-BE49-F238E27FC236}">
                <a16:creationId xmlns:a16="http://schemas.microsoft.com/office/drawing/2014/main" xmlns="" id="{A5B6F687-F7B4-414C-B5E5-8EDF2E0EF14C}"/>
              </a:ext>
            </a:extLst>
          </p:cNvPr>
          <p:cNvSpPr txBox="1"/>
          <p:nvPr/>
        </p:nvSpPr>
        <p:spPr>
          <a:xfrm>
            <a:off x="269437" y="3593683"/>
            <a:ext cx="8874563" cy="1814343"/>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lnSpc>
                <a:spcPct val="90000"/>
              </a:lnSpc>
            </a:pPr>
            <a:r>
              <a:rPr lang="en-US" sz="2100" b="1" i="1" dirty="0">
                <a:latin typeface="Comic Sans MS"/>
                <a:cs typeface="Segoe UI"/>
              </a:rPr>
              <a:t>Table of Contents Log</a:t>
            </a:r>
            <a:r>
              <a:rPr lang="en-US" sz="2100" i="1" dirty="0">
                <a:latin typeface="Segoe UI"/>
                <a:cs typeface="Segoe UI"/>
              </a:rPr>
              <a:t>​</a:t>
            </a:r>
            <a:r>
              <a:rPr lang="en-US" sz="2100" dirty="0">
                <a:latin typeface="Segoe UI"/>
                <a:cs typeface="Segoe UI"/>
              </a:rPr>
              <a:t>​</a:t>
            </a:r>
          </a:p>
          <a:p>
            <a:pPr algn="ctr">
              <a:lnSpc>
                <a:spcPct val="90000"/>
              </a:lnSpc>
            </a:pPr>
            <a:r>
              <a:rPr lang="en-US" sz="2100" dirty="0">
                <a:latin typeface="Segoe UI"/>
                <a:cs typeface="Segoe UI"/>
              </a:rPr>
              <a:t>​​</a:t>
            </a:r>
          </a:p>
          <a:p>
            <a:pPr>
              <a:lnSpc>
                <a:spcPct val="90000"/>
              </a:lnSpc>
            </a:pPr>
            <a:r>
              <a:rPr lang="en-US" sz="2100" b="1" u="sng" dirty="0">
                <a:latin typeface="Arial"/>
                <a:cs typeface="Segoe UI"/>
              </a:rPr>
              <a:t>Date                                    Topic                                                  Page</a:t>
            </a:r>
            <a:r>
              <a:rPr lang="en-US" sz="2100" b="1" dirty="0">
                <a:latin typeface="Arial"/>
                <a:cs typeface="Segoe UI"/>
              </a:rPr>
              <a:t>    </a:t>
            </a:r>
            <a:r>
              <a:rPr lang="en-US" sz="2100" dirty="0">
                <a:latin typeface="Arial"/>
                <a:cs typeface="Segoe UI"/>
              </a:rPr>
              <a:t>  ​</a:t>
            </a:r>
            <a:endParaRPr lang="en-US" sz="2100" dirty="0">
              <a:latin typeface="Arial"/>
              <a:cs typeface="Arial"/>
            </a:endParaRPr>
          </a:p>
          <a:p>
            <a:pPr>
              <a:lnSpc>
                <a:spcPct val="90000"/>
              </a:lnSpc>
            </a:pPr>
            <a:r>
              <a:rPr lang="en-US" sz="2100" dirty="0">
                <a:latin typeface="Arial"/>
                <a:cs typeface="Segoe UI"/>
              </a:rPr>
              <a:t>​</a:t>
            </a:r>
            <a:endParaRPr lang="en-US" sz="2100" dirty="0">
              <a:latin typeface="Segoe UI"/>
              <a:cs typeface="Segoe UI"/>
            </a:endParaRPr>
          </a:p>
          <a:p>
            <a:pPr>
              <a:lnSpc>
                <a:spcPct val="90000"/>
              </a:lnSpc>
            </a:pPr>
            <a:r>
              <a:rPr lang="en-US" sz="2100" b="1" i="1" dirty="0" smtClean="0">
                <a:latin typeface="Arial"/>
                <a:cs typeface="Segoe UI"/>
              </a:rPr>
              <a:t>11/27                          Cells: Cell Theory</a:t>
            </a:r>
            <a:r>
              <a:rPr lang="en-US" sz="2100" b="1" i="1" dirty="0">
                <a:latin typeface="Arial"/>
                <a:cs typeface="Segoe UI"/>
              </a:rPr>
              <a:t> </a:t>
            </a:r>
            <a:r>
              <a:rPr lang="en-US" sz="2100" b="1" i="1" dirty="0" smtClean="0">
                <a:latin typeface="Arial"/>
                <a:cs typeface="Segoe UI"/>
              </a:rPr>
              <a:t>                                      13</a:t>
            </a:r>
            <a:endParaRPr lang="en-US" sz="2100" b="1" i="1" dirty="0">
              <a:latin typeface="Arial"/>
              <a:cs typeface="Arial"/>
            </a:endParaRPr>
          </a:p>
        </p:txBody>
      </p:sp>
    </p:spTree>
    <p:extLst>
      <p:ext uri="{BB962C8B-B14F-4D97-AF65-F5344CB8AC3E}">
        <p14:creationId xmlns:p14="http://schemas.microsoft.com/office/powerpoint/2010/main" val="320503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49179"/>
            <a:ext cx="10475494" cy="4524315"/>
          </a:xfrm>
          <a:prstGeom prst="rect">
            <a:avLst/>
          </a:prstGeom>
          <a:noFill/>
        </p:spPr>
        <p:txBody>
          <a:bodyPr wrap="square" rtlCol="0">
            <a:spAutoFit/>
          </a:bodyPr>
          <a:lstStyle/>
          <a:p>
            <a:r>
              <a:rPr lang="en-US" sz="5000" u="sng" dirty="0" smtClean="0">
                <a:latin typeface="Times" charset="0"/>
                <a:ea typeface="Times" charset="0"/>
                <a:cs typeface="Times" charset="0"/>
              </a:rPr>
              <a:t>Cell Membrane/ Plasma Membrane</a:t>
            </a:r>
          </a:p>
          <a:p>
            <a:endParaRPr lang="en-US" sz="4400" dirty="0" smtClean="0">
              <a:latin typeface="Times" charset="0"/>
              <a:ea typeface="Times" charset="0"/>
              <a:cs typeface="Times" charset="0"/>
            </a:endParaRPr>
          </a:p>
          <a:p>
            <a:r>
              <a:rPr lang="en-US" sz="4400" dirty="0" smtClean="0">
                <a:latin typeface="Times" charset="0"/>
                <a:ea typeface="Times" charset="0"/>
                <a:cs typeface="Times" charset="0"/>
              </a:rPr>
              <a:t>I. Structure</a:t>
            </a:r>
          </a:p>
          <a:p>
            <a:pPr marL="1200150" lvl="1" indent="-742950">
              <a:buAutoNum type="alphaUcPeriod"/>
            </a:pPr>
            <a:r>
              <a:rPr lang="en-US" sz="4400" dirty="0" smtClean="0">
                <a:latin typeface="Times" charset="0"/>
                <a:ea typeface="Times" charset="0"/>
                <a:cs typeface="Times" charset="0"/>
              </a:rPr>
              <a:t>Lipids</a:t>
            </a:r>
          </a:p>
          <a:p>
            <a:pPr marL="1200150" lvl="1" indent="-742950">
              <a:buAutoNum type="alphaUcPeriod"/>
            </a:pPr>
            <a:r>
              <a:rPr lang="en-US" sz="4400" dirty="0" smtClean="0">
                <a:latin typeface="Times" charset="0"/>
                <a:ea typeface="Times" charset="0"/>
                <a:cs typeface="Times" charset="0"/>
              </a:rPr>
              <a:t>Proteins</a:t>
            </a:r>
          </a:p>
          <a:p>
            <a:pPr marL="1200150" lvl="1" indent="-742950">
              <a:buAutoNum type="alphaUcPeriod"/>
            </a:pPr>
            <a:r>
              <a:rPr lang="en-US" sz="4400" dirty="0" smtClean="0">
                <a:latin typeface="Times" charset="0"/>
                <a:ea typeface="Times" charset="0"/>
                <a:cs typeface="Times" charset="0"/>
              </a:rPr>
              <a:t>Receptors</a:t>
            </a:r>
          </a:p>
          <a:p>
            <a:pPr marL="400050" indent="-400050">
              <a:buAutoNum type="romanUcPeriod"/>
            </a:pPr>
            <a:endParaRPr lang="en-US" dirty="0"/>
          </a:p>
        </p:txBody>
      </p:sp>
    </p:spTree>
    <p:extLst>
      <p:ext uri="{BB962C8B-B14F-4D97-AF65-F5344CB8AC3E}">
        <p14:creationId xmlns:p14="http://schemas.microsoft.com/office/powerpoint/2010/main" val="491410703"/>
      </p:ext>
    </p:extLst>
  </p:cSld>
  <p:clrMapOvr>
    <a:masterClrMapping/>
  </p:clrMapOvr>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72716"/>
            <a:ext cx="9448800" cy="4555093"/>
          </a:xfrm>
          <a:prstGeom prst="rect">
            <a:avLst/>
          </a:prstGeom>
          <a:noFill/>
        </p:spPr>
        <p:txBody>
          <a:bodyPr wrap="square" rtlCol="0">
            <a:spAutoFit/>
          </a:bodyPr>
          <a:lstStyle/>
          <a:p>
            <a:r>
              <a:rPr lang="en-US" sz="5000" u="sng" dirty="0">
                <a:latin typeface="Times" charset="0"/>
                <a:ea typeface="Times" charset="0"/>
                <a:cs typeface="Times" charset="0"/>
              </a:rPr>
              <a:t>Cell Membrane/ Plasma Membrane</a:t>
            </a:r>
          </a:p>
          <a:p>
            <a:endParaRPr lang="en-US" sz="5400" dirty="0" smtClean="0">
              <a:latin typeface="Times" charset="0"/>
              <a:ea typeface="Times" charset="0"/>
              <a:cs typeface="Times" charset="0"/>
            </a:endParaRPr>
          </a:p>
          <a:p>
            <a:r>
              <a:rPr lang="en-US" sz="5400" dirty="0" smtClean="0">
                <a:latin typeface="Times" charset="0"/>
                <a:ea typeface="Times" charset="0"/>
                <a:cs typeface="Times" charset="0"/>
              </a:rPr>
              <a:t>II. Functions</a:t>
            </a:r>
            <a:endParaRPr lang="en-US" sz="4400" dirty="0">
              <a:latin typeface="Times" charset="0"/>
              <a:ea typeface="Times" charset="0"/>
              <a:cs typeface="Times" charset="0"/>
            </a:endParaRPr>
          </a:p>
          <a:p>
            <a:pPr marL="800100" lvl="1" indent="-342900">
              <a:buAutoNum type="alphaUcPeriod"/>
            </a:pPr>
            <a:r>
              <a:rPr lang="en-US" sz="4400" dirty="0" smtClean="0">
                <a:latin typeface="Times" charset="0"/>
                <a:ea typeface="Times" charset="0"/>
                <a:cs typeface="Times" charset="0"/>
              </a:rPr>
              <a:t>Protects</a:t>
            </a:r>
          </a:p>
          <a:p>
            <a:pPr marL="800100" lvl="1" indent="-342900">
              <a:buAutoNum type="alphaUcPeriod"/>
            </a:pPr>
            <a:r>
              <a:rPr lang="en-US" sz="4400" dirty="0" smtClean="0">
                <a:latin typeface="Times" charset="0"/>
                <a:ea typeface="Times" charset="0"/>
                <a:cs typeface="Times" charset="0"/>
              </a:rPr>
              <a:t>Aids in Cell Communication</a:t>
            </a:r>
          </a:p>
          <a:p>
            <a:pPr marL="800100" lvl="1" indent="-342900">
              <a:buAutoNum type="alphaUcPeriod"/>
            </a:pPr>
            <a:r>
              <a:rPr lang="en-US" sz="4400" dirty="0" smtClean="0">
                <a:latin typeface="Times" charset="0"/>
                <a:ea typeface="Times" charset="0"/>
                <a:cs typeface="Times" charset="0"/>
              </a:rPr>
              <a:t>Controls What Goes In/Out</a:t>
            </a:r>
            <a:endParaRPr lang="en-US" sz="4400" dirty="0">
              <a:latin typeface="Times" charset="0"/>
              <a:ea typeface="Times" charset="0"/>
              <a:cs typeface="Times" charset="0"/>
            </a:endParaRPr>
          </a:p>
        </p:txBody>
      </p:sp>
    </p:spTree>
    <p:extLst>
      <p:ext uri="{BB962C8B-B14F-4D97-AF65-F5344CB8AC3E}">
        <p14:creationId xmlns:p14="http://schemas.microsoft.com/office/powerpoint/2010/main" val="2065062606"/>
      </p:ext>
    </p:extLst>
  </p:cSld>
  <p:clrMapOvr>
    <a:masterClrMapping/>
  </p:clrMapOvr>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76804"/>
            <a:ext cx="9144000" cy="2411197"/>
          </a:xfrm>
          <a:prstGeom prst="rect">
            <a:avLst/>
          </a:prstGeom>
        </p:spPr>
      </p:pic>
    </p:spTree>
    <p:extLst>
      <p:ext uri="{BB962C8B-B14F-4D97-AF65-F5344CB8AC3E}">
        <p14:creationId xmlns:p14="http://schemas.microsoft.com/office/powerpoint/2010/main" val="2023999875"/>
      </p:ext>
    </p:extLst>
  </p:cSld>
  <p:clrMapOvr>
    <a:masterClrMapping/>
  </p:clrMapOvr>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1" algn="l" rtl="0">
              <a:lnSpc>
                <a:spcPct val="85000"/>
              </a:lnSpc>
              <a:spcBef>
                <a:spcPct val="0"/>
              </a:spcBef>
            </a:pPr>
            <a:r>
              <a:rPr lang="en-US" sz="4400" dirty="0" smtClean="0">
                <a:latin typeface="Times" charset="0"/>
                <a:ea typeface="Times" charset="0"/>
                <a:cs typeface="Times" charset="0"/>
              </a:rPr>
              <a:t>A. Protection</a:t>
            </a:r>
            <a:br>
              <a:rPr lang="en-US" sz="4400" dirty="0" smtClean="0">
                <a:latin typeface="Times" charset="0"/>
                <a:ea typeface="Times" charset="0"/>
                <a:cs typeface="Times" charset="0"/>
              </a:rPr>
            </a:br>
            <a:endParaRPr lang="en-US" dirty="0"/>
          </a:p>
        </p:txBody>
      </p:sp>
      <p:sp>
        <p:nvSpPr>
          <p:cNvPr id="3" name="TextBox 2"/>
          <p:cNvSpPr txBox="1"/>
          <p:nvPr/>
        </p:nvSpPr>
        <p:spPr>
          <a:xfrm>
            <a:off x="480060" y="2002035"/>
            <a:ext cx="8133347" cy="584775"/>
          </a:xfrm>
          <a:prstGeom prst="rect">
            <a:avLst/>
          </a:prstGeom>
          <a:noFill/>
        </p:spPr>
        <p:txBody>
          <a:bodyPr wrap="square" rtlCol="0">
            <a:spAutoFit/>
          </a:bodyPr>
          <a:lstStyle/>
          <a:p>
            <a:r>
              <a:rPr lang="en-US" sz="3200" dirty="0" smtClean="0"/>
              <a:t>Isolates and protects the inside of the cell</a:t>
            </a:r>
            <a:endParaRPr lang="en-US" sz="32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742497"/>
            <a:ext cx="9118733" cy="238282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7495" y="100749"/>
            <a:ext cx="1716505" cy="174559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67" y="4267200"/>
            <a:ext cx="9144000" cy="2590800"/>
          </a:xfrm>
          <a:prstGeom prst="rect">
            <a:avLst/>
          </a:prstGeom>
        </p:spPr>
      </p:pic>
    </p:spTree>
    <p:extLst>
      <p:ext uri="{BB962C8B-B14F-4D97-AF65-F5344CB8AC3E}">
        <p14:creationId xmlns:p14="http://schemas.microsoft.com/office/powerpoint/2010/main" val="1224930645"/>
      </p:ext>
    </p:extLst>
  </p:cSld>
  <p:clrMapOvr>
    <a:masterClrMapping/>
  </p:clrMapOvr>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Tree>
    <p:extLst>
      <p:ext uri="{BB962C8B-B14F-4D97-AF65-F5344CB8AC3E}">
        <p14:creationId xmlns:p14="http://schemas.microsoft.com/office/powerpoint/2010/main" val="2079431362"/>
      </p:ext>
    </p:extLst>
  </p:cSld>
  <p:clrMapOvr>
    <a:masterClrMapping/>
  </p:clrMapOvr>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2534699F-5AAB-4D45-BBCA-73CC8EEF154D}"/>
              </a:ext>
            </a:extLst>
          </p:cNvPr>
          <p:cNvSpPr txBox="1"/>
          <p:nvPr/>
        </p:nvSpPr>
        <p:spPr>
          <a:xfrm>
            <a:off x="71517" y="620395"/>
            <a:ext cx="9922715" cy="2479140"/>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nSpc>
                <a:spcPct val="90000"/>
              </a:lnSpc>
            </a:pPr>
            <a:r>
              <a:rPr lang="en-US" sz="5400" b="1" dirty="0" smtClean="0"/>
              <a:t>LE-9R Lab goals....</a:t>
            </a:r>
          </a:p>
          <a:p>
            <a:pPr>
              <a:lnSpc>
                <a:spcPct val="90000"/>
              </a:lnSpc>
            </a:pPr>
            <a:endParaRPr lang="en-US" sz="5400" b="1" dirty="0" smtClean="0"/>
          </a:p>
          <a:p>
            <a:pPr marL="642938" indent="-642938">
              <a:lnSpc>
                <a:spcPct val="90000"/>
              </a:lnSpc>
              <a:buFont typeface="Arial"/>
              <a:buChar char="•"/>
            </a:pPr>
            <a:r>
              <a:rPr lang="en-US" sz="2800" i="1" dirty="0" smtClean="0"/>
              <a:t>Properly construct model “cell” with dialysis tubing</a:t>
            </a:r>
          </a:p>
          <a:p>
            <a:pPr marL="642938" indent="-642938">
              <a:lnSpc>
                <a:spcPct val="90000"/>
              </a:lnSpc>
              <a:buFont typeface="Arial"/>
              <a:buChar char="•"/>
            </a:pPr>
            <a:r>
              <a:rPr lang="en-US" sz="3300" i="1" dirty="0" smtClean="0"/>
              <a:t>Identify indicators used</a:t>
            </a:r>
            <a:endParaRPr lang="en-US" sz="3300" i="1" dirty="0"/>
          </a:p>
        </p:txBody>
      </p:sp>
      <p:sp>
        <p:nvSpPr>
          <p:cNvPr id="7" name="5-Point Star 6">
            <a:hlinkClick r:id="rId2"/>
          </p:cNvPr>
          <p:cNvSpPr/>
          <p:nvPr/>
        </p:nvSpPr>
        <p:spPr>
          <a:xfrm>
            <a:off x="7265044" y="5408026"/>
            <a:ext cx="1650355" cy="1221374"/>
          </a:xfrm>
          <a:prstGeom prst="star5">
            <a:avLst>
              <a:gd name="adj" fmla="val 16722"/>
              <a:gd name="hf" fmla="val 105146"/>
              <a:gd name="vf" fmla="val 110557"/>
            </a:avLst>
          </a:prstGeom>
          <a:solidFill>
            <a:srgbClr val="77F46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990" y="3099535"/>
            <a:ext cx="4516526" cy="3529865"/>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2873" y="2815505"/>
            <a:ext cx="3421315" cy="2609185"/>
          </a:xfrm>
          <a:prstGeom prst="rect">
            <a:avLst/>
          </a:prstGeom>
        </p:spPr>
      </p:pic>
    </p:spTree>
    <p:extLst>
      <p:ext uri="{BB962C8B-B14F-4D97-AF65-F5344CB8AC3E}">
        <p14:creationId xmlns:p14="http://schemas.microsoft.com/office/powerpoint/2010/main" val="1442751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6992" y="524256"/>
            <a:ext cx="8558784" cy="2123658"/>
          </a:xfrm>
          <a:prstGeom prst="rect">
            <a:avLst/>
          </a:prstGeom>
          <a:noFill/>
        </p:spPr>
        <p:txBody>
          <a:bodyPr wrap="square" rtlCol="0">
            <a:spAutoFit/>
          </a:bodyPr>
          <a:lstStyle/>
          <a:p>
            <a:pPr algn="ctr"/>
            <a:r>
              <a:rPr lang="en-US" sz="6600" i="1" dirty="0" smtClean="0"/>
              <a:t>Diffusion Through a Membrane</a:t>
            </a:r>
            <a:endParaRPr lang="en-US" sz="6600" i="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276" y="2647914"/>
            <a:ext cx="6425184" cy="3822984"/>
          </a:xfrm>
          <a:prstGeom prst="rect">
            <a:avLst/>
          </a:prstGeom>
        </p:spPr>
      </p:pic>
    </p:spTree>
    <p:extLst>
      <p:ext uri="{BB962C8B-B14F-4D97-AF65-F5344CB8AC3E}">
        <p14:creationId xmlns:p14="http://schemas.microsoft.com/office/powerpoint/2010/main" val="1092972076"/>
      </p:ext>
    </p:extLst>
  </p:cSld>
  <p:clrMapOvr>
    <a:masterClrMapping/>
  </p:clrMapOvr>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21896"/>
            <a:ext cx="9132794" cy="6136104"/>
          </a:xfrm>
          <a:prstGeom prst="rect">
            <a:avLst/>
          </a:prstGeom>
        </p:spPr>
      </p:pic>
    </p:spTree>
    <p:extLst>
      <p:ext uri="{BB962C8B-B14F-4D97-AF65-F5344CB8AC3E}">
        <p14:creationId xmlns:p14="http://schemas.microsoft.com/office/powerpoint/2010/main" val="6564894"/>
      </p:ext>
    </p:extLst>
  </p:cSld>
  <p:clrMapOvr>
    <a:masterClrMapping/>
  </p:clrMapOvr>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2534699F-5AAB-4D45-BBCA-73CC8EEF154D}"/>
              </a:ext>
            </a:extLst>
          </p:cNvPr>
          <p:cNvSpPr txBox="1"/>
          <p:nvPr/>
        </p:nvSpPr>
        <p:spPr>
          <a:xfrm>
            <a:off x="71516" y="502694"/>
            <a:ext cx="9072483" cy="202209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nSpc>
                <a:spcPct val="90000"/>
              </a:lnSpc>
            </a:pPr>
            <a:r>
              <a:rPr lang="en-US" sz="5400" b="1" dirty="0" smtClean="0"/>
              <a:t>LE-9R Today's </a:t>
            </a:r>
            <a:r>
              <a:rPr lang="en-US" sz="5400" b="1" dirty="0"/>
              <a:t>goals</a:t>
            </a:r>
            <a:r>
              <a:rPr lang="en-US" sz="5400" b="1" dirty="0" smtClean="0"/>
              <a:t>....</a:t>
            </a:r>
          </a:p>
          <a:p>
            <a:pPr>
              <a:lnSpc>
                <a:spcPct val="90000"/>
              </a:lnSpc>
            </a:pPr>
            <a:endParaRPr lang="en-US" sz="5400" b="1" dirty="0" smtClean="0"/>
          </a:p>
          <a:p>
            <a:pPr marL="642938" indent="-642938">
              <a:lnSpc>
                <a:spcPct val="90000"/>
              </a:lnSpc>
              <a:buFont typeface="Arial"/>
              <a:buChar char="•"/>
            </a:pPr>
            <a:r>
              <a:rPr lang="en-US" sz="3300" i="1" dirty="0" smtClean="0"/>
              <a:t>Explain the functions of the Plasma Membrane</a:t>
            </a:r>
            <a:endParaRPr lang="en-US" sz="3300" i="1" dirty="0"/>
          </a:p>
        </p:txBody>
      </p:sp>
      <p:sp>
        <p:nvSpPr>
          <p:cNvPr id="3" name="TextBox 2">
            <a:extLst>
              <a:ext uri="{FF2B5EF4-FFF2-40B4-BE49-F238E27FC236}">
                <a16:creationId xmlns:a16="http://schemas.microsoft.com/office/drawing/2014/main" xmlns="" id="{A5B6F687-F7B4-414C-B5E5-8EDF2E0EF14C}"/>
              </a:ext>
            </a:extLst>
          </p:cNvPr>
          <p:cNvSpPr txBox="1"/>
          <p:nvPr/>
        </p:nvSpPr>
        <p:spPr>
          <a:xfrm>
            <a:off x="269437" y="3593683"/>
            <a:ext cx="8874563" cy="1814343"/>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lnSpc>
                <a:spcPct val="90000"/>
              </a:lnSpc>
            </a:pPr>
            <a:r>
              <a:rPr lang="en-US" sz="2100" b="1" i="1" dirty="0">
                <a:latin typeface="Comic Sans MS"/>
                <a:cs typeface="Segoe UI"/>
              </a:rPr>
              <a:t>Table of Contents Log</a:t>
            </a:r>
            <a:r>
              <a:rPr lang="en-US" sz="2100" i="1" dirty="0">
                <a:latin typeface="Segoe UI"/>
                <a:cs typeface="Segoe UI"/>
              </a:rPr>
              <a:t>​</a:t>
            </a:r>
            <a:r>
              <a:rPr lang="en-US" sz="2100" dirty="0">
                <a:latin typeface="Segoe UI"/>
                <a:cs typeface="Segoe UI"/>
              </a:rPr>
              <a:t>​</a:t>
            </a:r>
          </a:p>
          <a:p>
            <a:pPr algn="ctr">
              <a:lnSpc>
                <a:spcPct val="90000"/>
              </a:lnSpc>
            </a:pPr>
            <a:r>
              <a:rPr lang="en-US" sz="2100" dirty="0">
                <a:latin typeface="Segoe UI"/>
                <a:cs typeface="Segoe UI"/>
              </a:rPr>
              <a:t>​​</a:t>
            </a:r>
          </a:p>
          <a:p>
            <a:pPr>
              <a:lnSpc>
                <a:spcPct val="90000"/>
              </a:lnSpc>
            </a:pPr>
            <a:r>
              <a:rPr lang="en-US" sz="2100" b="1" u="sng" dirty="0">
                <a:latin typeface="Arial"/>
                <a:cs typeface="Segoe UI"/>
              </a:rPr>
              <a:t>Date                                    Topic                                                  Page</a:t>
            </a:r>
            <a:r>
              <a:rPr lang="en-US" sz="2100" b="1" dirty="0">
                <a:latin typeface="Arial"/>
                <a:cs typeface="Segoe UI"/>
              </a:rPr>
              <a:t>    </a:t>
            </a:r>
            <a:r>
              <a:rPr lang="en-US" sz="2100" dirty="0">
                <a:latin typeface="Arial"/>
                <a:cs typeface="Segoe UI"/>
              </a:rPr>
              <a:t>  ​</a:t>
            </a:r>
            <a:endParaRPr lang="en-US" sz="2100" dirty="0">
              <a:latin typeface="Arial"/>
              <a:cs typeface="Arial"/>
            </a:endParaRPr>
          </a:p>
          <a:p>
            <a:pPr>
              <a:lnSpc>
                <a:spcPct val="90000"/>
              </a:lnSpc>
            </a:pPr>
            <a:r>
              <a:rPr lang="en-US" sz="2100" dirty="0">
                <a:latin typeface="Arial"/>
                <a:cs typeface="Segoe UI"/>
              </a:rPr>
              <a:t>​</a:t>
            </a:r>
            <a:endParaRPr lang="en-US" sz="2100" dirty="0">
              <a:latin typeface="Segoe UI"/>
              <a:cs typeface="Segoe UI"/>
            </a:endParaRPr>
          </a:p>
          <a:p>
            <a:pPr>
              <a:lnSpc>
                <a:spcPct val="90000"/>
              </a:lnSpc>
            </a:pPr>
            <a:r>
              <a:rPr lang="en-US" sz="2000" b="1" i="1" dirty="0" smtClean="0">
                <a:latin typeface="Arial"/>
                <a:cs typeface="Segoe UI"/>
              </a:rPr>
              <a:t>12/12     Cells 11: </a:t>
            </a:r>
            <a:r>
              <a:rPr lang="en-US" sz="2000" b="1" dirty="0" smtClean="0"/>
              <a:t>Diffusion Through a Membrane: Cell Transport</a:t>
            </a:r>
            <a:r>
              <a:rPr lang="en-US" sz="2100" b="1" i="1" dirty="0">
                <a:latin typeface="Arial"/>
                <a:cs typeface="Segoe UI"/>
              </a:rPr>
              <a:t> </a:t>
            </a:r>
            <a:endParaRPr lang="en-US" sz="2100" b="1" i="1" dirty="0">
              <a:latin typeface="Arial"/>
              <a:cs typeface="Arial"/>
            </a:endParaRPr>
          </a:p>
        </p:txBody>
      </p:sp>
      <p:pic>
        <p:nvPicPr>
          <p:cNvPr id="4" name="Picture 3" descr="http://www.biologycorner.com/resources/mitochondria.jpg"/>
          <p:cNvPicPr/>
          <p:nvPr/>
        </p:nvPicPr>
        <p:blipFill>
          <a:blip r:embed="rId2" cstate="print"/>
          <a:srcRect/>
          <a:stretch>
            <a:fillRect/>
          </a:stretch>
        </p:blipFill>
        <p:spPr bwMode="auto">
          <a:xfrm>
            <a:off x="7265044" y="342771"/>
            <a:ext cx="1311275" cy="809625"/>
          </a:xfrm>
          <a:prstGeom prst="rect">
            <a:avLst/>
          </a:prstGeom>
          <a:noFill/>
          <a:ln w="9525">
            <a:noFill/>
            <a:miter lim="800000"/>
            <a:headEnd/>
            <a:tailEnd/>
          </a:ln>
        </p:spPr>
      </p:pic>
      <p:pic>
        <p:nvPicPr>
          <p:cNvPr id="5" name="Picture 4" descr="http://www.biologycorner.com/resources/GA.gif"/>
          <p:cNvPicPr/>
          <p:nvPr/>
        </p:nvPicPr>
        <p:blipFill>
          <a:blip r:embed="rId3" cstate="print"/>
          <a:srcRect/>
          <a:stretch>
            <a:fillRect/>
          </a:stretch>
        </p:blipFill>
        <p:spPr bwMode="auto">
          <a:xfrm>
            <a:off x="4794936" y="5449576"/>
            <a:ext cx="1333500" cy="858520"/>
          </a:xfrm>
          <a:prstGeom prst="rect">
            <a:avLst/>
          </a:prstGeom>
          <a:noFill/>
          <a:ln w="9525">
            <a:noFill/>
            <a:miter lim="800000"/>
            <a:headEnd/>
            <a:tailEnd/>
          </a:ln>
        </p:spPr>
      </p:pic>
      <p:pic>
        <p:nvPicPr>
          <p:cNvPr id="6" name="Picture 5" descr="http://www.biologycorner.com/resources/lysosome.gif"/>
          <p:cNvPicPr/>
          <p:nvPr/>
        </p:nvPicPr>
        <p:blipFill>
          <a:blip r:embed="rId4" cstate="print"/>
          <a:srcRect/>
          <a:stretch>
            <a:fillRect/>
          </a:stretch>
        </p:blipFill>
        <p:spPr bwMode="auto">
          <a:xfrm>
            <a:off x="317658" y="5831622"/>
            <a:ext cx="384175" cy="384175"/>
          </a:xfrm>
          <a:prstGeom prst="rect">
            <a:avLst/>
          </a:prstGeom>
          <a:noFill/>
          <a:ln w="9525">
            <a:noFill/>
            <a:miter lim="800000"/>
            <a:headEnd/>
            <a:tailEnd/>
          </a:ln>
        </p:spPr>
      </p:pic>
      <p:sp>
        <p:nvSpPr>
          <p:cNvPr id="7" name="5-Point Star 6">
            <a:hlinkClick r:id="rId5"/>
          </p:cNvPr>
          <p:cNvSpPr/>
          <p:nvPr/>
        </p:nvSpPr>
        <p:spPr>
          <a:xfrm>
            <a:off x="7265044" y="5408026"/>
            <a:ext cx="1650355" cy="1221374"/>
          </a:xfrm>
          <a:prstGeom prst="star5">
            <a:avLst/>
          </a:prstGeom>
          <a:solidFill>
            <a:srgbClr val="77F46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5907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7454"/>
            <a:ext cx="4613207" cy="2842936"/>
          </a:xfrm>
          <a:prstGeom prst="rect">
            <a:avLst/>
          </a:prstGeom>
        </p:spPr>
      </p:pic>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67713"/>
            <a:ext cx="4613207" cy="2842936"/>
          </a:xfrm>
          <a:prstGeom prst="rect">
            <a:avLst/>
          </a:prstGeom>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3206" y="237454"/>
            <a:ext cx="4613207" cy="2842936"/>
          </a:xfrm>
          <a:prstGeom prst="rect">
            <a:avLst/>
          </a:prstGeom>
        </p:spPr>
      </p:pic>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3206" y="3367713"/>
            <a:ext cx="4613207" cy="2842936"/>
          </a:xfrm>
          <a:prstGeom prst="rect">
            <a:avLst/>
          </a:prstGeom>
        </p:spPr>
      </p:pic>
      <p:sp>
        <p:nvSpPr>
          <p:cNvPr id="9" name="Rectangle 8"/>
          <p:cNvSpPr/>
          <p:nvPr/>
        </p:nvSpPr>
        <p:spPr>
          <a:xfrm>
            <a:off x="163217" y="377505"/>
            <a:ext cx="4286774" cy="25015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0473" y="3538406"/>
            <a:ext cx="4286774" cy="25015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755186" y="465039"/>
            <a:ext cx="612061" cy="369332"/>
          </a:xfrm>
          <a:prstGeom prst="rect">
            <a:avLst/>
          </a:prstGeom>
          <a:noFill/>
        </p:spPr>
        <p:txBody>
          <a:bodyPr wrap="square" rtlCol="0">
            <a:spAutoFit/>
          </a:bodyPr>
          <a:lstStyle/>
          <a:p>
            <a:r>
              <a:rPr lang="en-US" dirty="0" smtClean="0"/>
              <a:t>23</a:t>
            </a:r>
            <a:endParaRPr lang="en-US" sz="3200" dirty="0"/>
          </a:p>
        </p:txBody>
      </p:sp>
      <p:sp>
        <p:nvSpPr>
          <p:cNvPr id="12" name="TextBox 11"/>
          <p:cNvSpPr txBox="1"/>
          <p:nvPr/>
        </p:nvSpPr>
        <p:spPr>
          <a:xfrm>
            <a:off x="3784912" y="3571636"/>
            <a:ext cx="612061" cy="369332"/>
          </a:xfrm>
          <a:prstGeom prst="rect">
            <a:avLst/>
          </a:prstGeom>
          <a:noFill/>
        </p:spPr>
        <p:txBody>
          <a:bodyPr wrap="square" rtlCol="0">
            <a:spAutoFit/>
          </a:bodyPr>
          <a:lstStyle/>
          <a:p>
            <a:r>
              <a:rPr lang="en-US" dirty="0" smtClean="0"/>
              <a:t> 24</a:t>
            </a:r>
            <a:endParaRPr lang="en-US" sz="3200" dirty="0"/>
          </a:p>
        </p:txBody>
      </p:sp>
      <p:sp>
        <p:nvSpPr>
          <p:cNvPr id="4" name="TextBox 3"/>
          <p:cNvSpPr txBox="1"/>
          <p:nvPr/>
        </p:nvSpPr>
        <p:spPr>
          <a:xfrm>
            <a:off x="321276" y="3855308"/>
            <a:ext cx="2965621" cy="369332"/>
          </a:xfrm>
          <a:prstGeom prst="rect">
            <a:avLst/>
          </a:prstGeom>
          <a:noFill/>
        </p:spPr>
        <p:txBody>
          <a:bodyPr wrap="square" rtlCol="0">
            <a:spAutoFit/>
          </a:bodyPr>
          <a:lstStyle/>
          <a:p>
            <a:endParaRPr lang="en-US" dirty="0"/>
          </a:p>
        </p:txBody>
      </p:sp>
      <p:sp>
        <p:nvSpPr>
          <p:cNvPr id="7" name="TextBox 6"/>
          <p:cNvSpPr txBox="1"/>
          <p:nvPr/>
        </p:nvSpPr>
        <p:spPr>
          <a:xfrm>
            <a:off x="388373" y="622085"/>
            <a:ext cx="3396539" cy="1569660"/>
          </a:xfrm>
          <a:prstGeom prst="rect">
            <a:avLst/>
          </a:prstGeom>
          <a:noFill/>
        </p:spPr>
        <p:txBody>
          <a:bodyPr wrap="square" rtlCol="0">
            <a:spAutoFit/>
          </a:bodyPr>
          <a:lstStyle/>
          <a:p>
            <a:r>
              <a:rPr lang="en-US" sz="4800" dirty="0" smtClean="0"/>
              <a:t>Plasma Membrane</a:t>
            </a:r>
            <a:endParaRPr lang="en-US" sz="4800" dirty="0"/>
          </a:p>
        </p:txBody>
      </p:sp>
      <p:sp>
        <p:nvSpPr>
          <p:cNvPr id="16" name="Rectangle 15"/>
          <p:cNvSpPr/>
          <p:nvPr/>
        </p:nvSpPr>
        <p:spPr>
          <a:xfrm>
            <a:off x="4776424" y="1776247"/>
            <a:ext cx="4184696" cy="10284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721895" y="4074695"/>
            <a:ext cx="2565002" cy="923330"/>
          </a:xfrm>
          <a:prstGeom prst="rect">
            <a:avLst/>
          </a:prstGeom>
          <a:noFill/>
        </p:spPr>
        <p:txBody>
          <a:bodyPr wrap="square" rtlCol="0">
            <a:spAutoFit/>
          </a:bodyPr>
          <a:lstStyle/>
          <a:p>
            <a:r>
              <a:rPr lang="en-US" sz="5400" dirty="0" smtClean="0"/>
              <a:t>Lipid</a:t>
            </a:r>
            <a:endParaRPr lang="en-US" sz="5400" dirty="0"/>
          </a:p>
        </p:txBody>
      </p:sp>
      <p:sp>
        <p:nvSpPr>
          <p:cNvPr id="8" name="TextBox 7"/>
          <p:cNvSpPr txBox="1"/>
          <p:nvPr/>
        </p:nvSpPr>
        <p:spPr>
          <a:xfrm>
            <a:off x="4828032" y="465039"/>
            <a:ext cx="4005072" cy="1200329"/>
          </a:xfrm>
          <a:prstGeom prst="rect">
            <a:avLst/>
          </a:prstGeom>
          <a:noFill/>
        </p:spPr>
        <p:txBody>
          <a:bodyPr wrap="square" rtlCol="0">
            <a:spAutoFit/>
          </a:bodyPr>
          <a:lstStyle/>
          <a:p>
            <a:r>
              <a:rPr lang="en-US" sz="2400" dirty="0" smtClean="0"/>
              <a:t>Controls what goes in/out of cell to help maintain internal environment = Homeostasis</a:t>
            </a:r>
            <a:endParaRPr lang="en-US" sz="2400" dirty="0"/>
          </a:p>
        </p:txBody>
      </p:sp>
      <p:sp>
        <p:nvSpPr>
          <p:cNvPr id="14" name="TextBox 13"/>
          <p:cNvSpPr txBox="1"/>
          <p:nvPr/>
        </p:nvSpPr>
        <p:spPr>
          <a:xfrm>
            <a:off x="4613205" y="3571636"/>
            <a:ext cx="4613207" cy="2339102"/>
          </a:xfrm>
          <a:prstGeom prst="rect">
            <a:avLst/>
          </a:prstGeom>
          <a:noFill/>
        </p:spPr>
        <p:txBody>
          <a:bodyPr wrap="square" rtlCol="0">
            <a:spAutoFit/>
          </a:bodyPr>
          <a:lstStyle/>
          <a:p>
            <a:r>
              <a:rPr lang="en-US" sz="2800" dirty="0"/>
              <a:t>Make a </a:t>
            </a:r>
            <a:r>
              <a:rPr lang="en-US" sz="2800" dirty="0" smtClean="0"/>
              <a:t>barrier </a:t>
            </a:r>
            <a:r>
              <a:rPr lang="en-US" sz="2800" dirty="0"/>
              <a:t>between the cell and its environment</a:t>
            </a:r>
            <a:r>
              <a:rPr lang="en-US" sz="2800" dirty="0" smtClean="0"/>
              <a:t>.</a:t>
            </a:r>
            <a:endParaRPr lang="en-US" dirty="0"/>
          </a:p>
          <a:p>
            <a:pPr marL="285750" indent="-285750">
              <a:buFont typeface="Arial" charset="0"/>
              <a:buChar char="•"/>
            </a:pPr>
            <a:r>
              <a:rPr lang="en-US" dirty="0"/>
              <a:t>Hydrophilic : Water Loving</a:t>
            </a:r>
          </a:p>
          <a:p>
            <a:r>
              <a:rPr lang="en-US" dirty="0"/>
              <a:t>(Head</a:t>
            </a:r>
            <a:r>
              <a:rPr lang="en-US" dirty="0" smtClean="0"/>
              <a:t>)</a:t>
            </a:r>
            <a:endParaRPr lang="en-US" dirty="0"/>
          </a:p>
          <a:p>
            <a:pPr marL="285750" indent="-285750">
              <a:buFont typeface="Arial" charset="0"/>
              <a:buChar char="•"/>
            </a:pPr>
            <a:r>
              <a:rPr lang="en-US" dirty="0"/>
              <a:t>Hydrophobic: Water “Scared”</a:t>
            </a:r>
          </a:p>
          <a:p>
            <a:r>
              <a:rPr lang="en-US" dirty="0"/>
              <a:t>(Tail)</a:t>
            </a:r>
          </a:p>
          <a:p>
            <a:endParaRPr lang="en-US" dirty="0"/>
          </a:p>
        </p:txBody>
      </p:sp>
      <p:sp>
        <p:nvSpPr>
          <p:cNvPr id="17" name="Rectangle 16"/>
          <p:cNvSpPr/>
          <p:nvPr/>
        </p:nvSpPr>
        <p:spPr>
          <a:xfrm>
            <a:off x="4648408" y="5630718"/>
            <a:ext cx="4578004" cy="12272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484934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00" y="372363"/>
            <a:ext cx="8600948" cy="4992117"/>
          </a:xfrm>
          <a:prstGeom prst="rect">
            <a:avLst/>
          </a:prstGeom>
        </p:spPr>
      </p:pic>
      <p:sp>
        <p:nvSpPr>
          <p:cNvPr id="3" name="TextBox 2"/>
          <p:cNvSpPr txBox="1"/>
          <p:nvPr/>
        </p:nvSpPr>
        <p:spPr>
          <a:xfrm>
            <a:off x="292608" y="1072896"/>
            <a:ext cx="8729472" cy="1200329"/>
          </a:xfrm>
          <a:prstGeom prst="rect">
            <a:avLst/>
          </a:prstGeom>
          <a:noFill/>
        </p:spPr>
        <p:txBody>
          <a:bodyPr wrap="square" rtlCol="0">
            <a:spAutoFit/>
          </a:bodyPr>
          <a:lstStyle/>
          <a:p>
            <a:r>
              <a:rPr lang="en-US" sz="3600" dirty="0" smtClean="0">
                <a:solidFill>
                  <a:srgbClr val="C03227"/>
                </a:solidFill>
              </a:rPr>
              <a:t>An explanation </a:t>
            </a:r>
            <a:r>
              <a:rPr lang="en-US" sz="3600" dirty="0">
                <a:solidFill>
                  <a:srgbClr val="C03227"/>
                </a:solidFill>
              </a:rPr>
              <a:t>of WHY something is or happens</a:t>
            </a:r>
          </a:p>
        </p:txBody>
      </p:sp>
      <p:sp>
        <p:nvSpPr>
          <p:cNvPr id="4" name="TextBox 3"/>
          <p:cNvSpPr txBox="1"/>
          <p:nvPr/>
        </p:nvSpPr>
        <p:spPr>
          <a:xfrm>
            <a:off x="524256" y="2694432"/>
            <a:ext cx="7449312" cy="646331"/>
          </a:xfrm>
          <a:prstGeom prst="rect">
            <a:avLst/>
          </a:prstGeom>
          <a:noFill/>
        </p:spPr>
        <p:txBody>
          <a:bodyPr wrap="square" rtlCol="0">
            <a:spAutoFit/>
          </a:bodyPr>
          <a:lstStyle/>
          <a:p>
            <a:r>
              <a:rPr lang="en-US" sz="3600" dirty="0">
                <a:solidFill>
                  <a:srgbClr val="C03227"/>
                </a:solidFill>
              </a:rPr>
              <a:t>T</a:t>
            </a:r>
            <a:r>
              <a:rPr lang="en-US" sz="3600" dirty="0" smtClean="0">
                <a:solidFill>
                  <a:srgbClr val="C03227"/>
                </a:solidFill>
              </a:rPr>
              <a:t>he </a:t>
            </a:r>
            <a:r>
              <a:rPr lang="en-US" sz="3600" b="1" u="sng" dirty="0">
                <a:solidFill>
                  <a:srgbClr val="C03227"/>
                </a:solidFill>
              </a:rPr>
              <a:t>first person to see cells</a:t>
            </a:r>
            <a:endParaRPr lang="en-US" sz="3600" dirty="0">
              <a:solidFill>
                <a:srgbClr val="C03227"/>
              </a:solidFill>
            </a:endParaRPr>
          </a:p>
        </p:txBody>
      </p:sp>
      <p:sp>
        <p:nvSpPr>
          <p:cNvPr id="5" name="TextBox 4"/>
          <p:cNvSpPr txBox="1"/>
          <p:nvPr/>
        </p:nvSpPr>
        <p:spPr>
          <a:xfrm>
            <a:off x="451104" y="4462272"/>
            <a:ext cx="7595616" cy="1200329"/>
          </a:xfrm>
          <a:prstGeom prst="rect">
            <a:avLst/>
          </a:prstGeom>
          <a:noFill/>
        </p:spPr>
        <p:txBody>
          <a:bodyPr wrap="square" rtlCol="0">
            <a:spAutoFit/>
          </a:bodyPr>
          <a:lstStyle/>
          <a:p>
            <a:r>
              <a:rPr lang="en-US" sz="3600" b="1" u="sng" dirty="0">
                <a:solidFill>
                  <a:srgbClr val="C03227"/>
                </a:solidFill>
              </a:rPr>
              <a:t>W</a:t>
            </a:r>
            <a:r>
              <a:rPr lang="en-US" sz="3600" b="1" u="sng" dirty="0" smtClean="0">
                <a:solidFill>
                  <a:srgbClr val="C03227"/>
                </a:solidFill>
              </a:rPr>
              <a:t>as </a:t>
            </a:r>
            <a:r>
              <a:rPr lang="en-US" sz="3600" b="1" u="sng" dirty="0">
                <a:solidFill>
                  <a:srgbClr val="C03227"/>
                </a:solidFill>
              </a:rPr>
              <a:t>the first person to see a living cell under a microscope</a:t>
            </a:r>
            <a:r>
              <a:rPr lang="en-US" sz="3600" dirty="0">
                <a:solidFill>
                  <a:srgbClr val="C03227"/>
                </a:solidFill>
              </a:rPr>
              <a:t>.</a:t>
            </a:r>
          </a:p>
        </p:txBody>
      </p:sp>
    </p:spTree>
    <p:extLst>
      <p:ext uri="{BB962C8B-B14F-4D97-AF65-F5344CB8AC3E}">
        <p14:creationId xmlns:p14="http://schemas.microsoft.com/office/powerpoint/2010/main" val="809052039"/>
      </p:ext>
    </p:extLst>
  </p:cSld>
  <p:clrMapOvr>
    <a:masterClrMapping/>
  </p:clrMapOvr>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7454"/>
            <a:ext cx="4613207" cy="2842936"/>
          </a:xfrm>
          <a:prstGeom prst="rect">
            <a:avLst/>
          </a:prstGeom>
        </p:spPr>
      </p:pic>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67713"/>
            <a:ext cx="4613207" cy="2842936"/>
          </a:xfrm>
          <a:prstGeom prst="rect">
            <a:avLst/>
          </a:prstGeom>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3206" y="237454"/>
            <a:ext cx="4613207" cy="2842936"/>
          </a:xfrm>
          <a:prstGeom prst="rect">
            <a:avLst/>
          </a:prstGeom>
        </p:spPr>
      </p:pic>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3206" y="3367713"/>
            <a:ext cx="4613207" cy="2842936"/>
          </a:xfrm>
          <a:prstGeom prst="rect">
            <a:avLst/>
          </a:prstGeom>
        </p:spPr>
      </p:pic>
      <p:sp>
        <p:nvSpPr>
          <p:cNvPr id="9" name="Rectangle 8"/>
          <p:cNvSpPr/>
          <p:nvPr/>
        </p:nvSpPr>
        <p:spPr>
          <a:xfrm>
            <a:off x="163217" y="377505"/>
            <a:ext cx="4286774" cy="25015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0473" y="3538406"/>
            <a:ext cx="4286774" cy="25015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755186" y="465039"/>
            <a:ext cx="612061" cy="369332"/>
          </a:xfrm>
          <a:prstGeom prst="rect">
            <a:avLst/>
          </a:prstGeom>
          <a:noFill/>
        </p:spPr>
        <p:txBody>
          <a:bodyPr wrap="square" rtlCol="0">
            <a:spAutoFit/>
          </a:bodyPr>
          <a:lstStyle/>
          <a:p>
            <a:r>
              <a:rPr lang="en-US" dirty="0" smtClean="0"/>
              <a:t>25</a:t>
            </a:r>
            <a:endParaRPr lang="en-US" sz="3200" dirty="0"/>
          </a:p>
        </p:txBody>
      </p:sp>
      <p:sp>
        <p:nvSpPr>
          <p:cNvPr id="12" name="TextBox 11"/>
          <p:cNvSpPr txBox="1"/>
          <p:nvPr/>
        </p:nvSpPr>
        <p:spPr>
          <a:xfrm>
            <a:off x="3784912" y="3571636"/>
            <a:ext cx="612061" cy="369332"/>
          </a:xfrm>
          <a:prstGeom prst="rect">
            <a:avLst/>
          </a:prstGeom>
          <a:noFill/>
        </p:spPr>
        <p:txBody>
          <a:bodyPr wrap="square" rtlCol="0">
            <a:spAutoFit/>
          </a:bodyPr>
          <a:lstStyle/>
          <a:p>
            <a:r>
              <a:rPr lang="en-US" dirty="0" smtClean="0"/>
              <a:t>26</a:t>
            </a:r>
            <a:endParaRPr lang="en-US" sz="3200" dirty="0"/>
          </a:p>
        </p:txBody>
      </p:sp>
      <p:sp>
        <p:nvSpPr>
          <p:cNvPr id="4" name="TextBox 3"/>
          <p:cNvSpPr txBox="1"/>
          <p:nvPr/>
        </p:nvSpPr>
        <p:spPr>
          <a:xfrm>
            <a:off x="321276" y="3855308"/>
            <a:ext cx="2965621" cy="369332"/>
          </a:xfrm>
          <a:prstGeom prst="rect">
            <a:avLst/>
          </a:prstGeom>
          <a:noFill/>
        </p:spPr>
        <p:txBody>
          <a:bodyPr wrap="square" rtlCol="0">
            <a:spAutoFit/>
          </a:bodyPr>
          <a:lstStyle/>
          <a:p>
            <a:endParaRPr lang="en-US" dirty="0"/>
          </a:p>
        </p:txBody>
      </p:sp>
      <p:sp>
        <p:nvSpPr>
          <p:cNvPr id="7" name="TextBox 6"/>
          <p:cNvSpPr txBox="1"/>
          <p:nvPr/>
        </p:nvSpPr>
        <p:spPr>
          <a:xfrm>
            <a:off x="388373" y="634258"/>
            <a:ext cx="3396539" cy="830997"/>
          </a:xfrm>
          <a:prstGeom prst="rect">
            <a:avLst/>
          </a:prstGeom>
          <a:noFill/>
        </p:spPr>
        <p:txBody>
          <a:bodyPr wrap="square" rtlCol="0">
            <a:spAutoFit/>
          </a:bodyPr>
          <a:lstStyle/>
          <a:p>
            <a:r>
              <a:rPr lang="en-US" sz="4800" dirty="0" smtClean="0"/>
              <a:t>Protein</a:t>
            </a:r>
            <a:endParaRPr lang="en-US" sz="4800" dirty="0"/>
          </a:p>
        </p:txBody>
      </p:sp>
      <p:sp>
        <p:nvSpPr>
          <p:cNvPr id="16" name="Rectangle 15"/>
          <p:cNvSpPr/>
          <p:nvPr/>
        </p:nvSpPr>
        <p:spPr>
          <a:xfrm>
            <a:off x="5047488" y="1776247"/>
            <a:ext cx="3657600" cy="10284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721895" y="4074695"/>
            <a:ext cx="2565002" cy="707886"/>
          </a:xfrm>
          <a:prstGeom prst="rect">
            <a:avLst/>
          </a:prstGeom>
          <a:noFill/>
        </p:spPr>
        <p:txBody>
          <a:bodyPr wrap="square" rtlCol="0">
            <a:spAutoFit/>
          </a:bodyPr>
          <a:lstStyle/>
          <a:p>
            <a:r>
              <a:rPr lang="en-US" sz="4000" dirty="0" smtClean="0"/>
              <a:t>Receptor</a:t>
            </a:r>
            <a:endParaRPr lang="en-US" sz="4000" dirty="0"/>
          </a:p>
        </p:txBody>
      </p:sp>
      <p:sp>
        <p:nvSpPr>
          <p:cNvPr id="8" name="TextBox 7"/>
          <p:cNvSpPr txBox="1"/>
          <p:nvPr/>
        </p:nvSpPr>
        <p:spPr>
          <a:xfrm>
            <a:off x="4613206" y="377505"/>
            <a:ext cx="4293050" cy="1477328"/>
          </a:xfrm>
          <a:prstGeom prst="rect">
            <a:avLst/>
          </a:prstGeom>
          <a:noFill/>
        </p:spPr>
        <p:txBody>
          <a:bodyPr wrap="square" rtlCol="0">
            <a:spAutoFit/>
          </a:bodyPr>
          <a:lstStyle/>
          <a:p>
            <a:r>
              <a:rPr lang="en-US" sz="3600" dirty="0"/>
              <a:t>Involved in cross-membrane </a:t>
            </a:r>
            <a:r>
              <a:rPr lang="en-US" sz="3600" b="1" u="sng" dirty="0"/>
              <a:t>transport</a:t>
            </a:r>
            <a:endParaRPr lang="en-US" sz="3600" dirty="0"/>
          </a:p>
          <a:p>
            <a:endParaRPr lang="en-US" dirty="0"/>
          </a:p>
        </p:txBody>
      </p:sp>
      <p:sp>
        <p:nvSpPr>
          <p:cNvPr id="14" name="TextBox 13"/>
          <p:cNvSpPr txBox="1"/>
          <p:nvPr/>
        </p:nvSpPr>
        <p:spPr>
          <a:xfrm>
            <a:off x="4809743" y="3571636"/>
            <a:ext cx="4416669" cy="1661993"/>
          </a:xfrm>
          <a:prstGeom prst="rect">
            <a:avLst/>
          </a:prstGeom>
          <a:noFill/>
        </p:spPr>
        <p:txBody>
          <a:bodyPr wrap="square" rtlCol="0">
            <a:spAutoFit/>
          </a:bodyPr>
          <a:lstStyle/>
          <a:p>
            <a:r>
              <a:rPr lang="en-US" sz="2800" b="1" dirty="0"/>
              <a:t>Hormones </a:t>
            </a:r>
            <a:r>
              <a:rPr lang="en-US" sz="2800" dirty="0"/>
              <a:t>may bind to them for a </a:t>
            </a:r>
            <a:r>
              <a:rPr lang="en-US" sz="2800" b="1" dirty="0"/>
              <a:t>response </a:t>
            </a:r>
            <a:r>
              <a:rPr lang="en-US" sz="2800" dirty="0"/>
              <a:t>within the cell. </a:t>
            </a:r>
          </a:p>
          <a:p>
            <a:endParaRPr lang="en-US" dirty="0"/>
          </a:p>
        </p:txBody>
      </p:sp>
    </p:spTree>
    <p:extLst>
      <p:ext uri="{BB962C8B-B14F-4D97-AF65-F5344CB8AC3E}">
        <p14:creationId xmlns:p14="http://schemas.microsoft.com/office/powerpoint/2010/main" val="447753688"/>
      </p:ext>
    </p:extLst>
  </p:cSld>
  <p:clrMapOvr>
    <a:masterClrMapping/>
  </p:clrMapOvr>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7454"/>
            <a:ext cx="4613207" cy="2842936"/>
          </a:xfrm>
          <a:prstGeom prst="rect">
            <a:avLst/>
          </a:prstGeom>
        </p:spPr>
      </p:pic>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67713"/>
            <a:ext cx="4613207" cy="2842936"/>
          </a:xfrm>
          <a:prstGeom prst="rect">
            <a:avLst/>
          </a:prstGeom>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3206" y="237454"/>
            <a:ext cx="4613207" cy="2842936"/>
          </a:xfrm>
          <a:prstGeom prst="rect">
            <a:avLst/>
          </a:prstGeom>
        </p:spPr>
      </p:pic>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3206" y="3367713"/>
            <a:ext cx="4613207" cy="2842936"/>
          </a:xfrm>
          <a:prstGeom prst="rect">
            <a:avLst/>
          </a:prstGeom>
        </p:spPr>
      </p:pic>
      <p:sp>
        <p:nvSpPr>
          <p:cNvPr id="9" name="Rectangle 8"/>
          <p:cNvSpPr/>
          <p:nvPr/>
        </p:nvSpPr>
        <p:spPr>
          <a:xfrm>
            <a:off x="163217" y="377505"/>
            <a:ext cx="4286774" cy="25015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0473" y="3538406"/>
            <a:ext cx="4286774" cy="25015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755186" y="465039"/>
            <a:ext cx="612061" cy="369332"/>
          </a:xfrm>
          <a:prstGeom prst="rect">
            <a:avLst/>
          </a:prstGeom>
          <a:noFill/>
        </p:spPr>
        <p:txBody>
          <a:bodyPr wrap="square" rtlCol="0">
            <a:spAutoFit/>
          </a:bodyPr>
          <a:lstStyle/>
          <a:p>
            <a:r>
              <a:rPr lang="en-US" dirty="0" smtClean="0"/>
              <a:t>27</a:t>
            </a:r>
            <a:endParaRPr lang="en-US" sz="3200" dirty="0"/>
          </a:p>
        </p:txBody>
      </p:sp>
      <p:sp>
        <p:nvSpPr>
          <p:cNvPr id="12" name="TextBox 11"/>
          <p:cNvSpPr txBox="1"/>
          <p:nvPr/>
        </p:nvSpPr>
        <p:spPr>
          <a:xfrm>
            <a:off x="3784912" y="3571636"/>
            <a:ext cx="612061" cy="369332"/>
          </a:xfrm>
          <a:prstGeom prst="rect">
            <a:avLst/>
          </a:prstGeom>
          <a:noFill/>
        </p:spPr>
        <p:txBody>
          <a:bodyPr wrap="square" rtlCol="0">
            <a:spAutoFit/>
          </a:bodyPr>
          <a:lstStyle/>
          <a:p>
            <a:r>
              <a:rPr lang="en-US" dirty="0" smtClean="0"/>
              <a:t>28</a:t>
            </a:r>
            <a:endParaRPr lang="en-US" sz="3200" dirty="0"/>
          </a:p>
        </p:txBody>
      </p:sp>
      <p:sp>
        <p:nvSpPr>
          <p:cNvPr id="4" name="TextBox 3"/>
          <p:cNvSpPr txBox="1"/>
          <p:nvPr/>
        </p:nvSpPr>
        <p:spPr>
          <a:xfrm>
            <a:off x="321276" y="3855308"/>
            <a:ext cx="2965621" cy="369332"/>
          </a:xfrm>
          <a:prstGeom prst="rect">
            <a:avLst/>
          </a:prstGeom>
          <a:noFill/>
        </p:spPr>
        <p:txBody>
          <a:bodyPr wrap="square" rtlCol="0">
            <a:spAutoFit/>
          </a:bodyPr>
          <a:lstStyle/>
          <a:p>
            <a:endParaRPr lang="en-US" dirty="0"/>
          </a:p>
        </p:txBody>
      </p:sp>
      <p:sp>
        <p:nvSpPr>
          <p:cNvPr id="7" name="TextBox 6"/>
          <p:cNvSpPr txBox="1"/>
          <p:nvPr/>
        </p:nvSpPr>
        <p:spPr>
          <a:xfrm>
            <a:off x="388373" y="634258"/>
            <a:ext cx="3396539" cy="1569660"/>
          </a:xfrm>
          <a:prstGeom prst="rect">
            <a:avLst/>
          </a:prstGeom>
          <a:noFill/>
        </p:spPr>
        <p:txBody>
          <a:bodyPr wrap="square" rtlCol="0">
            <a:spAutoFit/>
          </a:bodyPr>
          <a:lstStyle/>
          <a:p>
            <a:r>
              <a:rPr lang="en-US" sz="4800" dirty="0" smtClean="0"/>
              <a:t>Semi-Permeable</a:t>
            </a:r>
            <a:endParaRPr lang="en-US" sz="4800" dirty="0"/>
          </a:p>
        </p:txBody>
      </p:sp>
      <p:sp>
        <p:nvSpPr>
          <p:cNvPr id="16" name="Rectangle 15"/>
          <p:cNvSpPr/>
          <p:nvPr/>
        </p:nvSpPr>
        <p:spPr>
          <a:xfrm>
            <a:off x="5102352" y="1776247"/>
            <a:ext cx="2861629" cy="10284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721895" y="4074695"/>
            <a:ext cx="2565002" cy="1200329"/>
          </a:xfrm>
          <a:prstGeom prst="rect">
            <a:avLst/>
          </a:prstGeom>
          <a:noFill/>
        </p:spPr>
        <p:txBody>
          <a:bodyPr wrap="square" rtlCol="0">
            <a:spAutoFit/>
          </a:bodyPr>
          <a:lstStyle/>
          <a:p>
            <a:r>
              <a:rPr lang="en-US" sz="3600" dirty="0" smtClean="0"/>
              <a:t>Bi-Lipid Layer</a:t>
            </a:r>
            <a:endParaRPr lang="en-US" sz="3600" dirty="0"/>
          </a:p>
        </p:txBody>
      </p:sp>
      <p:sp>
        <p:nvSpPr>
          <p:cNvPr id="8" name="TextBox 7"/>
          <p:cNvSpPr txBox="1"/>
          <p:nvPr/>
        </p:nvSpPr>
        <p:spPr>
          <a:xfrm>
            <a:off x="4613206" y="377505"/>
            <a:ext cx="4311338" cy="1384995"/>
          </a:xfrm>
          <a:prstGeom prst="rect">
            <a:avLst/>
          </a:prstGeom>
          <a:noFill/>
        </p:spPr>
        <p:txBody>
          <a:bodyPr wrap="square" rtlCol="0">
            <a:spAutoFit/>
          </a:bodyPr>
          <a:lstStyle/>
          <a:p>
            <a:r>
              <a:rPr lang="en-US" sz="2800" dirty="0" smtClean="0"/>
              <a:t>Like a screen : somethings pass through easily others cannot</a:t>
            </a:r>
            <a:endParaRPr lang="en-US" sz="2800" dirty="0"/>
          </a:p>
        </p:txBody>
      </p:sp>
      <p:sp>
        <p:nvSpPr>
          <p:cNvPr id="14" name="TextBox 13"/>
          <p:cNvSpPr txBox="1"/>
          <p:nvPr/>
        </p:nvSpPr>
        <p:spPr>
          <a:xfrm>
            <a:off x="4854010" y="3747586"/>
            <a:ext cx="3928664" cy="584775"/>
          </a:xfrm>
          <a:prstGeom prst="rect">
            <a:avLst/>
          </a:prstGeom>
          <a:noFill/>
        </p:spPr>
        <p:txBody>
          <a:bodyPr wrap="square" rtlCol="0">
            <a:spAutoFit/>
          </a:bodyPr>
          <a:lstStyle/>
          <a:p>
            <a:r>
              <a:rPr lang="en-US" sz="3200" b="1" dirty="0" smtClean="0"/>
              <a:t>2 Lipid Layer</a:t>
            </a:r>
            <a:endParaRPr lang="en-US" sz="3200" b="1" dirty="0"/>
          </a:p>
        </p:txBody>
      </p:sp>
      <p:sp>
        <p:nvSpPr>
          <p:cNvPr id="17" name="Rectangle 16"/>
          <p:cNvSpPr/>
          <p:nvPr/>
        </p:nvSpPr>
        <p:spPr>
          <a:xfrm>
            <a:off x="4693680" y="4561369"/>
            <a:ext cx="4450320" cy="14202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3535128"/>
      </p:ext>
    </p:extLst>
  </p:cSld>
  <p:clrMapOvr>
    <a:masterClrMapping/>
  </p:clrMapOvr>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49179"/>
            <a:ext cx="10475494" cy="4524315"/>
          </a:xfrm>
          <a:prstGeom prst="rect">
            <a:avLst/>
          </a:prstGeom>
          <a:noFill/>
        </p:spPr>
        <p:txBody>
          <a:bodyPr wrap="square" rtlCol="0">
            <a:spAutoFit/>
          </a:bodyPr>
          <a:lstStyle/>
          <a:p>
            <a:r>
              <a:rPr lang="en-US" sz="5000" u="sng" dirty="0" smtClean="0">
                <a:latin typeface="Times" charset="0"/>
                <a:ea typeface="Times" charset="0"/>
                <a:cs typeface="Times" charset="0"/>
              </a:rPr>
              <a:t>Cell Membrane/ Plasma Membrane</a:t>
            </a:r>
          </a:p>
          <a:p>
            <a:endParaRPr lang="en-US" sz="4400" dirty="0" smtClean="0">
              <a:latin typeface="Times" charset="0"/>
              <a:ea typeface="Times" charset="0"/>
              <a:cs typeface="Times" charset="0"/>
            </a:endParaRPr>
          </a:p>
          <a:p>
            <a:r>
              <a:rPr lang="en-US" sz="4400" dirty="0" smtClean="0">
                <a:latin typeface="Times" charset="0"/>
                <a:ea typeface="Times" charset="0"/>
                <a:cs typeface="Times" charset="0"/>
              </a:rPr>
              <a:t>I. Structure</a:t>
            </a:r>
          </a:p>
          <a:p>
            <a:pPr marL="1200150" lvl="1" indent="-742950">
              <a:buAutoNum type="alphaUcPeriod"/>
            </a:pPr>
            <a:r>
              <a:rPr lang="en-US" sz="4400" dirty="0" smtClean="0">
                <a:latin typeface="Times" charset="0"/>
                <a:ea typeface="Times" charset="0"/>
                <a:cs typeface="Times" charset="0"/>
              </a:rPr>
              <a:t>Lipids</a:t>
            </a:r>
          </a:p>
          <a:p>
            <a:pPr marL="1200150" lvl="1" indent="-742950">
              <a:buAutoNum type="alphaUcPeriod"/>
            </a:pPr>
            <a:r>
              <a:rPr lang="en-US" sz="4400" dirty="0" smtClean="0">
                <a:latin typeface="Times" charset="0"/>
                <a:ea typeface="Times" charset="0"/>
                <a:cs typeface="Times" charset="0"/>
              </a:rPr>
              <a:t>Proteins</a:t>
            </a:r>
          </a:p>
          <a:p>
            <a:pPr marL="1200150" lvl="1" indent="-742950">
              <a:buAutoNum type="alphaUcPeriod"/>
            </a:pPr>
            <a:r>
              <a:rPr lang="en-US" sz="4400" dirty="0" smtClean="0">
                <a:latin typeface="Times" charset="0"/>
                <a:ea typeface="Times" charset="0"/>
                <a:cs typeface="Times" charset="0"/>
              </a:rPr>
              <a:t>Receptors</a:t>
            </a:r>
          </a:p>
          <a:p>
            <a:pPr marL="400050" indent="-400050">
              <a:buAutoNum type="romanUcPeriod"/>
            </a:pPr>
            <a:endParaRPr lang="en-US" dirty="0"/>
          </a:p>
        </p:txBody>
      </p:sp>
    </p:spTree>
    <p:extLst>
      <p:ext uri="{BB962C8B-B14F-4D97-AF65-F5344CB8AC3E}">
        <p14:creationId xmlns:p14="http://schemas.microsoft.com/office/powerpoint/2010/main" val="548765287"/>
      </p:ext>
    </p:extLst>
  </p:cSld>
  <p:clrMapOvr>
    <a:masterClrMapping/>
  </p:clrMapOvr>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72716"/>
            <a:ext cx="9448800" cy="4555093"/>
          </a:xfrm>
          <a:prstGeom prst="rect">
            <a:avLst/>
          </a:prstGeom>
          <a:noFill/>
        </p:spPr>
        <p:txBody>
          <a:bodyPr wrap="square" rtlCol="0">
            <a:spAutoFit/>
          </a:bodyPr>
          <a:lstStyle/>
          <a:p>
            <a:r>
              <a:rPr lang="en-US" sz="5000" u="sng" dirty="0">
                <a:latin typeface="Times" charset="0"/>
                <a:ea typeface="Times" charset="0"/>
                <a:cs typeface="Times" charset="0"/>
              </a:rPr>
              <a:t>Cell Membrane/ Plasma Membrane</a:t>
            </a:r>
          </a:p>
          <a:p>
            <a:endParaRPr lang="en-US" sz="5400" dirty="0" smtClean="0">
              <a:latin typeface="Times" charset="0"/>
              <a:ea typeface="Times" charset="0"/>
              <a:cs typeface="Times" charset="0"/>
            </a:endParaRPr>
          </a:p>
          <a:p>
            <a:r>
              <a:rPr lang="en-US" sz="5400" dirty="0" smtClean="0">
                <a:latin typeface="Times" charset="0"/>
                <a:ea typeface="Times" charset="0"/>
                <a:cs typeface="Times" charset="0"/>
              </a:rPr>
              <a:t>II. Functions</a:t>
            </a:r>
            <a:endParaRPr lang="en-US" sz="4400" dirty="0">
              <a:latin typeface="Times" charset="0"/>
              <a:ea typeface="Times" charset="0"/>
              <a:cs typeface="Times" charset="0"/>
            </a:endParaRPr>
          </a:p>
          <a:p>
            <a:pPr marL="800100" lvl="1" indent="-342900">
              <a:buAutoNum type="alphaUcPeriod"/>
            </a:pPr>
            <a:r>
              <a:rPr lang="en-US" sz="4400" dirty="0" smtClean="0">
                <a:latin typeface="Times" charset="0"/>
                <a:ea typeface="Times" charset="0"/>
                <a:cs typeface="Times" charset="0"/>
              </a:rPr>
              <a:t>Protects</a:t>
            </a:r>
          </a:p>
          <a:p>
            <a:pPr marL="800100" lvl="1" indent="-342900">
              <a:buAutoNum type="alphaUcPeriod"/>
            </a:pPr>
            <a:r>
              <a:rPr lang="en-US" sz="4400" dirty="0" smtClean="0">
                <a:latin typeface="Times" charset="0"/>
                <a:ea typeface="Times" charset="0"/>
                <a:cs typeface="Times" charset="0"/>
              </a:rPr>
              <a:t>Aids in Cell Communication</a:t>
            </a:r>
          </a:p>
          <a:p>
            <a:pPr marL="800100" lvl="1" indent="-342900">
              <a:buAutoNum type="alphaUcPeriod"/>
            </a:pPr>
            <a:r>
              <a:rPr lang="en-US" sz="4400" dirty="0" smtClean="0">
                <a:latin typeface="Times" charset="0"/>
                <a:ea typeface="Times" charset="0"/>
                <a:cs typeface="Times" charset="0"/>
              </a:rPr>
              <a:t>Controls What Goes In/Out</a:t>
            </a:r>
            <a:endParaRPr lang="en-US" sz="4400" dirty="0">
              <a:latin typeface="Times" charset="0"/>
              <a:ea typeface="Times" charset="0"/>
              <a:cs typeface="Times" charset="0"/>
            </a:endParaRPr>
          </a:p>
        </p:txBody>
      </p:sp>
    </p:spTree>
    <p:extLst>
      <p:ext uri="{BB962C8B-B14F-4D97-AF65-F5344CB8AC3E}">
        <p14:creationId xmlns:p14="http://schemas.microsoft.com/office/powerpoint/2010/main" val="1803398391"/>
      </p:ext>
    </p:extLst>
  </p:cSld>
  <p:clrMapOvr>
    <a:masterClrMapping/>
  </p:clrMapOvr>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76804"/>
            <a:ext cx="9144000" cy="2411197"/>
          </a:xfrm>
          <a:prstGeom prst="rect">
            <a:avLst/>
          </a:prstGeom>
        </p:spPr>
      </p:pic>
    </p:spTree>
    <p:extLst>
      <p:ext uri="{BB962C8B-B14F-4D97-AF65-F5344CB8AC3E}">
        <p14:creationId xmlns:p14="http://schemas.microsoft.com/office/powerpoint/2010/main" val="132563779"/>
      </p:ext>
    </p:extLst>
  </p:cSld>
  <p:clrMapOvr>
    <a:masterClrMapping/>
  </p:clrMapOvr>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1" algn="l" rtl="0">
              <a:lnSpc>
                <a:spcPct val="85000"/>
              </a:lnSpc>
              <a:spcBef>
                <a:spcPct val="0"/>
              </a:spcBef>
            </a:pPr>
            <a:r>
              <a:rPr lang="en-US" sz="4400" dirty="0" smtClean="0">
                <a:latin typeface="Times" charset="0"/>
                <a:ea typeface="Times" charset="0"/>
                <a:cs typeface="Times" charset="0"/>
              </a:rPr>
              <a:t>A. Protection</a:t>
            </a:r>
            <a:br>
              <a:rPr lang="en-US" sz="4400" dirty="0" smtClean="0">
                <a:latin typeface="Times" charset="0"/>
                <a:ea typeface="Times" charset="0"/>
                <a:cs typeface="Times" charset="0"/>
              </a:rPr>
            </a:br>
            <a:endParaRPr lang="en-US" dirty="0"/>
          </a:p>
        </p:txBody>
      </p:sp>
      <p:sp>
        <p:nvSpPr>
          <p:cNvPr id="3" name="TextBox 2"/>
          <p:cNvSpPr txBox="1"/>
          <p:nvPr/>
        </p:nvSpPr>
        <p:spPr>
          <a:xfrm>
            <a:off x="480060" y="2002035"/>
            <a:ext cx="8133347" cy="584775"/>
          </a:xfrm>
          <a:prstGeom prst="rect">
            <a:avLst/>
          </a:prstGeom>
          <a:noFill/>
        </p:spPr>
        <p:txBody>
          <a:bodyPr wrap="square" rtlCol="0">
            <a:spAutoFit/>
          </a:bodyPr>
          <a:lstStyle/>
          <a:p>
            <a:r>
              <a:rPr lang="en-US" sz="3200" dirty="0" smtClean="0"/>
              <a:t>Isolates and protects the inside of the cell</a:t>
            </a:r>
            <a:endParaRPr lang="en-US" sz="32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742497"/>
            <a:ext cx="9118733" cy="238282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7495" y="100749"/>
            <a:ext cx="1716505" cy="174559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67" y="4267200"/>
            <a:ext cx="9144000" cy="2590800"/>
          </a:xfrm>
          <a:prstGeom prst="rect">
            <a:avLst/>
          </a:prstGeom>
        </p:spPr>
      </p:pic>
    </p:spTree>
    <p:extLst>
      <p:ext uri="{BB962C8B-B14F-4D97-AF65-F5344CB8AC3E}">
        <p14:creationId xmlns:p14="http://schemas.microsoft.com/office/powerpoint/2010/main" val="1058891714"/>
      </p:ext>
    </p:extLst>
  </p:cSld>
  <p:clrMapOvr>
    <a:masterClrMapping/>
  </p:clrMapOvr>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1" algn="l" rtl="0">
              <a:lnSpc>
                <a:spcPct val="85000"/>
              </a:lnSpc>
              <a:spcBef>
                <a:spcPct val="0"/>
              </a:spcBef>
            </a:pPr>
            <a:r>
              <a:rPr lang="en-US" sz="4400" dirty="0" smtClean="0">
                <a:latin typeface="Times" charset="0"/>
                <a:ea typeface="Times" charset="0"/>
                <a:cs typeface="Times" charset="0"/>
              </a:rPr>
              <a:t>B. Aids in Cell Communication</a:t>
            </a:r>
            <a:br>
              <a:rPr lang="en-US" sz="4400" dirty="0" smtClean="0">
                <a:latin typeface="Times" charset="0"/>
                <a:ea typeface="Times" charset="0"/>
                <a:cs typeface="Times" charset="0"/>
              </a:rPr>
            </a:br>
            <a:endParaRPr lang="en-US" dirty="0"/>
          </a:p>
        </p:txBody>
      </p:sp>
      <p:sp>
        <p:nvSpPr>
          <p:cNvPr id="3" name="TextBox 2"/>
          <p:cNvSpPr txBox="1"/>
          <p:nvPr/>
        </p:nvSpPr>
        <p:spPr>
          <a:xfrm>
            <a:off x="817345" y="1892967"/>
            <a:ext cx="6716829" cy="1569660"/>
          </a:xfrm>
          <a:prstGeom prst="rect">
            <a:avLst/>
          </a:prstGeom>
          <a:noFill/>
        </p:spPr>
        <p:txBody>
          <a:bodyPr wrap="square" rtlCol="0">
            <a:spAutoFit/>
          </a:bodyPr>
          <a:lstStyle/>
          <a:p>
            <a:r>
              <a:rPr lang="en-US" sz="3200" dirty="0" smtClean="0"/>
              <a:t>2 Ways</a:t>
            </a:r>
            <a:endParaRPr lang="en-US" sz="3200" dirty="0"/>
          </a:p>
          <a:p>
            <a:pPr marL="342900" indent="-342900">
              <a:buAutoNum type="arabicPeriod"/>
            </a:pPr>
            <a:r>
              <a:rPr lang="en-US" sz="3200" b="1" u="sng" dirty="0" smtClean="0">
                <a:solidFill>
                  <a:srgbClr val="FF0000"/>
                </a:solidFill>
              </a:rPr>
              <a:t>Hormones</a:t>
            </a:r>
          </a:p>
          <a:p>
            <a:pPr marL="342900" indent="-342900">
              <a:buAutoNum type="arabicPeriod"/>
            </a:pPr>
            <a:r>
              <a:rPr lang="en-US" sz="3200" b="1" u="sng" dirty="0" smtClean="0">
                <a:solidFill>
                  <a:srgbClr val="FF0000"/>
                </a:solidFill>
              </a:rPr>
              <a:t>Neurotransmitters</a:t>
            </a:r>
            <a:endParaRPr lang="en-US" sz="3200" b="1" u="sng" dirty="0">
              <a:solidFill>
                <a:srgbClr val="FF000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7017" y="3955071"/>
            <a:ext cx="5948714" cy="2663365"/>
          </a:xfrm>
          <a:prstGeom prst="rect">
            <a:avLst/>
          </a:prstGeom>
        </p:spPr>
      </p:pic>
    </p:spTree>
    <p:extLst>
      <p:ext uri="{BB962C8B-B14F-4D97-AF65-F5344CB8AC3E}">
        <p14:creationId xmlns:p14="http://schemas.microsoft.com/office/powerpoint/2010/main" val="881715472"/>
      </p:ext>
    </p:extLst>
  </p:cSld>
  <p:clrMapOvr>
    <a:masterClrMapping/>
  </p:clrMapOvr>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1" algn="ctr" rtl="0">
              <a:lnSpc>
                <a:spcPct val="85000"/>
              </a:lnSpc>
              <a:spcBef>
                <a:spcPct val="0"/>
              </a:spcBef>
            </a:pPr>
            <a:r>
              <a:rPr lang="en-US" sz="4400" dirty="0" smtClean="0">
                <a:latin typeface="Times" charset="0"/>
                <a:ea typeface="Times" charset="0"/>
                <a:cs typeface="Times" charset="0"/>
              </a:rPr>
              <a:t>B. Aids in Cell Communication</a:t>
            </a:r>
            <a:br>
              <a:rPr lang="en-US" sz="4400" dirty="0" smtClean="0">
                <a:latin typeface="Times" charset="0"/>
                <a:ea typeface="Times" charset="0"/>
                <a:cs typeface="Times" charset="0"/>
              </a:rPr>
            </a:br>
            <a:r>
              <a:rPr lang="en-US" sz="4400" i="1" dirty="0" smtClean="0">
                <a:latin typeface="Times" charset="0"/>
                <a:ea typeface="Times" charset="0"/>
                <a:cs typeface="Times" charset="0"/>
              </a:rPr>
              <a:t>Hormones</a:t>
            </a:r>
            <a:endParaRPr lang="en-US" i="1" dirty="0"/>
          </a:p>
        </p:txBody>
      </p:sp>
      <p:sp>
        <p:nvSpPr>
          <p:cNvPr id="3" name="TextBox 2"/>
          <p:cNvSpPr txBox="1"/>
          <p:nvPr/>
        </p:nvSpPr>
        <p:spPr>
          <a:xfrm>
            <a:off x="822960" y="1892968"/>
            <a:ext cx="7839777" cy="1446550"/>
          </a:xfrm>
          <a:prstGeom prst="rect">
            <a:avLst/>
          </a:prstGeom>
          <a:noFill/>
        </p:spPr>
        <p:txBody>
          <a:bodyPr wrap="square" rtlCol="0">
            <a:spAutoFit/>
          </a:bodyPr>
          <a:lstStyle/>
          <a:p>
            <a:pPr marL="342900" indent="-342900">
              <a:buAutoNum type="arabicPeriod"/>
            </a:pPr>
            <a:r>
              <a:rPr lang="en-US" sz="4400" i="1" dirty="0" smtClean="0"/>
              <a:t>Chemical Communication</a:t>
            </a:r>
          </a:p>
          <a:p>
            <a:pPr marL="342900" indent="-342900">
              <a:buAutoNum type="arabicPeriod"/>
            </a:pPr>
            <a:r>
              <a:rPr lang="en-US" sz="4400" i="1" dirty="0" smtClean="0"/>
              <a:t>Hormones </a:t>
            </a:r>
            <a:r>
              <a:rPr lang="en-US" sz="4400" i="1" dirty="0"/>
              <a:t>are </a:t>
            </a:r>
            <a:r>
              <a:rPr lang="en-US" sz="4400" b="1" i="1" u="sng" dirty="0"/>
              <a:t>SPECIFIC</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07420"/>
            <a:ext cx="9144000" cy="3250580"/>
          </a:xfrm>
          <a:prstGeom prst="rect">
            <a:avLst/>
          </a:prstGeom>
        </p:spPr>
      </p:pic>
    </p:spTree>
    <p:extLst>
      <p:ext uri="{BB962C8B-B14F-4D97-AF65-F5344CB8AC3E}">
        <p14:creationId xmlns:p14="http://schemas.microsoft.com/office/powerpoint/2010/main" val="1354773604"/>
      </p:ext>
    </p:extLst>
  </p:cSld>
  <p:clrMapOvr>
    <a:masterClrMapping/>
  </p:clrMapOvr>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1" algn="ctr" rtl="0">
              <a:lnSpc>
                <a:spcPct val="85000"/>
              </a:lnSpc>
              <a:spcBef>
                <a:spcPct val="0"/>
              </a:spcBef>
            </a:pPr>
            <a:r>
              <a:rPr lang="en-US" sz="4400" dirty="0" smtClean="0">
                <a:latin typeface="Times" charset="0"/>
                <a:ea typeface="Times" charset="0"/>
                <a:cs typeface="Times" charset="0"/>
              </a:rPr>
              <a:t>B. Aids in Cell Communication</a:t>
            </a:r>
            <a:br>
              <a:rPr lang="en-US" sz="4400" dirty="0" smtClean="0">
                <a:latin typeface="Times" charset="0"/>
                <a:ea typeface="Times" charset="0"/>
                <a:cs typeface="Times" charset="0"/>
              </a:rPr>
            </a:br>
            <a:r>
              <a:rPr lang="en-US" sz="4400" i="1" dirty="0" smtClean="0">
                <a:latin typeface="Times" charset="0"/>
                <a:ea typeface="Times" charset="0"/>
                <a:cs typeface="Times" charset="0"/>
              </a:rPr>
              <a:t>Hormones</a:t>
            </a:r>
            <a:endParaRPr lang="en-US" dirty="0"/>
          </a:p>
        </p:txBody>
      </p:sp>
      <p:sp>
        <p:nvSpPr>
          <p:cNvPr id="3" name="TextBox 2"/>
          <p:cNvSpPr txBox="1"/>
          <p:nvPr/>
        </p:nvSpPr>
        <p:spPr>
          <a:xfrm>
            <a:off x="822960" y="1892968"/>
            <a:ext cx="6716829" cy="769441"/>
          </a:xfrm>
          <a:prstGeom prst="rect">
            <a:avLst/>
          </a:prstGeom>
          <a:noFill/>
        </p:spPr>
        <p:txBody>
          <a:bodyPr wrap="square" rtlCol="0">
            <a:spAutoFit/>
          </a:bodyPr>
          <a:lstStyle/>
          <a:p>
            <a:pPr marL="342900" indent="-342900">
              <a:buAutoNum type="arabicPeriod"/>
            </a:pPr>
            <a:r>
              <a:rPr lang="en-US" sz="4400" i="1" dirty="0" smtClean="0"/>
              <a:t>Hormones are </a:t>
            </a:r>
            <a:r>
              <a:rPr lang="en-US" sz="4400" b="1" i="1" u="sng" dirty="0" smtClean="0"/>
              <a:t>SPECIFIC</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9314" y="2662409"/>
            <a:ext cx="4851969" cy="3369423"/>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18017"/>
            <a:ext cx="3801979" cy="2651110"/>
          </a:xfrm>
          <a:prstGeom prst="rect">
            <a:avLst/>
          </a:prstGeom>
        </p:spPr>
      </p:pic>
    </p:spTree>
    <p:extLst>
      <p:ext uri="{BB962C8B-B14F-4D97-AF65-F5344CB8AC3E}">
        <p14:creationId xmlns:p14="http://schemas.microsoft.com/office/powerpoint/2010/main" val="2058336934"/>
      </p:ext>
    </p:extLst>
  </p:cSld>
  <p:clrMapOvr>
    <a:masterClrMapping/>
  </p:clrMapOvr>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1" algn="ctr" rtl="0">
              <a:lnSpc>
                <a:spcPct val="85000"/>
              </a:lnSpc>
              <a:spcBef>
                <a:spcPct val="0"/>
              </a:spcBef>
            </a:pPr>
            <a:r>
              <a:rPr lang="en-US" sz="4400" dirty="0" smtClean="0">
                <a:latin typeface="Times" charset="0"/>
                <a:ea typeface="Times" charset="0"/>
                <a:cs typeface="Times" charset="0"/>
              </a:rPr>
              <a:t>B. Aids in Cell Communication</a:t>
            </a:r>
            <a:br>
              <a:rPr lang="en-US" sz="4400" dirty="0" smtClean="0">
                <a:latin typeface="Times" charset="0"/>
                <a:ea typeface="Times" charset="0"/>
                <a:cs typeface="Times" charset="0"/>
              </a:rPr>
            </a:br>
            <a:r>
              <a:rPr lang="en-US" sz="4400" i="1" dirty="0" smtClean="0">
                <a:latin typeface="Times" charset="0"/>
                <a:ea typeface="Times" charset="0"/>
                <a:cs typeface="Times" charset="0"/>
              </a:rPr>
              <a:t>Hormones</a:t>
            </a:r>
            <a:endParaRPr lang="en-US" dirty="0"/>
          </a:p>
        </p:txBody>
      </p:sp>
      <p:sp>
        <p:nvSpPr>
          <p:cNvPr id="3" name="TextBox 2"/>
          <p:cNvSpPr txBox="1"/>
          <p:nvPr/>
        </p:nvSpPr>
        <p:spPr>
          <a:xfrm>
            <a:off x="822960" y="1892968"/>
            <a:ext cx="6716829" cy="769441"/>
          </a:xfrm>
          <a:prstGeom prst="rect">
            <a:avLst/>
          </a:prstGeom>
          <a:noFill/>
        </p:spPr>
        <p:txBody>
          <a:bodyPr wrap="square" rtlCol="0">
            <a:spAutoFit/>
          </a:bodyPr>
          <a:lstStyle/>
          <a:p>
            <a:pPr marL="342900" indent="-342900">
              <a:buAutoNum type="arabicPeriod"/>
            </a:pPr>
            <a:r>
              <a:rPr lang="en-US" sz="4400" i="1" dirty="0" smtClean="0"/>
              <a:t>Hormones are </a:t>
            </a:r>
            <a:r>
              <a:rPr lang="en-US" sz="4400" b="1" i="1" u="sng" dirty="0" smtClean="0"/>
              <a:t>SPECIFIC</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18016"/>
            <a:ext cx="3978442" cy="367147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3453" y="2818016"/>
            <a:ext cx="4562641" cy="3759200"/>
          </a:xfrm>
          <a:prstGeom prst="rect">
            <a:avLst/>
          </a:prstGeom>
        </p:spPr>
      </p:pic>
    </p:spTree>
    <p:extLst>
      <p:ext uri="{BB962C8B-B14F-4D97-AF65-F5344CB8AC3E}">
        <p14:creationId xmlns:p14="http://schemas.microsoft.com/office/powerpoint/2010/main" val="65478021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0" y="-246806"/>
            <a:ext cx="9144001" cy="3364992"/>
          </a:xfrm>
          <a:prstGeom prst="rect">
            <a:avLst/>
          </a:prstGeom>
        </p:spPr>
      </p:pic>
      <p:sp>
        <p:nvSpPr>
          <p:cNvPr id="5" name="TextBox 4"/>
          <p:cNvSpPr txBox="1"/>
          <p:nvPr/>
        </p:nvSpPr>
        <p:spPr>
          <a:xfrm>
            <a:off x="268224" y="4291584"/>
            <a:ext cx="2926079" cy="1754326"/>
          </a:xfrm>
          <a:prstGeom prst="rect">
            <a:avLst/>
          </a:prstGeom>
          <a:noFill/>
        </p:spPr>
        <p:txBody>
          <a:bodyPr wrap="square" rtlCol="0">
            <a:spAutoFit/>
          </a:bodyPr>
          <a:lstStyle/>
          <a:p>
            <a:r>
              <a:rPr lang="en-US" sz="5400" b="1" dirty="0" smtClean="0">
                <a:solidFill>
                  <a:srgbClr val="C03227"/>
                </a:solidFill>
              </a:rPr>
              <a:t>1</a:t>
            </a:r>
            <a:r>
              <a:rPr lang="en-US" sz="5400" b="1" baseline="30000" dirty="0" smtClean="0">
                <a:solidFill>
                  <a:srgbClr val="C03227"/>
                </a:solidFill>
              </a:rPr>
              <a:t>st</a:t>
            </a:r>
            <a:r>
              <a:rPr lang="en-US" sz="5400" b="1" dirty="0" smtClean="0">
                <a:solidFill>
                  <a:srgbClr val="C03227"/>
                </a:solidFill>
              </a:rPr>
              <a:t> to see a “cell”</a:t>
            </a:r>
            <a:endParaRPr lang="en-US" sz="5400" b="1" dirty="0">
              <a:solidFill>
                <a:srgbClr val="C03227"/>
              </a:solidFill>
            </a:endParaRPr>
          </a:p>
        </p:txBody>
      </p:sp>
      <p:sp>
        <p:nvSpPr>
          <p:cNvPr id="8" name="Down Arrow 7"/>
          <p:cNvSpPr/>
          <p:nvPr/>
        </p:nvSpPr>
        <p:spPr>
          <a:xfrm>
            <a:off x="1193843" y="2596896"/>
            <a:ext cx="633984" cy="180441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8"/>
          <p:cNvSpPr/>
          <p:nvPr/>
        </p:nvSpPr>
        <p:spPr>
          <a:xfrm rot="19529304">
            <a:off x="3594765" y="2749146"/>
            <a:ext cx="633984" cy="20492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756362" y="4631284"/>
            <a:ext cx="5789974" cy="1754326"/>
          </a:xfrm>
          <a:prstGeom prst="rect">
            <a:avLst/>
          </a:prstGeom>
          <a:noFill/>
        </p:spPr>
        <p:txBody>
          <a:bodyPr wrap="square" rtlCol="0">
            <a:spAutoFit/>
          </a:bodyPr>
          <a:lstStyle/>
          <a:p>
            <a:r>
              <a:rPr lang="en-US" sz="5400" b="1" dirty="0" smtClean="0">
                <a:solidFill>
                  <a:srgbClr val="C03227"/>
                </a:solidFill>
              </a:rPr>
              <a:t>1</a:t>
            </a:r>
            <a:r>
              <a:rPr lang="en-US" sz="5400" b="1" baseline="30000" dirty="0" smtClean="0">
                <a:solidFill>
                  <a:srgbClr val="C03227"/>
                </a:solidFill>
              </a:rPr>
              <a:t>st</a:t>
            </a:r>
            <a:r>
              <a:rPr lang="en-US" sz="5400" b="1" dirty="0" smtClean="0">
                <a:solidFill>
                  <a:srgbClr val="C03227"/>
                </a:solidFill>
              </a:rPr>
              <a:t> to see a living cell ( PROTISTA)</a:t>
            </a:r>
            <a:endParaRPr lang="en-US" sz="5400" b="1" dirty="0">
              <a:solidFill>
                <a:srgbClr val="C03227"/>
              </a:solidFill>
            </a:endParaRPr>
          </a:p>
        </p:txBody>
      </p:sp>
    </p:spTree>
    <p:extLst>
      <p:ext uri="{BB962C8B-B14F-4D97-AF65-F5344CB8AC3E}">
        <p14:creationId xmlns:p14="http://schemas.microsoft.com/office/powerpoint/2010/main" val="855204888"/>
      </p:ext>
    </p:extLst>
  </p:cSld>
  <p:clrMapOvr>
    <a:masterClrMapping/>
  </p:clrMapOvr>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1" algn="ctr" rtl="0">
              <a:lnSpc>
                <a:spcPct val="85000"/>
              </a:lnSpc>
              <a:spcBef>
                <a:spcPct val="0"/>
              </a:spcBef>
            </a:pPr>
            <a:r>
              <a:rPr lang="en-US" sz="4400" dirty="0" smtClean="0">
                <a:latin typeface="Times" charset="0"/>
                <a:ea typeface="Times" charset="0"/>
                <a:cs typeface="Times" charset="0"/>
              </a:rPr>
              <a:t>B. Aids in Cell Communication</a:t>
            </a:r>
            <a:br>
              <a:rPr lang="en-US" sz="4400" dirty="0" smtClean="0">
                <a:latin typeface="Times" charset="0"/>
                <a:ea typeface="Times" charset="0"/>
                <a:cs typeface="Times" charset="0"/>
              </a:rPr>
            </a:br>
            <a:r>
              <a:rPr lang="en-US" sz="4400" i="1" dirty="0" smtClean="0">
                <a:latin typeface="Times" charset="0"/>
                <a:ea typeface="Times" charset="0"/>
                <a:cs typeface="Times" charset="0"/>
              </a:rPr>
              <a:t>Hormones</a:t>
            </a:r>
            <a:endParaRPr lang="en-US" dirty="0"/>
          </a:p>
        </p:txBody>
      </p:sp>
      <p:sp>
        <p:nvSpPr>
          <p:cNvPr id="3" name="TextBox 2"/>
          <p:cNvSpPr txBox="1"/>
          <p:nvPr/>
        </p:nvSpPr>
        <p:spPr>
          <a:xfrm>
            <a:off x="822960" y="1892968"/>
            <a:ext cx="6716829" cy="769441"/>
          </a:xfrm>
          <a:prstGeom prst="rect">
            <a:avLst/>
          </a:prstGeom>
          <a:noFill/>
        </p:spPr>
        <p:txBody>
          <a:bodyPr wrap="square" rtlCol="0">
            <a:spAutoFit/>
          </a:bodyPr>
          <a:lstStyle/>
          <a:p>
            <a:pPr marL="342900" indent="-342900">
              <a:buAutoNum type="arabicPeriod"/>
            </a:pPr>
            <a:r>
              <a:rPr lang="en-US" sz="4400" i="1" dirty="0" smtClean="0"/>
              <a:t>Hormones are </a:t>
            </a:r>
            <a:r>
              <a:rPr lang="en-US" sz="4400" b="1" i="1" u="sng" dirty="0" smtClean="0"/>
              <a:t>SPECIFIC</a:t>
            </a:r>
          </a:p>
        </p:txBody>
      </p:sp>
      <p:sp>
        <p:nvSpPr>
          <p:cNvPr id="6" name="5-Point Star 5">
            <a:hlinkClick r:id="rId2"/>
          </p:cNvPr>
          <p:cNvSpPr/>
          <p:nvPr/>
        </p:nvSpPr>
        <p:spPr>
          <a:xfrm>
            <a:off x="3336758" y="2245895"/>
            <a:ext cx="5406189" cy="42672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4866277"/>
      </p:ext>
    </p:extLst>
  </p:cSld>
  <p:clrMapOvr>
    <a:masterClrMapping/>
  </p:clrMapOvr>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59" y="701292"/>
            <a:ext cx="7543800" cy="1450757"/>
          </a:xfrm>
        </p:spPr>
        <p:txBody>
          <a:bodyPr>
            <a:normAutofit fontScale="90000"/>
          </a:bodyPr>
          <a:lstStyle/>
          <a:p>
            <a:pPr lvl="1" algn="ctr" rtl="0">
              <a:lnSpc>
                <a:spcPct val="85000"/>
              </a:lnSpc>
              <a:spcBef>
                <a:spcPct val="0"/>
              </a:spcBef>
            </a:pPr>
            <a:r>
              <a:rPr lang="en-US" sz="4400" dirty="0" smtClean="0">
                <a:latin typeface="Times" charset="0"/>
                <a:ea typeface="Times" charset="0"/>
                <a:cs typeface="Times" charset="0"/>
              </a:rPr>
              <a:t>B. Aids in Cell Communication</a:t>
            </a:r>
            <a:br>
              <a:rPr lang="en-US" sz="4400" dirty="0" smtClean="0">
                <a:latin typeface="Times" charset="0"/>
                <a:ea typeface="Times" charset="0"/>
                <a:cs typeface="Times" charset="0"/>
              </a:rPr>
            </a:br>
            <a:r>
              <a:rPr lang="en-US" sz="4400" i="1" dirty="0" smtClean="0">
                <a:latin typeface="Times" charset="0"/>
                <a:ea typeface="Times" charset="0"/>
                <a:cs typeface="Times" charset="0"/>
              </a:rPr>
              <a:t>Neurotransmitters</a:t>
            </a:r>
            <a:r>
              <a:rPr lang="en-US" sz="4400" dirty="0" smtClean="0">
                <a:latin typeface="Times" charset="0"/>
                <a:ea typeface="Times" charset="0"/>
                <a:cs typeface="Times" charset="0"/>
              </a:rPr>
              <a:t> </a:t>
            </a:r>
            <a:br>
              <a:rPr lang="en-US" sz="4400" dirty="0" smtClean="0">
                <a:latin typeface="Times" charset="0"/>
                <a:ea typeface="Times" charset="0"/>
                <a:cs typeface="Times" charset="0"/>
              </a:rPr>
            </a:br>
            <a:r>
              <a:rPr lang="en-US" sz="4400" dirty="0" smtClean="0">
                <a:latin typeface="Times" charset="0"/>
                <a:ea typeface="Times" charset="0"/>
                <a:cs typeface="Times" charset="0"/>
              </a:rPr>
              <a:t/>
            </a:r>
            <a:br>
              <a:rPr lang="en-US" sz="4400" dirty="0" smtClean="0">
                <a:latin typeface="Times" charset="0"/>
                <a:ea typeface="Times" charset="0"/>
                <a:cs typeface="Times" charset="0"/>
              </a:rPr>
            </a:br>
            <a:endParaRPr lang="en-US" dirty="0"/>
          </a:p>
        </p:txBody>
      </p:sp>
      <p:sp>
        <p:nvSpPr>
          <p:cNvPr id="7" name="TextBox 6"/>
          <p:cNvSpPr txBox="1"/>
          <p:nvPr/>
        </p:nvSpPr>
        <p:spPr>
          <a:xfrm>
            <a:off x="689812" y="1737361"/>
            <a:ext cx="6769768" cy="954107"/>
          </a:xfrm>
          <a:prstGeom prst="rect">
            <a:avLst/>
          </a:prstGeom>
          <a:noFill/>
        </p:spPr>
        <p:txBody>
          <a:bodyPr wrap="square" rtlCol="0">
            <a:spAutoFit/>
          </a:bodyPr>
          <a:lstStyle/>
          <a:p>
            <a:r>
              <a:rPr lang="en-US" sz="2800" b="1" u="sng" dirty="0" smtClean="0">
                <a:solidFill>
                  <a:srgbClr val="FF0000"/>
                </a:solidFill>
              </a:rPr>
              <a:t>Chemical Message </a:t>
            </a:r>
            <a:r>
              <a:rPr lang="en-US" sz="2800" dirty="0" smtClean="0"/>
              <a:t>travels from one cell to another</a:t>
            </a:r>
            <a:endParaRPr lang="en-US" sz="2800" dirty="0"/>
          </a:p>
        </p:txBody>
      </p:sp>
      <p:pic>
        <p:nvPicPr>
          <p:cNvPr id="8" name="Picture 7" descr="/Users/emilyumile/Desktop/neuromitter2.png"/>
          <p:cNvPicPr/>
          <p:nvPr/>
        </p:nvPicPr>
        <p:blipFill>
          <a:blip r:embed="rId2">
            <a:extLst>
              <a:ext uri="{28A0092B-C50C-407E-A947-70E740481C1C}">
                <a14:useLocalDpi xmlns:a14="http://schemas.microsoft.com/office/drawing/2010/main" val="0"/>
              </a:ext>
            </a:extLst>
          </a:blip>
          <a:srcRect/>
          <a:stretch>
            <a:fillRect/>
          </a:stretch>
        </p:blipFill>
        <p:spPr bwMode="auto">
          <a:xfrm>
            <a:off x="689812" y="2691468"/>
            <a:ext cx="7315199" cy="4166532"/>
          </a:xfrm>
          <a:prstGeom prst="rect">
            <a:avLst/>
          </a:prstGeom>
          <a:noFill/>
          <a:ln>
            <a:noFill/>
          </a:ln>
        </p:spPr>
      </p:pic>
    </p:spTree>
    <p:extLst>
      <p:ext uri="{BB962C8B-B14F-4D97-AF65-F5344CB8AC3E}">
        <p14:creationId xmlns:p14="http://schemas.microsoft.com/office/powerpoint/2010/main" val="431658908"/>
      </p:ext>
    </p:extLst>
  </p:cSld>
  <p:clrMapOvr>
    <a:masterClrMapping/>
  </p:clrMapOvr>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2539" y="479109"/>
            <a:ext cx="7543800" cy="2183880"/>
          </a:xfrm>
        </p:spPr>
        <p:txBody>
          <a:bodyPr>
            <a:normAutofit/>
          </a:bodyPr>
          <a:lstStyle/>
          <a:p>
            <a:pPr lvl="1" algn="ctr" rtl="0">
              <a:lnSpc>
                <a:spcPct val="85000"/>
              </a:lnSpc>
              <a:spcBef>
                <a:spcPct val="0"/>
              </a:spcBef>
            </a:pPr>
            <a:r>
              <a:rPr lang="en-US" sz="4400" dirty="0" smtClean="0">
                <a:latin typeface="Times" charset="0"/>
                <a:ea typeface="Times" charset="0"/>
                <a:cs typeface="Times" charset="0"/>
              </a:rPr>
              <a:t>B. Aids in Cell Communication</a:t>
            </a:r>
            <a:br>
              <a:rPr lang="en-US" sz="4400" dirty="0" smtClean="0">
                <a:latin typeface="Times" charset="0"/>
                <a:ea typeface="Times" charset="0"/>
                <a:cs typeface="Times" charset="0"/>
              </a:rPr>
            </a:br>
            <a:r>
              <a:rPr lang="en-US" sz="4400" i="1" dirty="0" smtClean="0">
                <a:latin typeface="Times" charset="0"/>
                <a:ea typeface="Times" charset="0"/>
                <a:cs typeface="Times" charset="0"/>
              </a:rPr>
              <a:t>Neurotransmitters</a:t>
            </a:r>
            <a:r>
              <a:rPr lang="en-US" sz="4400" dirty="0" smtClean="0">
                <a:latin typeface="Times" charset="0"/>
                <a:ea typeface="Times" charset="0"/>
                <a:cs typeface="Times" charset="0"/>
              </a:rPr>
              <a:t> </a:t>
            </a:r>
            <a:br>
              <a:rPr lang="en-US" sz="4400" dirty="0" smtClean="0">
                <a:latin typeface="Times" charset="0"/>
                <a:ea typeface="Times" charset="0"/>
                <a:cs typeface="Times" charset="0"/>
              </a:rPr>
            </a:br>
            <a:r>
              <a:rPr lang="en-US" sz="4400" dirty="0" smtClean="0">
                <a:latin typeface="Times" charset="0"/>
                <a:ea typeface="Times" charset="0"/>
                <a:cs typeface="Times" charset="0"/>
              </a:rPr>
              <a:t> </a:t>
            </a:r>
            <a:r>
              <a:rPr lang="en-US" sz="4400" i="1" dirty="0" smtClean="0">
                <a:latin typeface="Times" charset="0"/>
                <a:ea typeface="Times" charset="0"/>
                <a:cs typeface="Times" charset="0"/>
              </a:rPr>
              <a:t>Neuron / Nerve Signals</a:t>
            </a:r>
            <a:r>
              <a:rPr lang="en-US" sz="4400" dirty="0" smtClean="0">
                <a:latin typeface="Times" charset="0"/>
                <a:ea typeface="Times" charset="0"/>
                <a:cs typeface="Times" charset="0"/>
              </a:rPr>
              <a:t/>
            </a:r>
            <a:br>
              <a:rPr lang="en-US" sz="4400" dirty="0" smtClean="0">
                <a:latin typeface="Times" charset="0"/>
                <a:ea typeface="Times" charset="0"/>
                <a:cs typeface="Times" charset="0"/>
              </a:rPr>
            </a:b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70484"/>
            <a:ext cx="9144000" cy="4006516"/>
          </a:xfrm>
          <a:prstGeom prst="rect">
            <a:avLst/>
          </a:prstGeom>
        </p:spPr>
      </p:pic>
    </p:spTree>
    <p:extLst>
      <p:ext uri="{BB962C8B-B14F-4D97-AF65-F5344CB8AC3E}">
        <p14:creationId xmlns:p14="http://schemas.microsoft.com/office/powerpoint/2010/main" val="691507190"/>
      </p:ext>
    </p:extLst>
  </p:cSld>
  <p:clrMapOvr>
    <a:masterClrMapping/>
  </p:clrMapOvr>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1" algn="ctr" rtl="0">
              <a:lnSpc>
                <a:spcPct val="85000"/>
              </a:lnSpc>
              <a:spcBef>
                <a:spcPct val="0"/>
              </a:spcBef>
            </a:pPr>
            <a:r>
              <a:rPr lang="en-US" sz="4400" dirty="0" smtClean="0">
                <a:latin typeface="Times" charset="0"/>
                <a:ea typeface="Times" charset="0"/>
                <a:cs typeface="Times" charset="0"/>
              </a:rPr>
              <a:t>B. Aids in Cell Communication</a:t>
            </a:r>
            <a:br>
              <a:rPr lang="en-US" sz="4400" dirty="0" smtClean="0">
                <a:latin typeface="Times" charset="0"/>
                <a:ea typeface="Times" charset="0"/>
                <a:cs typeface="Times" charset="0"/>
              </a:rPr>
            </a:br>
            <a:r>
              <a:rPr lang="en-US" sz="4400" i="1" dirty="0" smtClean="0">
                <a:latin typeface="Times" charset="0"/>
                <a:ea typeface="Times" charset="0"/>
                <a:cs typeface="Times" charset="0"/>
              </a:rPr>
              <a:t>Neurotransmitters</a:t>
            </a:r>
            <a:r>
              <a:rPr lang="en-US" sz="4400" dirty="0" smtClean="0">
                <a:latin typeface="Times" charset="0"/>
                <a:ea typeface="Times" charset="0"/>
                <a:cs typeface="Times" charset="0"/>
              </a:rPr>
              <a:t> </a:t>
            </a:r>
            <a:br>
              <a:rPr lang="en-US" sz="4400" dirty="0" smtClean="0">
                <a:latin typeface="Times" charset="0"/>
                <a:ea typeface="Times" charset="0"/>
                <a:cs typeface="Times" charset="0"/>
              </a:rPr>
            </a:br>
            <a:r>
              <a:rPr lang="en-US" sz="4400" dirty="0" smtClean="0">
                <a:latin typeface="Times" charset="0"/>
                <a:ea typeface="Times" charset="0"/>
                <a:cs typeface="Times" charset="0"/>
              </a:rPr>
              <a:t> </a:t>
            </a:r>
            <a:r>
              <a:rPr lang="en-US" sz="4400" i="1" dirty="0" smtClean="0">
                <a:latin typeface="Times" charset="0"/>
                <a:ea typeface="Times" charset="0"/>
                <a:cs typeface="Times" charset="0"/>
              </a:rPr>
              <a:t>Neuron / Nerve Signals</a:t>
            </a:r>
            <a:endParaRPr lang="en-US" dirty="0"/>
          </a:p>
        </p:txBody>
      </p:sp>
      <p:sp>
        <p:nvSpPr>
          <p:cNvPr id="3" name="TextBox 2"/>
          <p:cNvSpPr txBox="1"/>
          <p:nvPr/>
        </p:nvSpPr>
        <p:spPr>
          <a:xfrm>
            <a:off x="822960" y="1892968"/>
            <a:ext cx="6716829" cy="769441"/>
          </a:xfrm>
          <a:prstGeom prst="rect">
            <a:avLst/>
          </a:prstGeom>
          <a:noFill/>
        </p:spPr>
        <p:txBody>
          <a:bodyPr wrap="square" rtlCol="0">
            <a:spAutoFit/>
          </a:bodyPr>
          <a:lstStyle/>
          <a:p>
            <a:pPr marL="342900" indent="-342900">
              <a:buAutoNum type="arabicPeriod"/>
            </a:pPr>
            <a:endParaRPr lang="en-US" sz="4400" b="1" i="1" u="sng" dirty="0" smtClean="0">
              <a:solidFill>
                <a:srgbClr val="FF000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993" y="2662409"/>
            <a:ext cx="7135395" cy="3844980"/>
          </a:xfrm>
          <a:prstGeom prst="rect">
            <a:avLst/>
          </a:prstGeom>
        </p:spPr>
      </p:pic>
    </p:spTree>
    <p:extLst>
      <p:ext uri="{BB962C8B-B14F-4D97-AF65-F5344CB8AC3E}">
        <p14:creationId xmlns:p14="http://schemas.microsoft.com/office/powerpoint/2010/main" val="2127328413"/>
      </p:ext>
    </p:extLst>
  </p:cSld>
  <p:clrMapOvr>
    <a:masterClrMapping/>
  </p:clrMapOvr>
  <p:timing>
    <p:tnLst>
      <p:par>
        <p:cT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800100" lvl="1" indent="-342900"/>
            <a:r>
              <a:rPr lang="en-US" sz="4400" dirty="0" smtClean="0">
                <a:latin typeface="Times" charset="0"/>
                <a:ea typeface="Times" charset="0"/>
                <a:cs typeface="Times" charset="0"/>
              </a:rPr>
              <a:t>C. Controls What Goes In/Out</a:t>
            </a:r>
            <a:endParaRPr lang="en-US" sz="4400" dirty="0">
              <a:latin typeface="Times" charset="0"/>
              <a:ea typeface="Times" charset="0"/>
              <a:cs typeface="Times" charset="0"/>
            </a:endParaRPr>
          </a:p>
        </p:txBody>
      </p:sp>
      <p:sp>
        <p:nvSpPr>
          <p:cNvPr id="3" name="TextBox 2"/>
          <p:cNvSpPr txBox="1"/>
          <p:nvPr/>
        </p:nvSpPr>
        <p:spPr>
          <a:xfrm>
            <a:off x="1122947" y="1941095"/>
            <a:ext cx="6304548" cy="1754326"/>
          </a:xfrm>
          <a:prstGeom prst="rect">
            <a:avLst/>
          </a:prstGeom>
          <a:noFill/>
        </p:spPr>
        <p:txBody>
          <a:bodyPr wrap="square" rtlCol="0">
            <a:spAutoFit/>
          </a:bodyPr>
          <a:lstStyle/>
          <a:p>
            <a:r>
              <a:rPr lang="en-US" sz="3600" dirty="0" smtClean="0"/>
              <a:t>Semi-permeable </a:t>
            </a:r>
            <a:r>
              <a:rPr lang="mr-IN" sz="3600" dirty="0" smtClean="0"/>
              <a:t>–</a:t>
            </a:r>
            <a:r>
              <a:rPr lang="en-US" sz="3600" dirty="0" smtClean="0"/>
              <a:t> Like a screen</a:t>
            </a:r>
          </a:p>
          <a:p>
            <a:pPr marL="342900" indent="-342900">
              <a:buAutoNum type="arabicPeriod"/>
            </a:pPr>
            <a:r>
              <a:rPr lang="en-US" sz="3600" dirty="0" smtClean="0"/>
              <a:t>Passive Transportation </a:t>
            </a:r>
          </a:p>
          <a:p>
            <a:pPr marL="342900" indent="-342900">
              <a:buAutoNum type="arabicPeriod"/>
            </a:pPr>
            <a:r>
              <a:rPr lang="en-US" sz="3600" dirty="0" smtClean="0"/>
              <a:t>Active Transportation</a:t>
            </a:r>
            <a:endParaRPr lang="en-US" sz="3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3247" y="2578100"/>
            <a:ext cx="6985000" cy="4279900"/>
          </a:xfrm>
          <a:prstGeom prst="rect">
            <a:avLst/>
          </a:prstGeom>
        </p:spPr>
      </p:pic>
    </p:spTree>
    <p:extLst>
      <p:ext uri="{BB962C8B-B14F-4D97-AF65-F5344CB8AC3E}">
        <p14:creationId xmlns:p14="http://schemas.microsoft.com/office/powerpoint/2010/main" val="553398388"/>
      </p:ext>
    </p:extLst>
  </p:cSld>
  <p:clrMapOvr>
    <a:masterClrMapping/>
  </p:clrMapOvr>
  <p:timing>
    <p:tnLst>
      <p:par>
        <p:cT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800100" lvl="1" indent="-342900"/>
            <a:r>
              <a:rPr lang="en-US" sz="4400" dirty="0" smtClean="0">
                <a:latin typeface="Times" charset="0"/>
                <a:ea typeface="Times" charset="0"/>
                <a:cs typeface="Times" charset="0"/>
              </a:rPr>
              <a:t>C. Controls What Goes In/Out</a:t>
            </a:r>
            <a:endParaRPr lang="en-US" sz="4400" dirty="0">
              <a:latin typeface="Times" charset="0"/>
              <a:ea typeface="Times" charset="0"/>
              <a:cs typeface="Times" charset="0"/>
            </a:endParaRPr>
          </a:p>
        </p:txBody>
      </p:sp>
      <p:sp>
        <p:nvSpPr>
          <p:cNvPr id="3" name="TextBox 2"/>
          <p:cNvSpPr txBox="1"/>
          <p:nvPr/>
        </p:nvSpPr>
        <p:spPr>
          <a:xfrm>
            <a:off x="513346" y="1941095"/>
            <a:ext cx="8438149" cy="4031873"/>
          </a:xfrm>
          <a:prstGeom prst="rect">
            <a:avLst/>
          </a:prstGeom>
          <a:noFill/>
        </p:spPr>
        <p:txBody>
          <a:bodyPr wrap="square" rtlCol="0">
            <a:spAutoFit/>
          </a:bodyPr>
          <a:lstStyle/>
          <a:p>
            <a:pPr lvl="0"/>
            <a:r>
              <a:rPr lang="en-US" sz="3200" dirty="0"/>
              <a:t>Certain substances pass through the cell membrane more easily than others</a:t>
            </a:r>
            <a:r>
              <a:rPr lang="en-US" sz="3200" dirty="0" smtClean="0"/>
              <a:t>.</a:t>
            </a:r>
          </a:p>
          <a:p>
            <a:pPr lvl="0"/>
            <a:endParaRPr lang="en-US" sz="3200" dirty="0"/>
          </a:p>
          <a:p>
            <a:pPr lvl="0"/>
            <a:r>
              <a:rPr lang="en-US" sz="3200" dirty="0"/>
              <a:t>Substances that pass through more easily: </a:t>
            </a:r>
            <a:r>
              <a:rPr lang="en-US" sz="3200" i="1" dirty="0"/>
              <a:t>Lipids, alcohols, water, glucose, amino acids., CO</a:t>
            </a:r>
            <a:r>
              <a:rPr lang="en-US" sz="3200" i="1" baseline="-25000" dirty="0"/>
              <a:t>2</a:t>
            </a:r>
            <a:r>
              <a:rPr lang="en-US" sz="3200" i="1" dirty="0"/>
              <a:t>, </a:t>
            </a:r>
            <a:r>
              <a:rPr lang="en-US" sz="3200" i="1" dirty="0" smtClean="0"/>
              <a:t>O</a:t>
            </a:r>
            <a:r>
              <a:rPr lang="en-US" sz="3200" i="1" baseline="-25000" dirty="0" smtClean="0"/>
              <a:t>2</a:t>
            </a:r>
          </a:p>
          <a:p>
            <a:pPr lvl="0"/>
            <a:endParaRPr lang="en-US" sz="3200" dirty="0"/>
          </a:p>
          <a:p>
            <a:pPr lvl="0"/>
            <a:r>
              <a:rPr lang="en-US" sz="3200" dirty="0"/>
              <a:t>Substances that can’t pass through easily: Proteins</a:t>
            </a:r>
            <a:r>
              <a:rPr lang="en-US" sz="3200" i="1" dirty="0"/>
              <a:t> and </a:t>
            </a:r>
            <a:r>
              <a:rPr lang="en-US" sz="3200" i="1" dirty="0" smtClean="0"/>
              <a:t>starches</a:t>
            </a:r>
            <a:endParaRPr lang="en-US" sz="3200" dirty="0"/>
          </a:p>
        </p:txBody>
      </p:sp>
    </p:spTree>
    <p:extLst>
      <p:ext uri="{BB962C8B-B14F-4D97-AF65-F5344CB8AC3E}">
        <p14:creationId xmlns:p14="http://schemas.microsoft.com/office/powerpoint/2010/main" val="215031959"/>
      </p:ext>
    </p:extLst>
  </p:cSld>
  <p:clrMapOvr>
    <a:masterClrMapping/>
  </p:clrMapOvr>
  <p:timing>
    <p:tnLst>
      <p:par>
        <p:cTn id="1" dur="indefinite" restart="never" nodeType="tmRoot"/>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800100" lvl="1" indent="-342900"/>
            <a:r>
              <a:rPr lang="en-US" sz="4400" dirty="0" smtClean="0">
                <a:latin typeface="Times" charset="0"/>
                <a:ea typeface="Times" charset="0"/>
                <a:cs typeface="Times" charset="0"/>
              </a:rPr>
              <a:t>C. Controls What Goes In/Out</a:t>
            </a:r>
            <a:endParaRPr lang="en-US" sz="4400" dirty="0">
              <a:latin typeface="Times" charset="0"/>
              <a:ea typeface="Times" charset="0"/>
              <a:cs typeface="Times" charset="0"/>
            </a:endParaRPr>
          </a:p>
        </p:txBody>
      </p:sp>
      <p:sp>
        <p:nvSpPr>
          <p:cNvPr id="3" name="TextBox 2"/>
          <p:cNvSpPr txBox="1"/>
          <p:nvPr/>
        </p:nvSpPr>
        <p:spPr>
          <a:xfrm>
            <a:off x="1122947" y="1941095"/>
            <a:ext cx="6304548" cy="1754326"/>
          </a:xfrm>
          <a:prstGeom prst="rect">
            <a:avLst/>
          </a:prstGeom>
          <a:noFill/>
        </p:spPr>
        <p:txBody>
          <a:bodyPr wrap="square" rtlCol="0">
            <a:spAutoFit/>
          </a:bodyPr>
          <a:lstStyle/>
          <a:p>
            <a:r>
              <a:rPr lang="en-US" sz="3600" dirty="0" smtClean="0"/>
              <a:t>2 Types of Transport</a:t>
            </a:r>
          </a:p>
          <a:p>
            <a:pPr marL="342900" indent="-342900">
              <a:buAutoNum type="arabicPeriod"/>
            </a:pPr>
            <a:r>
              <a:rPr lang="en-US" sz="3600" b="1" u="sng" dirty="0" smtClean="0">
                <a:solidFill>
                  <a:srgbClr val="FF0000"/>
                </a:solidFill>
              </a:rPr>
              <a:t>Passive Transport</a:t>
            </a:r>
          </a:p>
          <a:p>
            <a:pPr marL="342900" indent="-342900">
              <a:buAutoNum type="arabicPeriod"/>
            </a:pPr>
            <a:r>
              <a:rPr lang="en-US" sz="3600" b="1" u="sng" dirty="0" smtClean="0">
                <a:solidFill>
                  <a:srgbClr val="FF0000"/>
                </a:solidFill>
              </a:rPr>
              <a:t>Active Transport</a:t>
            </a:r>
            <a:endParaRPr lang="en-US" sz="3600" b="1" u="sng" dirty="0">
              <a:solidFill>
                <a:srgbClr val="FF0000"/>
              </a:solidFill>
            </a:endParaRPr>
          </a:p>
        </p:txBody>
      </p:sp>
    </p:spTree>
    <p:extLst>
      <p:ext uri="{BB962C8B-B14F-4D97-AF65-F5344CB8AC3E}">
        <p14:creationId xmlns:p14="http://schemas.microsoft.com/office/powerpoint/2010/main" val="1974640659"/>
      </p:ext>
    </p:extLst>
  </p:cSld>
  <p:clrMapOvr>
    <a:masterClrMapping/>
  </p:clrMapOvr>
  <p:timing>
    <p:tnLst>
      <p:par>
        <p:cT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378" y="166436"/>
            <a:ext cx="8551779" cy="6041859"/>
          </a:xfrm>
          <a:prstGeom prst="rect">
            <a:avLst/>
          </a:prstGeom>
        </p:spPr>
      </p:pic>
    </p:spTree>
    <p:extLst>
      <p:ext uri="{BB962C8B-B14F-4D97-AF65-F5344CB8AC3E}">
        <p14:creationId xmlns:p14="http://schemas.microsoft.com/office/powerpoint/2010/main" val="573275075"/>
      </p:ext>
    </p:extLst>
  </p:cSld>
  <p:clrMapOvr>
    <a:masterClrMapping/>
  </p:clrMapOvr>
  <p:timing>
    <p:tnLst>
      <p:par>
        <p:cTn id="1" dur="indefinite" restart="never" nodeType="tmRoot"/>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263" y="286604"/>
            <a:ext cx="7885497" cy="1450757"/>
          </a:xfrm>
        </p:spPr>
        <p:txBody>
          <a:bodyPr/>
          <a:lstStyle/>
          <a:p>
            <a:r>
              <a:rPr lang="en-US" dirty="0">
                <a:latin typeface="Times" charset="0"/>
                <a:ea typeface="Times" charset="0"/>
                <a:cs typeface="Times" charset="0"/>
              </a:rPr>
              <a:t>C. Controls What Goes </a:t>
            </a:r>
            <a:r>
              <a:rPr lang="en-US" dirty="0" smtClean="0">
                <a:latin typeface="Times" charset="0"/>
                <a:ea typeface="Times" charset="0"/>
                <a:cs typeface="Times" charset="0"/>
              </a:rPr>
              <a:t>In/Out</a:t>
            </a:r>
            <a:br>
              <a:rPr lang="en-US" dirty="0" smtClean="0">
                <a:latin typeface="Times" charset="0"/>
                <a:ea typeface="Times" charset="0"/>
                <a:cs typeface="Times" charset="0"/>
              </a:rPr>
            </a:br>
            <a:r>
              <a:rPr lang="en-US" i="1" dirty="0" smtClean="0">
                <a:latin typeface="Times" charset="0"/>
                <a:ea typeface="Times" charset="0"/>
                <a:cs typeface="Times" charset="0"/>
              </a:rPr>
              <a:t>Passive Transport</a:t>
            </a:r>
            <a:endParaRPr lang="en-US" i="1" dirty="0"/>
          </a:p>
        </p:txBody>
      </p:sp>
      <p:sp>
        <p:nvSpPr>
          <p:cNvPr id="3" name="TextBox 2"/>
          <p:cNvSpPr txBox="1"/>
          <p:nvPr/>
        </p:nvSpPr>
        <p:spPr>
          <a:xfrm>
            <a:off x="224589" y="2181726"/>
            <a:ext cx="2112211" cy="954107"/>
          </a:xfrm>
          <a:prstGeom prst="rect">
            <a:avLst/>
          </a:prstGeom>
          <a:noFill/>
        </p:spPr>
        <p:txBody>
          <a:bodyPr wrap="square" rtlCol="0">
            <a:spAutoFit/>
          </a:bodyPr>
          <a:lstStyle/>
          <a:p>
            <a:r>
              <a:rPr lang="en-US" sz="2800" b="1" dirty="0" smtClean="0"/>
              <a:t>1. Diffusion</a:t>
            </a:r>
          </a:p>
          <a:p>
            <a:r>
              <a:rPr lang="en-US" sz="2800" b="1" dirty="0" smtClean="0"/>
              <a:t>2. Osmosis</a:t>
            </a:r>
            <a:endParaRPr lang="en-US" sz="2800"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8190" y="1737361"/>
            <a:ext cx="6572966" cy="4816751"/>
          </a:xfrm>
          <a:prstGeom prst="rect">
            <a:avLst/>
          </a:prstGeom>
        </p:spPr>
      </p:pic>
      <p:sp>
        <p:nvSpPr>
          <p:cNvPr id="5" name="TextBox 4"/>
          <p:cNvSpPr txBox="1"/>
          <p:nvPr/>
        </p:nvSpPr>
        <p:spPr>
          <a:xfrm>
            <a:off x="0" y="4989096"/>
            <a:ext cx="2358190" cy="954107"/>
          </a:xfrm>
          <a:prstGeom prst="rect">
            <a:avLst/>
          </a:prstGeom>
          <a:noFill/>
        </p:spPr>
        <p:txBody>
          <a:bodyPr wrap="square" rtlCol="0">
            <a:spAutoFit/>
          </a:bodyPr>
          <a:lstStyle/>
          <a:p>
            <a:pPr marL="285750" indent="-285750">
              <a:buFont typeface="Arial" charset="0"/>
              <a:buChar char="•"/>
            </a:pPr>
            <a:r>
              <a:rPr lang="en-US" sz="2800" b="1" dirty="0" smtClean="0"/>
              <a:t>NO ATP</a:t>
            </a:r>
          </a:p>
          <a:p>
            <a:pPr marL="285750" indent="-285750">
              <a:buFont typeface="Arial" charset="0"/>
              <a:buChar char="•"/>
            </a:pPr>
            <a:r>
              <a:rPr lang="en-US" sz="2800" b="1" dirty="0" smtClean="0"/>
              <a:t>High to Low</a:t>
            </a:r>
            <a:endParaRPr lang="en-US" sz="2800" b="1" dirty="0"/>
          </a:p>
        </p:txBody>
      </p:sp>
    </p:spTree>
    <p:extLst>
      <p:ext uri="{BB962C8B-B14F-4D97-AF65-F5344CB8AC3E}">
        <p14:creationId xmlns:p14="http://schemas.microsoft.com/office/powerpoint/2010/main" val="1422545083"/>
      </p:ext>
    </p:extLst>
  </p:cSld>
  <p:clrMapOvr>
    <a:masterClrMapping/>
  </p:clrMapOvr>
  <p:timing>
    <p:tnLst>
      <p:par>
        <p:cTn id="1" dur="indefinite" restart="never" nodeType="tmRoot"/>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263" y="286604"/>
            <a:ext cx="7885497" cy="1450757"/>
          </a:xfrm>
        </p:spPr>
        <p:txBody>
          <a:bodyPr/>
          <a:lstStyle/>
          <a:p>
            <a:r>
              <a:rPr lang="en-US" dirty="0">
                <a:latin typeface="Times" charset="0"/>
                <a:ea typeface="Times" charset="0"/>
                <a:cs typeface="Times" charset="0"/>
              </a:rPr>
              <a:t>C. Controls What Goes </a:t>
            </a:r>
            <a:r>
              <a:rPr lang="en-US" dirty="0" smtClean="0">
                <a:latin typeface="Times" charset="0"/>
                <a:ea typeface="Times" charset="0"/>
                <a:cs typeface="Times" charset="0"/>
              </a:rPr>
              <a:t>In/Out</a:t>
            </a:r>
            <a:br>
              <a:rPr lang="en-US" dirty="0" smtClean="0">
                <a:latin typeface="Times" charset="0"/>
                <a:ea typeface="Times" charset="0"/>
                <a:cs typeface="Times" charset="0"/>
              </a:rPr>
            </a:br>
            <a:r>
              <a:rPr lang="en-US" i="1" dirty="0" smtClean="0">
                <a:latin typeface="Times" charset="0"/>
                <a:ea typeface="Times" charset="0"/>
                <a:cs typeface="Times" charset="0"/>
              </a:rPr>
              <a:t>Passive Transport</a:t>
            </a:r>
            <a:endParaRPr lang="en-US" i="1" dirty="0"/>
          </a:p>
        </p:txBody>
      </p:sp>
      <p:sp>
        <p:nvSpPr>
          <p:cNvPr id="3" name="TextBox 2"/>
          <p:cNvSpPr txBox="1"/>
          <p:nvPr/>
        </p:nvSpPr>
        <p:spPr>
          <a:xfrm>
            <a:off x="224589" y="2181726"/>
            <a:ext cx="8550443" cy="954107"/>
          </a:xfrm>
          <a:prstGeom prst="rect">
            <a:avLst/>
          </a:prstGeom>
          <a:noFill/>
        </p:spPr>
        <p:txBody>
          <a:bodyPr wrap="square" rtlCol="0">
            <a:spAutoFit/>
          </a:bodyPr>
          <a:lstStyle/>
          <a:p>
            <a:r>
              <a:rPr lang="en-US" sz="2800" b="1" dirty="0" smtClean="0"/>
              <a:t>1. Diffusion: Movement from high to low</a:t>
            </a:r>
          </a:p>
          <a:p>
            <a:r>
              <a:rPr lang="en-US" sz="2800" b="1" dirty="0" smtClean="0"/>
              <a:t>2. Osmosis: Travel through a semi-permeable membrane</a:t>
            </a:r>
            <a:endParaRPr lang="en-US" sz="2800" b="1" dirty="0"/>
          </a:p>
        </p:txBody>
      </p:sp>
      <p:sp>
        <p:nvSpPr>
          <p:cNvPr id="5" name="TextBox 4"/>
          <p:cNvSpPr txBox="1"/>
          <p:nvPr/>
        </p:nvSpPr>
        <p:spPr>
          <a:xfrm>
            <a:off x="0" y="4989096"/>
            <a:ext cx="2358190" cy="954107"/>
          </a:xfrm>
          <a:prstGeom prst="rect">
            <a:avLst/>
          </a:prstGeom>
          <a:noFill/>
        </p:spPr>
        <p:txBody>
          <a:bodyPr wrap="square" rtlCol="0">
            <a:spAutoFit/>
          </a:bodyPr>
          <a:lstStyle/>
          <a:p>
            <a:pPr marL="285750" indent="-285750">
              <a:buFont typeface="Arial" charset="0"/>
              <a:buChar char="•"/>
            </a:pPr>
            <a:r>
              <a:rPr lang="en-US" sz="2800" b="1" dirty="0" smtClean="0"/>
              <a:t>NO ATP</a:t>
            </a:r>
          </a:p>
          <a:p>
            <a:pPr marL="285750" indent="-285750">
              <a:buFont typeface="Arial" charset="0"/>
              <a:buChar char="•"/>
            </a:pPr>
            <a:r>
              <a:rPr lang="en-US" sz="2800" b="1" dirty="0" smtClean="0"/>
              <a:t>High to Low</a:t>
            </a:r>
            <a:endParaRPr lang="en-US" sz="2800" b="1"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0316" y="3580198"/>
            <a:ext cx="5213684" cy="3161498"/>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94448"/>
            <a:ext cx="3930316" cy="3447247"/>
          </a:xfrm>
          <a:prstGeom prst="rect">
            <a:avLst/>
          </a:prstGeom>
        </p:spPr>
      </p:pic>
    </p:spTree>
    <p:extLst>
      <p:ext uri="{BB962C8B-B14F-4D97-AF65-F5344CB8AC3E}">
        <p14:creationId xmlns:p14="http://schemas.microsoft.com/office/powerpoint/2010/main" val="161438551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
            <a:ext cx="9144000" cy="6779588"/>
          </a:xfrm>
          <a:prstGeom prst="rect">
            <a:avLst/>
          </a:prstGeom>
        </p:spPr>
      </p:pic>
    </p:spTree>
    <p:extLst>
      <p:ext uri="{BB962C8B-B14F-4D97-AF65-F5344CB8AC3E}">
        <p14:creationId xmlns:p14="http://schemas.microsoft.com/office/powerpoint/2010/main" val="155306368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188" y="94512"/>
            <a:ext cx="2539727" cy="6763488"/>
          </a:xfrm>
          <a:prstGeom prst="rect">
            <a:avLst/>
          </a:prstGeom>
        </p:spPr>
      </p:pic>
      <p:sp>
        <p:nvSpPr>
          <p:cNvPr id="2" name="TextBox 1"/>
          <p:cNvSpPr txBox="1"/>
          <p:nvPr/>
        </p:nvSpPr>
        <p:spPr>
          <a:xfrm>
            <a:off x="1363052" y="950976"/>
            <a:ext cx="7573684" cy="5355312"/>
          </a:xfrm>
          <a:prstGeom prst="rect">
            <a:avLst/>
          </a:prstGeom>
          <a:noFill/>
        </p:spPr>
        <p:txBody>
          <a:bodyPr wrap="square" rtlCol="0">
            <a:spAutoFit/>
          </a:bodyPr>
          <a:lstStyle/>
          <a:p>
            <a:pPr lvl="0"/>
            <a:r>
              <a:rPr lang="en-US" sz="3600" b="1" dirty="0">
                <a:solidFill>
                  <a:srgbClr val="C03227"/>
                </a:solidFill>
              </a:rPr>
              <a:t>Every living organism is made of one or more cells</a:t>
            </a:r>
            <a:r>
              <a:rPr lang="en-US" sz="3600" b="1" dirty="0" smtClean="0">
                <a:solidFill>
                  <a:srgbClr val="C03227"/>
                </a:solidFill>
              </a:rPr>
              <a:t>.</a:t>
            </a:r>
          </a:p>
          <a:p>
            <a:pPr lvl="0"/>
            <a:endParaRPr lang="en-US" sz="3600" b="1" dirty="0">
              <a:solidFill>
                <a:srgbClr val="C03227"/>
              </a:solidFill>
            </a:endParaRPr>
          </a:p>
          <a:p>
            <a:pPr lvl="0"/>
            <a:endParaRPr lang="en-US" sz="3600" b="1" dirty="0">
              <a:solidFill>
                <a:srgbClr val="C03227"/>
              </a:solidFill>
            </a:endParaRPr>
          </a:p>
          <a:p>
            <a:pPr lvl="0"/>
            <a:r>
              <a:rPr lang="en-US" sz="3600" b="1" dirty="0">
                <a:solidFill>
                  <a:srgbClr val="C03227"/>
                </a:solidFill>
              </a:rPr>
              <a:t>The cell is the basic unit of structure and function. </a:t>
            </a:r>
            <a:endParaRPr lang="en-US" sz="3600" b="1" dirty="0" smtClean="0">
              <a:solidFill>
                <a:srgbClr val="C03227"/>
              </a:solidFill>
            </a:endParaRPr>
          </a:p>
          <a:p>
            <a:pPr lvl="0"/>
            <a:endParaRPr lang="en-US" sz="3600" b="1" dirty="0">
              <a:solidFill>
                <a:srgbClr val="C03227"/>
              </a:solidFill>
            </a:endParaRPr>
          </a:p>
          <a:p>
            <a:pPr lvl="0"/>
            <a:endParaRPr lang="en-US" sz="3600" b="1" dirty="0">
              <a:solidFill>
                <a:srgbClr val="C03227"/>
              </a:solidFill>
            </a:endParaRPr>
          </a:p>
          <a:p>
            <a:pPr lvl="0"/>
            <a:r>
              <a:rPr lang="en-US" sz="3600" b="1" dirty="0">
                <a:solidFill>
                  <a:srgbClr val="C03227"/>
                </a:solidFill>
              </a:rPr>
              <a:t>All cells arise from pre-existing cells.</a:t>
            </a:r>
          </a:p>
          <a:p>
            <a:endParaRPr lang="en-US" dirty="0"/>
          </a:p>
        </p:txBody>
      </p:sp>
    </p:spTree>
    <p:extLst>
      <p:ext uri="{BB962C8B-B14F-4D97-AF65-F5344CB8AC3E}">
        <p14:creationId xmlns:p14="http://schemas.microsoft.com/office/powerpoint/2010/main" val="1029277956"/>
      </p:ext>
    </p:extLst>
  </p:cSld>
  <p:clrMapOvr>
    <a:masterClrMapping/>
  </p:clrMapOvr>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263" y="286604"/>
            <a:ext cx="7885497" cy="1450757"/>
          </a:xfrm>
        </p:spPr>
        <p:txBody>
          <a:bodyPr/>
          <a:lstStyle/>
          <a:p>
            <a:r>
              <a:rPr lang="en-US" dirty="0">
                <a:latin typeface="Times" charset="0"/>
                <a:ea typeface="Times" charset="0"/>
                <a:cs typeface="Times" charset="0"/>
              </a:rPr>
              <a:t>C. Controls What Goes </a:t>
            </a:r>
            <a:r>
              <a:rPr lang="en-US" dirty="0" smtClean="0">
                <a:latin typeface="Times" charset="0"/>
                <a:ea typeface="Times" charset="0"/>
                <a:cs typeface="Times" charset="0"/>
              </a:rPr>
              <a:t>In/Out</a:t>
            </a:r>
            <a:br>
              <a:rPr lang="en-US" dirty="0" smtClean="0">
                <a:latin typeface="Times" charset="0"/>
                <a:ea typeface="Times" charset="0"/>
                <a:cs typeface="Times" charset="0"/>
              </a:rPr>
            </a:br>
            <a:r>
              <a:rPr lang="en-US" i="1" dirty="0" smtClean="0">
                <a:latin typeface="Times" charset="0"/>
                <a:ea typeface="Times" charset="0"/>
                <a:cs typeface="Times" charset="0"/>
              </a:rPr>
              <a:t>Passive Transport</a:t>
            </a:r>
            <a:endParaRPr lang="en-US" i="1" dirty="0"/>
          </a:p>
        </p:txBody>
      </p:sp>
      <p:sp>
        <p:nvSpPr>
          <p:cNvPr id="3" name="TextBox 2"/>
          <p:cNvSpPr txBox="1"/>
          <p:nvPr/>
        </p:nvSpPr>
        <p:spPr>
          <a:xfrm>
            <a:off x="224589" y="2181726"/>
            <a:ext cx="8550443" cy="954107"/>
          </a:xfrm>
          <a:prstGeom prst="rect">
            <a:avLst/>
          </a:prstGeom>
          <a:noFill/>
        </p:spPr>
        <p:txBody>
          <a:bodyPr wrap="square" rtlCol="0">
            <a:spAutoFit/>
          </a:bodyPr>
          <a:lstStyle/>
          <a:p>
            <a:r>
              <a:rPr lang="en-US" sz="2800" b="1" dirty="0" smtClean="0"/>
              <a:t>1. Diffusion: Movement from high to low</a:t>
            </a:r>
          </a:p>
          <a:p>
            <a:r>
              <a:rPr lang="en-US" sz="2800" b="1" dirty="0" smtClean="0"/>
              <a:t>2. Osmosis: Travel through a semi-permeable membrane</a:t>
            </a:r>
            <a:endParaRPr lang="en-US" sz="2800" b="1" dirty="0"/>
          </a:p>
        </p:txBody>
      </p:sp>
      <p:sp>
        <p:nvSpPr>
          <p:cNvPr id="5" name="TextBox 4"/>
          <p:cNvSpPr txBox="1"/>
          <p:nvPr/>
        </p:nvSpPr>
        <p:spPr>
          <a:xfrm>
            <a:off x="0" y="5255127"/>
            <a:ext cx="2358190" cy="954107"/>
          </a:xfrm>
          <a:prstGeom prst="rect">
            <a:avLst/>
          </a:prstGeom>
          <a:noFill/>
        </p:spPr>
        <p:txBody>
          <a:bodyPr wrap="square" rtlCol="0">
            <a:spAutoFit/>
          </a:bodyPr>
          <a:lstStyle/>
          <a:p>
            <a:pPr marL="285750" indent="-285750">
              <a:buFont typeface="Arial" charset="0"/>
              <a:buChar char="•"/>
            </a:pPr>
            <a:r>
              <a:rPr lang="en-US" sz="2800" b="1" dirty="0" smtClean="0"/>
              <a:t>NO ATP</a:t>
            </a:r>
          </a:p>
          <a:p>
            <a:pPr marL="285750" indent="-285750">
              <a:buFont typeface="Arial" charset="0"/>
              <a:buChar char="•"/>
            </a:pPr>
            <a:r>
              <a:rPr lang="en-US" sz="2800" b="1" dirty="0" smtClean="0"/>
              <a:t>High to Low</a:t>
            </a:r>
            <a:endParaRPr lang="en-US" sz="2800"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49" y="1915695"/>
            <a:ext cx="8921130" cy="3339432"/>
          </a:xfrm>
          <a:prstGeom prst="rect">
            <a:avLst/>
          </a:prstGeom>
        </p:spPr>
      </p:pic>
    </p:spTree>
    <p:extLst>
      <p:ext uri="{BB962C8B-B14F-4D97-AF65-F5344CB8AC3E}">
        <p14:creationId xmlns:p14="http://schemas.microsoft.com/office/powerpoint/2010/main" val="1668971214"/>
      </p:ext>
    </p:extLst>
  </p:cSld>
  <p:clrMapOvr>
    <a:masterClrMapping/>
  </p:clrMapOvr>
  <p:timing>
    <p:tnLst>
      <p:par>
        <p:cTn id="1" dur="indefinite" restart="never" nodeType="tmRoot"/>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6604"/>
            <a:ext cx="8883682" cy="351537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79500"/>
            <a:ext cx="9144000" cy="5778500"/>
          </a:xfrm>
          <a:prstGeom prst="rect">
            <a:avLst/>
          </a:prstGeom>
        </p:spPr>
      </p:pic>
      <p:sp>
        <p:nvSpPr>
          <p:cNvPr id="5" name="Rectangle 4"/>
          <p:cNvSpPr/>
          <p:nvPr/>
        </p:nvSpPr>
        <p:spPr>
          <a:xfrm>
            <a:off x="3064042" y="128337"/>
            <a:ext cx="5967663" cy="9304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5280231"/>
      </p:ext>
    </p:extLst>
  </p:cSld>
  <p:clrMapOvr>
    <a:masterClrMapping/>
  </p:clrMapOvr>
  <p:timing>
    <p:tnLst>
      <p:par>
        <p:cTn id="1" dur="indefinite" restart="never" nodeType="tmRoot"/>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384632" cy="6858000"/>
          </a:xfrm>
          <a:prstGeom prst="rect">
            <a:avLst/>
          </a:prstGeom>
        </p:spPr>
      </p:pic>
      <p:sp>
        <p:nvSpPr>
          <p:cNvPr id="4" name="TextBox 3"/>
          <p:cNvSpPr txBox="1"/>
          <p:nvPr/>
        </p:nvSpPr>
        <p:spPr>
          <a:xfrm>
            <a:off x="822960" y="4828032"/>
            <a:ext cx="1664208" cy="646331"/>
          </a:xfrm>
          <a:prstGeom prst="rect">
            <a:avLst/>
          </a:prstGeom>
          <a:noFill/>
        </p:spPr>
        <p:txBody>
          <a:bodyPr wrap="square" rtlCol="0">
            <a:spAutoFit/>
          </a:bodyPr>
          <a:lstStyle/>
          <a:p>
            <a:r>
              <a:rPr lang="en-US" dirty="0" smtClean="0"/>
              <a:t>80% h20</a:t>
            </a:r>
          </a:p>
          <a:p>
            <a:r>
              <a:rPr lang="en-US" dirty="0" smtClean="0"/>
              <a:t>20% </a:t>
            </a:r>
            <a:r>
              <a:rPr lang="en-US" dirty="0" err="1" smtClean="0"/>
              <a:t>NaCl</a:t>
            </a:r>
            <a:endParaRPr lang="en-US" dirty="0"/>
          </a:p>
        </p:txBody>
      </p:sp>
      <p:sp>
        <p:nvSpPr>
          <p:cNvPr id="5" name="TextBox 4"/>
          <p:cNvSpPr txBox="1"/>
          <p:nvPr/>
        </p:nvSpPr>
        <p:spPr>
          <a:xfrm>
            <a:off x="4581144" y="4689532"/>
            <a:ext cx="1133856" cy="923330"/>
          </a:xfrm>
          <a:prstGeom prst="rect">
            <a:avLst/>
          </a:prstGeom>
          <a:noFill/>
        </p:spPr>
        <p:txBody>
          <a:bodyPr wrap="square" rtlCol="0">
            <a:spAutoFit/>
          </a:bodyPr>
          <a:lstStyle/>
          <a:p>
            <a:r>
              <a:rPr lang="en-US" dirty="0" smtClean="0"/>
              <a:t>100% </a:t>
            </a:r>
            <a:r>
              <a:rPr lang="en-US" dirty="0"/>
              <a:t>h20</a:t>
            </a:r>
          </a:p>
          <a:p>
            <a:r>
              <a:rPr lang="en-US" dirty="0" smtClean="0"/>
              <a:t>0</a:t>
            </a:r>
            <a:r>
              <a:rPr lang="en-US" dirty="0"/>
              <a:t>% </a:t>
            </a:r>
            <a:r>
              <a:rPr lang="en-US" dirty="0" err="1"/>
              <a:t>NaCl</a:t>
            </a:r>
            <a:endParaRPr lang="en-US" dirty="0"/>
          </a:p>
          <a:p>
            <a:endParaRPr lang="en-US" dirty="0"/>
          </a:p>
        </p:txBody>
      </p:sp>
      <p:sp>
        <p:nvSpPr>
          <p:cNvPr id="6" name="TextBox 5"/>
          <p:cNvSpPr txBox="1"/>
          <p:nvPr/>
        </p:nvSpPr>
        <p:spPr>
          <a:xfrm>
            <a:off x="7351776" y="4828032"/>
            <a:ext cx="1170432" cy="923330"/>
          </a:xfrm>
          <a:prstGeom prst="rect">
            <a:avLst/>
          </a:prstGeom>
          <a:noFill/>
        </p:spPr>
        <p:txBody>
          <a:bodyPr wrap="square" rtlCol="0">
            <a:spAutoFit/>
          </a:bodyPr>
          <a:lstStyle/>
          <a:p>
            <a:r>
              <a:rPr lang="en-US" dirty="0" smtClean="0"/>
              <a:t>20% </a:t>
            </a:r>
            <a:r>
              <a:rPr lang="en-US" dirty="0"/>
              <a:t>h20</a:t>
            </a:r>
          </a:p>
          <a:p>
            <a:r>
              <a:rPr lang="en-US" dirty="0" smtClean="0"/>
              <a:t>80% </a:t>
            </a:r>
            <a:r>
              <a:rPr lang="en-US" dirty="0" err="1"/>
              <a:t>NaCl</a:t>
            </a:r>
            <a:endParaRPr lang="en-US" dirty="0"/>
          </a:p>
          <a:p>
            <a:endParaRPr lang="en-US" dirty="0"/>
          </a:p>
        </p:txBody>
      </p:sp>
    </p:spTree>
    <p:extLst>
      <p:ext uri="{BB962C8B-B14F-4D97-AF65-F5344CB8AC3E}">
        <p14:creationId xmlns:p14="http://schemas.microsoft.com/office/powerpoint/2010/main" val="1908481065"/>
      </p:ext>
    </p:extLst>
  </p:cSld>
  <p:clrMapOvr>
    <a:masterClrMapping/>
  </p:clrMapOvr>
  <p:timing>
    <p:tnLst>
      <p:par>
        <p:cTn id="1" dur="indefinite" restart="never" nodeType="tmRoot"/>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263" y="286604"/>
            <a:ext cx="7885497" cy="1450757"/>
          </a:xfrm>
        </p:spPr>
        <p:txBody>
          <a:bodyPr/>
          <a:lstStyle/>
          <a:p>
            <a:r>
              <a:rPr lang="en-US" dirty="0">
                <a:latin typeface="Times" charset="0"/>
                <a:ea typeface="Times" charset="0"/>
                <a:cs typeface="Times" charset="0"/>
              </a:rPr>
              <a:t>C. Controls What Goes </a:t>
            </a:r>
            <a:r>
              <a:rPr lang="en-US" dirty="0" smtClean="0">
                <a:latin typeface="Times" charset="0"/>
                <a:ea typeface="Times" charset="0"/>
                <a:cs typeface="Times" charset="0"/>
              </a:rPr>
              <a:t>In/Out</a:t>
            </a:r>
            <a:br>
              <a:rPr lang="en-US" dirty="0" smtClean="0">
                <a:latin typeface="Times" charset="0"/>
                <a:ea typeface="Times" charset="0"/>
                <a:cs typeface="Times" charset="0"/>
              </a:rPr>
            </a:br>
            <a:r>
              <a:rPr lang="en-US" i="1" dirty="0" smtClean="0">
                <a:solidFill>
                  <a:srgbClr val="FF0000"/>
                </a:solidFill>
                <a:latin typeface="Times" charset="0"/>
                <a:ea typeface="Times" charset="0"/>
                <a:cs typeface="Times" charset="0"/>
              </a:rPr>
              <a:t>A</a:t>
            </a:r>
            <a:r>
              <a:rPr lang="en-US" i="1" dirty="0" smtClean="0">
                <a:latin typeface="Times" charset="0"/>
                <a:ea typeface="Times" charset="0"/>
                <a:cs typeface="Times" charset="0"/>
              </a:rPr>
              <a:t>ctive </a:t>
            </a:r>
            <a:r>
              <a:rPr lang="en-US" i="1" dirty="0" smtClean="0">
                <a:solidFill>
                  <a:srgbClr val="FF0000"/>
                </a:solidFill>
                <a:latin typeface="Times" charset="0"/>
                <a:ea typeface="Times" charset="0"/>
                <a:cs typeface="Times" charset="0"/>
              </a:rPr>
              <a:t>T</a:t>
            </a:r>
            <a:r>
              <a:rPr lang="en-US" i="1" dirty="0" smtClean="0">
                <a:latin typeface="Times" charset="0"/>
                <a:ea typeface="Times" charset="0"/>
                <a:cs typeface="Times" charset="0"/>
              </a:rPr>
              <a:t>rans</a:t>
            </a:r>
            <a:r>
              <a:rPr lang="en-US" i="1" dirty="0" smtClean="0">
                <a:solidFill>
                  <a:srgbClr val="FF0000"/>
                </a:solidFill>
                <a:latin typeface="Times" charset="0"/>
                <a:ea typeface="Times" charset="0"/>
                <a:cs typeface="Times" charset="0"/>
              </a:rPr>
              <a:t>p</a:t>
            </a:r>
            <a:r>
              <a:rPr lang="en-US" i="1" dirty="0" smtClean="0">
                <a:latin typeface="Times" charset="0"/>
                <a:ea typeface="Times" charset="0"/>
                <a:cs typeface="Times" charset="0"/>
              </a:rPr>
              <a:t>ort</a:t>
            </a:r>
            <a:endParaRPr lang="en-US" i="1" dirty="0"/>
          </a:p>
        </p:txBody>
      </p:sp>
      <p:sp>
        <p:nvSpPr>
          <p:cNvPr id="3" name="TextBox 2"/>
          <p:cNvSpPr txBox="1"/>
          <p:nvPr/>
        </p:nvSpPr>
        <p:spPr>
          <a:xfrm>
            <a:off x="112295" y="2197769"/>
            <a:ext cx="5133473" cy="3539430"/>
          </a:xfrm>
          <a:prstGeom prst="rect">
            <a:avLst/>
          </a:prstGeom>
          <a:noFill/>
        </p:spPr>
        <p:txBody>
          <a:bodyPr wrap="square" rtlCol="0">
            <a:spAutoFit/>
          </a:bodyPr>
          <a:lstStyle/>
          <a:p>
            <a:r>
              <a:rPr lang="en-US" sz="2800" b="1" dirty="0" smtClean="0"/>
              <a:t>Phagocytosis</a:t>
            </a:r>
          </a:p>
          <a:p>
            <a:endParaRPr lang="en-US" sz="2800" b="1" dirty="0" smtClean="0"/>
          </a:p>
          <a:p>
            <a:endParaRPr lang="en-US" sz="2800" b="1" dirty="0"/>
          </a:p>
          <a:p>
            <a:endParaRPr lang="en-US" sz="2800" b="1" dirty="0" smtClean="0"/>
          </a:p>
          <a:p>
            <a:endParaRPr lang="en-US" sz="2800" b="1" dirty="0"/>
          </a:p>
          <a:p>
            <a:endParaRPr lang="en-US" sz="2800" b="1" dirty="0"/>
          </a:p>
          <a:p>
            <a:r>
              <a:rPr lang="en-US" sz="2800" b="1" dirty="0" smtClean="0"/>
              <a:t>ATP Required</a:t>
            </a:r>
          </a:p>
          <a:p>
            <a:r>
              <a:rPr lang="en-US" sz="2800" b="1" dirty="0" smtClean="0"/>
              <a:t>Low to High</a:t>
            </a:r>
            <a:endParaRPr lang="en-US" sz="2800"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6800" y="1737361"/>
            <a:ext cx="6807200" cy="4988401"/>
          </a:xfrm>
          <a:prstGeom prst="rect">
            <a:avLst/>
          </a:prstGeom>
        </p:spPr>
      </p:pic>
    </p:spTree>
    <p:extLst>
      <p:ext uri="{BB962C8B-B14F-4D97-AF65-F5344CB8AC3E}">
        <p14:creationId xmlns:p14="http://schemas.microsoft.com/office/powerpoint/2010/main" val="1025507863"/>
      </p:ext>
    </p:extLst>
  </p:cSld>
  <p:clrMapOvr>
    <a:masterClrMapping/>
  </p:clrMapOvr>
  <p:timing>
    <p:tnLst>
      <p:par>
        <p:cTn id="1" dur="indefinite" restart="never" nodeType="tmRoot"/>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263" y="286604"/>
            <a:ext cx="7885497" cy="1450757"/>
          </a:xfrm>
        </p:spPr>
        <p:txBody>
          <a:bodyPr/>
          <a:lstStyle/>
          <a:p>
            <a:r>
              <a:rPr lang="en-US" dirty="0">
                <a:latin typeface="Times" charset="0"/>
                <a:ea typeface="Times" charset="0"/>
                <a:cs typeface="Times" charset="0"/>
              </a:rPr>
              <a:t>C. Controls What Goes </a:t>
            </a:r>
            <a:r>
              <a:rPr lang="en-US" dirty="0" smtClean="0">
                <a:latin typeface="Times" charset="0"/>
                <a:ea typeface="Times" charset="0"/>
                <a:cs typeface="Times" charset="0"/>
              </a:rPr>
              <a:t>In/Out</a:t>
            </a:r>
            <a:br>
              <a:rPr lang="en-US" dirty="0" smtClean="0">
                <a:latin typeface="Times" charset="0"/>
                <a:ea typeface="Times" charset="0"/>
                <a:cs typeface="Times" charset="0"/>
              </a:rPr>
            </a:br>
            <a:r>
              <a:rPr lang="en-US" i="1" dirty="0" smtClean="0">
                <a:solidFill>
                  <a:srgbClr val="FF0000"/>
                </a:solidFill>
                <a:latin typeface="Times" charset="0"/>
                <a:ea typeface="Times" charset="0"/>
                <a:cs typeface="Times" charset="0"/>
              </a:rPr>
              <a:t>A</a:t>
            </a:r>
            <a:r>
              <a:rPr lang="en-US" i="1" dirty="0" smtClean="0">
                <a:latin typeface="Times" charset="0"/>
                <a:ea typeface="Times" charset="0"/>
                <a:cs typeface="Times" charset="0"/>
              </a:rPr>
              <a:t>ctive </a:t>
            </a:r>
            <a:r>
              <a:rPr lang="en-US" i="1" dirty="0" smtClean="0">
                <a:solidFill>
                  <a:srgbClr val="FF0000"/>
                </a:solidFill>
                <a:latin typeface="Times" charset="0"/>
                <a:ea typeface="Times" charset="0"/>
                <a:cs typeface="Times" charset="0"/>
              </a:rPr>
              <a:t>T</a:t>
            </a:r>
            <a:r>
              <a:rPr lang="en-US" i="1" dirty="0" smtClean="0">
                <a:latin typeface="Times" charset="0"/>
                <a:ea typeface="Times" charset="0"/>
                <a:cs typeface="Times" charset="0"/>
              </a:rPr>
              <a:t>rans</a:t>
            </a:r>
            <a:r>
              <a:rPr lang="en-US" i="1" dirty="0" smtClean="0">
                <a:solidFill>
                  <a:srgbClr val="FF0000"/>
                </a:solidFill>
                <a:latin typeface="Times" charset="0"/>
                <a:ea typeface="Times" charset="0"/>
                <a:cs typeface="Times" charset="0"/>
              </a:rPr>
              <a:t>p</a:t>
            </a:r>
            <a:r>
              <a:rPr lang="en-US" i="1" dirty="0" smtClean="0">
                <a:latin typeface="Times" charset="0"/>
                <a:ea typeface="Times" charset="0"/>
                <a:cs typeface="Times" charset="0"/>
              </a:rPr>
              <a:t>ort</a:t>
            </a:r>
            <a:endParaRPr lang="en-US" i="1" dirty="0"/>
          </a:p>
        </p:txBody>
      </p:sp>
      <p:sp>
        <p:nvSpPr>
          <p:cNvPr id="3" name="TextBox 2"/>
          <p:cNvSpPr txBox="1"/>
          <p:nvPr/>
        </p:nvSpPr>
        <p:spPr>
          <a:xfrm>
            <a:off x="112295" y="2197769"/>
            <a:ext cx="5133473" cy="3539430"/>
          </a:xfrm>
          <a:prstGeom prst="rect">
            <a:avLst/>
          </a:prstGeom>
          <a:noFill/>
        </p:spPr>
        <p:txBody>
          <a:bodyPr wrap="square" rtlCol="0">
            <a:spAutoFit/>
          </a:bodyPr>
          <a:lstStyle/>
          <a:p>
            <a:r>
              <a:rPr lang="en-US" sz="2800" b="1" dirty="0" smtClean="0"/>
              <a:t>Phagocytosis</a:t>
            </a:r>
          </a:p>
          <a:p>
            <a:endParaRPr lang="en-US" sz="2800" b="1" dirty="0" smtClean="0"/>
          </a:p>
          <a:p>
            <a:endParaRPr lang="en-US" sz="2800" b="1" dirty="0"/>
          </a:p>
          <a:p>
            <a:endParaRPr lang="en-US" sz="2800" b="1" dirty="0" smtClean="0"/>
          </a:p>
          <a:p>
            <a:endParaRPr lang="en-US" sz="2800" b="1" dirty="0"/>
          </a:p>
          <a:p>
            <a:endParaRPr lang="en-US" sz="2800" b="1" dirty="0"/>
          </a:p>
          <a:p>
            <a:r>
              <a:rPr lang="en-US" sz="2800" b="1" dirty="0" smtClean="0"/>
              <a:t>ATP Required</a:t>
            </a:r>
          </a:p>
          <a:p>
            <a:r>
              <a:rPr lang="en-US" sz="2800" b="1" dirty="0" smtClean="0"/>
              <a:t>Low to High</a:t>
            </a:r>
            <a:endParaRPr lang="en-US" sz="2800" b="1"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2294" y="1989220"/>
            <a:ext cx="6491705" cy="4868779"/>
          </a:xfrm>
          <a:prstGeom prst="rect">
            <a:avLst/>
          </a:prstGeom>
        </p:spPr>
      </p:pic>
    </p:spTree>
    <p:extLst>
      <p:ext uri="{BB962C8B-B14F-4D97-AF65-F5344CB8AC3E}">
        <p14:creationId xmlns:p14="http://schemas.microsoft.com/office/powerpoint/2010/main" val="6902619"/>
      </p:ext>
    </p:extLst>
  </p:cSld>
  <p:clrMapOvr>
    <a:masterClrMapping/>
  </p:clrMapOvr>
  <p:timing>
    <p:tnLst>
      <p:par>
        <p:cTn id="1" dur="indefinite" restart="never" nodeType="tmRoot"/>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263" y="286604"/>
            <a:ext cx="7885497" cy="1450757"/>
          </a:xfrm>
        </p:spPr>
        <p:txBody>
          <a:bodyPr/>
          <a:lstStyle/>
          <a:p>
            <a:r>
              <a:rPr lang="en-US" dirty="0">
                <a:latin typeface="Times" charset="0"/>
                <a:ea typeface="Times" charset="0"/>
                <a:cs typeface="Times" charset="0"/>
              </a:rPr>
              <a:t>C. Controls What Goes </a:t>
            </a:r>
            <a:r>
              <a:rPr lang="en-US" dirty="0" smtClean="0">
                <a:latin typeface="Times" charset="0"/>
                <a:ea typeface="Times" charset="0"/>
                <a:cs typeface="Times" charset="0"/>
              </a:rPr>
              <a:t>In/Out</a:t>
            </a:r>
            <a:br>
              <a:rPr lang="en-US" dirty="0" smtClean="0">
                <a:latin typeface="Times" charset="0"/>
                <a:ea typeface="Times" charset="0"/>
                <a:cs typeface="Times" charset="0"/>
              </a:rPr>
            </a:br>
            <a:r>
              <a:rPr lang="en-US" i="1" dirty="0" smtClean="0">
                <a:solidFill>
                  <a:srgbClr val="FF0000"/>
                </a:solidFill>
                <a:latin typeface="Times" charset="0"/>
                <a:ea typeface="Times" charset="0"/>
                <a:cs typeface="Times" charset="0"/>
              </a:rPr>
              <a:t>A</a:t>
            </a:r>
            <a:r>
              <a:rPr lang="en-US" i="1" dirty="0" smtClean="0">
                <a:latin typeface="Times" charset="0"/>
                <a:ea typeface="Times" charset="0"/>
                <a:cs typeface="Times" charset="0"/>
              </a:rPr>
              <a:t>ctive </a:t>
            </a:r>
            <a:r>
              <a:rPr lang="en-US" i="1" dirty="0" smtClean="0">
                <a:solidFill>
                  <a:srgbClr val="FF0000"/>
                </a:solidFill>
                <a:latin typeface="Times" charset="0"/>
                <a:ea typeface="Times" charset="0"/>
                <a:cs typeface="Times" charset="0"/>
              </a:rPr>
              <a:t>T</a:t>
            </a:r>
            <a:r>
              <a:rPr lang="en-US" i="1" dirty="0" smtClean="0">
                <a:latin typeface="Times" charset="0"/>
                <a:ea typeface="Times" charset="0"/>
                <a:cs typeface="Times" charset="0"/>
              </a:rPr>
              <a:t>rans</a:t>
            </a:r>
            <a:r>
              <a:rPr lang="en-US" i="1" dirty="0" smtClean="0">
                <a:solidFill>
                  <a:srgbClr val="FF0000"/>
                </a:solidFill>
                <a:latin typeface="Times" charset="0"/>
                <a:ea typeface="Times" charset="0"/>
                <a:cs typeface="Times" charset="0"/>
              </a:rPr>
              <a:t>p</a:t>
            </a:r>
            <a:r>
              <a:rPr lang="en-US" i="1" dirty="0" smtClean="0">
                <a:latin typeface="Times" charset="0"/>
                <a:ea typeface="Times" charset="0"/>
                <a:cs typeface="Times" charset="0"/>
              </a:rPr>
              <a:t>ort</a:t>
            </a:r>
            <a:endParaRPr lang="en-US" i="1" dirty="0"/>
          </a:p>
        </p:txBody>
      </p:sp>
      <p:sp>
        <p:nvSpPr>
          <p:cNvPr id="3" name="TextBox 2"/>
          <p:cNvSpPr txBox="1"/>
          <p:nvPr/>
        </p:nvSpPr>
        <p:spPr>
          <a:xfrm>
            <a:off x="112295" y="2197769"/>
            <a:ext cx="5133473" cy="3539430"/>
          </a:xfrm>
          <a:prstGeom prst="rect">
            <a:avLst/>
          </a:prstGeom>
          <a:noFill/>
        </p:spPr>
        <p:txBody>
          <a:bodyPr wrap="square" rtlCol="0">
            <a:spAutoFit/>
          </a:bodyPr>
          <a:lstStyle/>
          <a:p>
            <a:r>
              <a:rPr lang="en-US" sz="2800" b="1" dirty="0" smtClean="0"/>
              <a:t>Phagocytosis</a:t>
            </a:r>
          </a:p>
          <a:p>
            <a:endParaRPr lang="en-US" sz="2800" b="1" dirty="0" smtClean="0"/>
          </a:p>
          <a:p>
            <a:endParaRPr lang="en-US" sz="2800" b="1" dirty="0"/>
          </a:p>
          <a:p>
            <a:endParaRPr lang="en-US" sz="2800" b="1" dirty="0" smtClean="0"/>
          </a:p>
          <a:p>
            <a:endParaRPr lang="en-US" sz="2800" b="1" dirty="0"/>
          </a:p>
          <a:p>
            <a:endParaRPr lang="en-US" sz="2800" b="1" dirty="0"/>
          </a:p>
          <a:p>
            <a:r>
              <a:rPr lang="en-US" sz="2800" b="1" dirty="0" smtClean="0"/>
              <a:t>ATP Required</a:t>
            </a:r>
          </a:p>
          <a:p>
            <a:r>
              <a:rPr lang="en-US" sz="2800" b="1" dirty="0" smtClean="0"/>
              <a:t>Low to High</a:t>
            </a:r>
            <a:endParaRPr lang="en-US" sz="2800"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2168" y="2334795"/>
            <a:ext cx="5254592" cy="3706364"/>
          </a:xfrm>
          <a:prstGeom prst="rect">
            <a:avLst/>
          </a:prstGeom>
        </p:spPr>
      </p:pic>
    </p:spTree>
    <p:extLst>
      <p:ext uri="{BB962C8B-B14F-4D97-AF65-F5344CB8AC3E}">
        <p14:creationId xmlns:p14="http://schemas.microsoft.com/office/powerpoint/2010/main" val="48200595"/>
      </p:ext>
    </p:extLst>
  </p:cSld>
  <p:clrMapOvr>
    <a:masterClrMapping/>
  </p:clrMapOvr>
  <p:timing>
    <p:tnLst>
      <p:par>
        <p:cTn id="1" dur="indefinite" restart="never" nodeType="tmRoot"/>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263" y="286604"/>
            <a:ext cx="7885497" cy="1450757"/>
          </a:xfrm>
        </p:spPr>
        <p:txBody>
          <a:bodyPr/>
          <a:lstStyle/>
          <a:p>
            <a:r>
              <a:rPr lang="en-US" dirty="0">
                <a:latin typeface="Times" charset="0"/>
                <a:ea typeface="Times" charset="0"/>
                <a:cs typeface="Times" charset="0"/>
              </a:rPr>
              <a:t>C. Controls What Goes </a:t>
            </a:r>
            <a:r>
              <a:rPr lang="en-US" dirty="0" smtClean="0">
                <a:latin typeface="Times" charset="0"/>
                <a:ea typeface="Times" charset="0"/>
                <a:cs typeface="Times" charset="0"/>
              </a:rPr>
              <a:t>In/Out</a:t>
            </a:r>
            <a:br>
              <a:rPr lang="en-US" dirty="0" smtClean="0">
                <a:latin typeface="Times" charset="0"/>
                <a:ea typeface="Times" charset="0"/>
                <a:cs typeface="Times" charset="0"/>
              </a:rPr>
            </a:br>
            <a:r>
              <a:rPr lang="en-US" i="1" dirty="0" smtClean="0">
                <a:solidFill>
                  <a:srgbClr val="FF0000"/>
                </a:solidFill>
                <a:latin typeface="Times" charset="0"/>
                <a:ea typeface="Times" charset="0"/>
                <a:cs typeface="Times" charset="0"/>
              </a:rPr>
              <a:t>A</a:t>
            </a:r>
            <a:r>
              <a:rPr lang="en-US" i="1" dirty="0" smtClean="0">
                <a:latin typeface="Times" charset="0"/>
                <a:ea typeface="Times" charset="0"/>
                <a:cs typeface="Times" charset="0"/>
              </a:rPr>
              <a:t>ctive </a:t>
            </a:r>
            <a:r>
              <a:rPr lang="en-US" i="1" dirty="0" smtClean="0">
                <a:solidFill>
                  <a:srgbClr val="FF0000"/>
                </a:solidFill>
                <a:latin typeface="Times" charset="0"/>
                <a:ea typeface="Times" charset="0"/>
                <a:cs typeface="Times" charset="0"/>
              </a:rPr>
              <a:t>T</a:t>
            </a:r>
            <a:r>
              <a:rPr lang="en-US" i="1" dirty="0" smtClean="0">
                <a:latin typeface="Times" charset="0"/>
                <a:ea typeface="Times" charset="0"/>
                <a:cs typeface="Times" charset="0"/>
              </a:rPr>
              <a:t>rans</a:t>
            </a:r>
            <a:r>
              <a:rPr lang="en-US" i="1" dirty="0" smtClean="0">
                <a:solidFill>
                  <a:srgbClr val="FF0000"/>
                </a:solidFill>
                <a:latin typeface="Times" charset="0"/>
                <a:ea typeface="Times" charset="0"/>
                <a:cs typeface="Times" charset="0"/>
              </a:rPr>
              <a:t>p</a:t>
            </a:r>
            <a:r>
              <a:rPr lang="en-US" i="1" dirty="0" smtClean="0">
                <a:latin typeface="Times" charset="0"/>
                <a:ea typeface="Times" charset="0"/>
                <a:cs typeface="Times" charset="0"/>
              </a:rPr>
              <a:t>ort</a:t>
            </a:r>
            <a:endParaRPr lang="en-US" i="1" dirty="0"/>
          </a:p>
        </p:txBody>
      </p:sp>
      <p:sp>
        <p:nvSpPr>
          <p:cNvPr id="3" name="TextBox 2"/>
          <p:cNvSpPr txBox="1"/>
          <p:nvPr/>
        </p:nvSpPr>
        <p:spPr>
          <a:xfrm>
            <a:off x="112295" y="2197769"/>
            <a:ext cx="5133473" cy="3539430"/>
          </a:xfrm>
          <a:prstGeom prst="rect">
            <a:avLst/>
          </a:prstGeom>
          <a:noFill/>
        </p:spPr>
        <p:txBody>
          <a:bodyPr wrap="square" rtlCol="0">
            <a:spAutoFit/>
          </a:bodyPr>
          <a:lstStyle/>
          <a:p>
            <a:r>
              <a:rPr lang="en-US" sz="2800" b="1" dirty="0" smtClean="0"/>
              <a:t>Phagocytosis</a:t>
            </a:r>
          </a:p>
          <a:p>
            <a:endParaRPr lang="en-US" sz="2800" b="1" dirty="0" smtClean="0"/>
          </a:p>
          <a:p>
            <a:endParaRPr lang="en-US" sz="2800" b="1" dirty="0"/>
          </a:p>
          <a:p>
            <a:endParaRPr lang="en-US" sz="2800" b="1" dirty="0" smtClean="0"/>
          </a:p>
          <a:p>
            <a:endParaRPr lang="en-US" sz="2800" b="1" dirty="0"/>
          </a:p>
          <a:p>
            <a:endParaRPr lang="en-US" sz="2800" b="1" dirty="0"/>
          </a:p>
          <a:p>
            <a:r>
              <a:rPr lang="en-US" sz="2800" b="1" dirty="0" smtClean="0"/>
              <a:t>ATP Required</a:t>
            </a:r>
          </a:p>
          <a:p>
            <a:r>
              <a:rPr lang="en-US" sz="2800" b="1" dirty="0" smtClean="0"/>
              <a:t>Low to High</a:t>
            </a:r>
            <a:endParaRPr lang="en-US" sz="2800" b="1"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6126" y="2197769"/>
            <a:ext cx="5693611" cy="4259818"/>
          </a:xfrm>
          <a:prstGeom prst="rect">
            <a:avLst/>
          </a:prstGeom>
        </p:spPr>
      </p:pic>
    </p:spTree>
    <p:extLst>
      <p:ext uri="{BB962C8B-B14F-4D97-AF65-F5344CB8AC3E}">
        <p14:creationId xmlns:p14="http://schemas.microsoft.com/office/powerpoint/2010/main" val="506065246"/>
      </p:ext>
    </p:extLst>
  </p:cSld>
  <p:clrMapOvr>
    <a:masterClrMapping/>
  </p:clrMapOvr>
  <p:timing>
    <p:tnLst>
      <p:par>
        <p:cTn id="1" dur="indefinite" restart="never" nodeType="tmRoot"/>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4"/>
            <a:ext cx="7543800" cy="756133"/>
          </a:xfrm>
        </p:spPr>
        <p:txBody>
          <a:bodyPr>
            <a:normAutofit fontScale="90000"/>
          </a:bodyPr>
          <a:lstStyle/>
          <a:p>
            <a:r>
              <a:rPr lang="en-US" sz="2800" dirty="0">
                <a:latin typeface="Times" charset="0"/>
                <a:ea typeface="Times" charset="0"/>
                <a:cs typeface="Times" charset="0"/>
              </a:rPr>
              <a:t>C. Controls What Goes In/Out</a:t>
            </a:r>
            <a:br>
              <a:rPr lang="en-US" sz="2800" dirty="0">
                <a:latin typeface="Times" charset="0"/>
                <a:ea typeface="Times" charset="0"/>
                <a:cs typeface="Times" charset="0"/>
              </a:rPr>
            </a:br>
            <a:r>
              <a:rPr lang="en-US" sz="2800" i="1" dirty="0">
                <a:solidFill>
                  <a:srgbClr val="FF0000"/>
                </a:solidFill>
                <a:latin typeface="Times" charset="0"/>
                <a:ea typeface="Times" charset="0"/>
                <a:cs typeface="Times" charset="0"/>
              </a:rPr>
              <a:t>A</a:t>
            </a:r>
            <a:r>
              <a:rPr lang="en-US" sz="2800" i="1" dirty="0">
                <a:latin typeface="Times" charset="0"/>
                <a:ea typeface="Times" charset="0"/>
                <a:cs typeface="Times" charset="0"/>
              </a:rPr>
              <a:t>ctive </a:t>
            </a:r>
            <a:r>
              <a:rPr lang="en-US" sz="2800" i="1" dirty="0" smtClean="0">
                <a:solidFill>
                  <a:srgbClr val="FF0000"/>
                </a:solidFill>
                <a:latin typeface="Times" charset="0"/>
                <a:ea typeface="Times" charset="0"/>
                <a:cs typeface="Times" charset="0"/>
              </a:rPr>
              <a:t>T</a:t>
            </a:r>
            <a:r>
              <a:rPr lang="en-US" sz="2800" i="1" dirty="0" smtClean="0">
                <a:latin typeface="Times" charset="0"/>
                <a:ea typeface="Times" charset="0"/>
                <a:cs typeface="Times" charset="0"/>
              </a:rPr>
              <a:t>rans</a:t>
            </a:r>
            <a:r>
              <a:rPr lang="en-US" sz="2800" i="1" dirty="0" smtClean="0">
                <a:solidFill>
                  <a:srgbClr val="FF0000"/>
                </a:solidFill>
                <a:latin typeface="Times" charset="0"/>
                <a:ea typeface="Times" charset="0"/>
                <a:cs typeface="Times" charset="0"/>
              </a:rPr>
              <a:t>p</a:t>
            </a:r>
            <a:r>
              <a:rPr lang="en-US" sz="2800" i="1" dirty="0" smtClean="0">
                <a:latin typeface="Times" charset="0"/>
                <a:ea typeface="Times" charset="0"/>
                <a:cs typeface="Times" charset="0"/>
              </a:rPr>
              <a:t>ortation</a:t>
            </a:r>
            <a:br>
              <a:rPr lang="en-US" sz="2800" i="1" dirty="0" smtClean="0">
                <a:latin typeface="Times" charset="0"/>
                <a:ea typeface="Times" charset="0"/>
                <a:cs typeface="Times" charset="0"/>
              </a:rPr>
            </a:br>
            <a:r>
              <a:rPr lang="en-US" sz="2800" i="1" dirty="0" smtClean="0">
                <a:latin typeface="Times" charset="0"/>
                <a:ea typeface="Times" charset="0"/>
                <a:cs typeface="Times" charset="0"/>
              </a:rPr>
              <a:t>Phagocytosis</a:t>
            </a:r>
            <a:endParaRPr lang="en-US" sz="28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 y="1042737"/>
            <a:ext cx="9143999" cy="5846018"/>
          </a:xfrm>
          <a:prstGeom prst="rect">
            <a:avLst/>
          </a:prstGeom>
        </p:spPr>
      </p:pic>
    </p:spTree>
    <p:extLst>
      <p:ext uri="{BB962C8B-B14F-4D97-AF65-F5344CB8AC3E}">
        <p14:creationId xmlns:p14="http://schemas.microsoft.com/office/powerpoint/2010/main" val="1403347402"/>
      </p:ext>
    </p:extLst>
  </p:cSld>
  <p:clrMapOvr>
    <a:masterClrMapping/>
  </p:clrMapOvr>
  <p:timing>
    <p:tnLst>
      <p:par>
        <p:cTn id="1" dur="indefinite" restart="never" nodeType="tmRoot"/>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2534699F-5AAB-4D45-BBCA-73CC8EEF154D}"/>
              </a:ext>
            </a:extLst>
          </p:cNvPr>
          <p:cNvSpPr txBox="1"/>
          <p:nvPr/>
        </p:nvSpPr>
        <p:spPr>
          <a:xfrm>
            <a:off x="71516" y="502694"/>
            <a:ext cx="9072483" cy="2479140"/>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nSpc>
                <a:spcPct val="90000"/>
              </a:lnSpc>
            </a:pPr>
            <a:r>
              <a:rPr lang="en-US" sz="5400" b="1" dirty="0" smtClean="0"/>
              <a:t>LE-A Today's </a:t>
            </a:r>
            <a:r>
              <a:rPr lang="en-US" sz="5400" b="1" dirty="0"/>
              <a:t>goals</a:t>
            </a:r>
            <a:r>
              <a:rPr lang="en-US" sz="5400" b="1" dirty="0" smtClean="0"/>
              <a:t>....</a:t>
            </a:r>
          </a:p>
          <a:p>
            <a:pPr>
              <a:lnSpc>
                <a:spcPct val="90000"/>
              </a:lnSpc>
            </a:pPr>
            <a:endParaRPr lang="en-US" sz="5400" b="1" dirty="0" smtClean="0"/>
          </a:p>
          <a:p>
            <a:pPr marL="642938" indent="-642938">
              <a:lnSpc>
                <a:spcPct val="90000"/>
              </a:lnSpc>
              <a:buFont typeface="Arial"/>
              <a:buChar char="•"/>
            </a:pPr>
            <a:r>
              <a:rPr lang="en-US" sz="3300" i="1" dirty="0" smtClean="0"/>
              <a:t>Explain the functions of active and passive transport</a:t>
            </a:r>
            <a:endParaRPr lang="en-US" sz="3300" i="1" dirty="0"/>
          </a:p>
        </p:txBody>
      </p:sp>
      <p:sp>
        <p:nvSpPr>
          <p:cNvPr id="3" name="TextBox 2">
            <a:extLst>
              <a:ext uri="{FF2B5EF4-FFF2-40B4-BE49-F238E27FC236}">
                <a16:creationId xmlns:a16="http://schemas.microsoft.com/office/drawing/2014/main" xmlns="" id="{A5B6F687-F7B4-414C-B5E5-8EDF2E0EF14C}"/>
              </a:ext>
            </a:extLst>
          </p:cNvPr>
          <p:cNvSpPr txBox="1"/>
          <p:nvPr/>
        </p:nvSpPr>
        <p:spPr>
          <a:xfrm>
            <a:off x="269437" y="3593683"/>
            <a:ext cx="8874563" cy="1814343"/>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lnSpc>
                <a:spcPct val="90000"/>
              </a:lnSpc>
            </a:pPr>
            <a:r>
              <a:rPr lang="en-US" sz="2100" b="1" i="1" dirty="0">
                <a:latin typeface="Comic Sans MS"/>
                <a:cs typeface="Segoe UI"/>
              </a:rPr>
              <a:t>Table of Contents Log</a:t>
            </a:r>
            <a:r>
              <a:rPr lang="en-US" sz="2100" i="1" dirty="0">
                <a:latin typeface="Segoe UI"/>
                <a:cs typeface="Segoe UI"/>
              </a:rPr>
              <a:t>​</a:t>
            </a:r>
            <a:r>
              <a:rPr lang="en-US" sz="2100" dirty="0">
                <a:latin typeface="Segoe UI"/>
                <a:cs typeface="Segoe UI"/>
              </a:rPr>
              <a:t>​</a:t>
            </a:r>
          </a:p>
          <a:p>
            <a:pPr algn="ctr">
              <a:lnSpc>
                <a:spcPct val="90000"/>
              </a:lnSpc>
            </a:pPr>
            <a:r>
              <a:rPr lang="en-US" sz="2100" dirty="0">
                <a:latin typeface="Segoe UI"/>
                <a:cs typeface="Segoe UI"/>
              </a:rPr>
              <a:t>​​</a:t>
            </a:r>
          </a:p>
          <a:p>
            <a:pPr>
              <a:lnSpc>
                <a:spcPct val="90000"/>
              </a:lnSpc>
            </a:pPr>
            <a:r>
              <a:rPr lang="en-US" sz="2100" b="1" u="sng" dirty="0">
                <a:latin typeface="Arial"/>
                <a:cs typeface="Segoe UI"/>
              </a:rPr>
              <a:t>Date                                    Topic                                                  Page</a:t>
            </a:r>
            <a:r>
              <a:rPr lang="en-US" sz="2100" b="1" dirty="0">
                <a:latin typeface="Arial"/>
                <a:cs typeface="Segoe UI"/>
              </a:rPr>
              <a:t>    </a:t>
            </a:r>
            <a:r>
              <a:rPr lang="en-US" sz="2100" dirty="0">
                <a:latin typeface="Arial"/>
                <a:cs typeface="Segoe UI"/>
              </a:rPr>
              <a:t>  ​</a:t>
            </a:r>
            <a:endParaRPr lang="en-US" sz="2100" dirty="0">
              <a:latin typeface="Arial"/>
              <a:cs typeface="Arial"/>
            </a:endParaRPr>
          </a:p>
          <a:p>
            <a:pPr>
              <a:lnSpc>
                <a:spcPct val="90000"/>
              </a:lnSpc>
            </a:pPr>
            <a:r>
              <a:rPr lang="en-US" sz="2100" dirty="0">
                <a:latin typeface="Arial"/>
                <a:cs typeface="Segoe UI"/>
              </a:rPr>
              <a:t>​</a:t>
            </a:r>
            <a:endParaRPr lang="en-US" sz="2100" dirty="0">
              <a:latin typeface="Segoe UI"/>
              <a:cs typeface="Segoe UI"/>
            </a:endParaRPr>
          </a:p>
          <a:p>
            <a:pPr>
              <a:lnSpc>
                <a:spcPct val="90000"/>
              </a:lnSpc>
            </a:pPr>
            <a:r>
              <a:rPr lang="en-US" sz="2000" b="1" i="1" dirty="0" smtClean="0">
                <a:latin typeface="Arial"/>
                <a:cs typeface="Segoe UI"/>
              </a:rPr>
              <a:t>12/13     Cells 13: </a:t>
            </a:r>
            <a:r>
              <a:rPr lang="en-US" sz="2000" b="1" dirty="0" smtClean="0"/>
              <a:t>Diffusion Through a Membrane: Cell Transport</a:t>
            </a:r>
            <a:r>
              <a:rPr lang="en-US" sz="2100" b="1" i="1" dirty="0">
                <a:latin typeface="Arial"/>
                <a:cs typeface="Segoe UI"/>
              </a:rPr>
              <a:t> </a:t>
            </a:r>
            <a:endParaRPr lang="en-US" sz="2100" b="1" i="1" dirty="0">
              <a:latin typeface="Arial"/>
              <a:cs typeface="Arial"/>
            </a:endParaRPr>
          </a:p>
        </p:txBody>
      </p:sp>
      <p:pic>
        <p:nvPicPr>
          <p:cNvPr id="4" name="Picture 3" descr="http://www.biologycorner.com/resources/mitochondria.jpg"/>
          <p:cNvPicPr/>
          <p:nvPr/>
        </p:nvPicPr>
        <p:blipFill>
          <a:blip r:embed="rId2" cstate="print"/>
          <a:srcRect/>
          <a:stretch>
            <a:fillRect/>
          </a:stretch>
        </p:blipFill>
        <p:spPr bwMode="auto">
          <a:xfrm>
            <a:off x="7265044" y="342771"/>
            <a:ext cx="1311275" cy="809625"/>
          </a:xfrm>
          <a:prstGeom prst="rect">
            <a:avLst/>
          </a:prstGeom>
          <a:noFill/>
          <a:ln w="9525">
            <a:noFill/>
            <a:miter lim="800000"/>
            <a:headEnd/>
            <a:tailEnd/>
          </a:ln>
        </p:spPr>
      </p:pic>
      <p:pic>
        <p:nvPicPr>
          <p:cNvPr id="5" name="Picture 4" descr="http://www.biologycorner.com/resources/GA.gif"/>
          <p:cNvPicPr/>
          <p:nvPr/>
        </p:nvPicPr>
        <p:blipFill>
          <a:blip r:embed="rId3" cstate="print"/>
          <a:srcRect/>
          <a:stretch>
            <a:fillRect/>
          </a:stretch>
        </p:blipFill>
        <p:spPr bwMode="auto">
          <a:xfrm>
            <a:off x="4794936" y="5449576"/>
            <a:ext cx="1333500" cy="858520"/>
          </a:xfrm>
          <a:prstGeom prst="rect">
            <a:avLst/>
          </a:prstGeom>
          <a:noFill/>
          <a:ln w="9525">
            <a:noFill/>
            <a:miter lim="800000"/>
            <a:headEnd/>
            <a:tailEnd/>
          </a:ln>
        </p:spPr>
      </p:pic>
      <p:pic>
        <p:nvPicPr>
          <p:cNvPr id="6" name="Picture 5" descr="http://www.biologycorner.com/resources/lysosome.gif"/>
          <p:cNvPicPr/>
          <p:nvPr/>
        </p:nvPicPr>
        <p:blipFill>
          <a:blip r:embed="rId4" cstate="print"/>
          <a:srcRect/>
          <a:stretch>
            <a:fillRect/>
          </a:stretch>
        </p:blipFill>
        <p:spPr bwMode="auto">
          <a:xfrm>
            <a:off x="317658" y="5831622"/>
            <a:ext cx="384175" cy="384175"/>
          </a:xfrm>
          <a:prstGeom prst="rect">
            <a:avLst/>
          </a:prstGeom>
          <a:noFill/>
          <a:ln w="9525">
            <a:noFill/>
            <a:miter lim="800000"/>
            <a:headEnd/>
            <a:tailEnd/>
          </a:ln>
        </p:spPr>
      </p:pic>
      <p:sp>
        <p:nvSpPr>
          <p:cNvPr id="7" name="5-Point Star 6">
            <a:hlinkClick r:id="rId5"/>
          </p:cNvPr>
          <p:cNvSpPr/>
          <p:nvPr/>
        </p:nvSpPr>
        <p:spPr>
          <a:xfrm>
            <a:off x="230542" y="2561182"/>
            <a:ext cx="1650355" cy="1221374"/>
          </a:xfrm>
          <a:prstGeom prst="star5">
            <a:avLst/>
          </a:prstGeom>
          <a:solidFill>
            <a:srgbClr val="77F46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5-Point Star 7">
            <a:hlinkClick r:id="rId6"/>
          </p:cNvPr>
          <p:cNvSpPr/>
          <p:nvPr/>
        </p:nvSpPr>
        <p:spPr>
          <a:xfrm>
            <a:off x="7265044" y="5367283"/>
            <a:ext cx="1650355" cy="1221374"/>
          </a:xfrm>
          <a:prstGeom prst="star5">
            <a:avLst/>
          </a:prstGeom>
          <a:solidFill>
            <a:srgbClr val="77F46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692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7454"/>
            <a:ext cx="4613207" cy="2842936"/>
          </a:xfrm>
          <a:prstGeom prst="rect">
            <a:avLst/>
          </a:prstGeom>
        </p:spPr>
      </p:pic>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67713"/>
            <a:ext cx="4613207" cy="2842936"/>
          </a:xfrm>
          <a:prstGeom prst="rect">
            <a:avLst/>
          </a:prstGeom>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3206" y="237454"/>
            <a:ext cx="4613207" cy="2842936"/>
          </a:xfrm>
          <a:prstGeom prst="rect">
            <a:avLst/>
          </a:prstGeom>
        </p:spPr>
      </p:pic>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3206" y="3367713"/>
            <a:ext cx="4613207" cy="2842936"/>
          </a:xfrm>
          <a:prstGeom prst="rect">
            <a:avLst/>
          </a:prstGeom>
        </p:spPr>
      </p:pic>
      <p:sp>
        <p:nvSpPr>
          <p:cNvPr id="9" name="Rectangle 8"/>
          <p:cNvSpPr/>
          <p:nvPr/>
        </p:nvSpPr>
        <p:spPr>
          <a:xfrm>
            <a:off x="163217" y="377505"/>
            <a:ext cx="4286774" cy="25015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0473" y="3538406"/>
            <a:ext cx="4286774" cy="25015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755186" y="465039"/>
            <a:ext cx="612061" cy="369332"/>
          </a:xfrm>
          <a:prstGeom prst="rect">
            <a:avLst/>
          </a:prstGeom>
          <a:noFill/>
        </p:spPr>
        <p:txBody>
          <a:bodyPr wrap="square" rtlCol="0">
            <a:spAutoFit/>
          </a:bodyPr>
          <a:lstStyle/>
          <a:p>
            <a:r>
              <a:rPr lang="en-US" dirty="0" smtClean="0"/>
              <a:t>29</a:t>
            </a:r>
            <a:endParaRPr lang="en-US" sz="3200" dirty="0"/>
          </a:p>
        </p:txBody>
      </p:sp>
      <p:sp>
        <p:nvSpPr>
          <p:cNvPr id="12" name="TextBox 11"/>
          <p:cNvSpPr txBox="1"/>
          <p:nvPr/>
        </p:nvSpPr>
        <p:spPr>
          <a:xfrm>
            <a:off x="3784912" y="3571636"/>
            <a:ext cx="612061" cy="369332"/>
          </a:xfrm>
          <a:prstGeom prst="rect">
            <a:avLst/>
          </a:prstGeom>
          <a:noFill/>
        </p:spPr>
        <p:txBody>
          <a:bodyPr wrap="square" rtlCol="0">
            <a:spAutoFit/>
          </a:bodyPr>
          <a:lstStyle/>
          <a:p>
            <a:r>
              <a:rPr lang="en-US" dirty="0" smtClean="0"/>
              <a:t>30</a:t>
            </a:r>
            <a:endParaRPr lang="en-US" sz="3200" dirty="0"/>
          </a:p>
        </p:txBody>
      </p:sp>
      <p:sp>
        <p:nvSpPr>
          <p:cNvPr id="4" name="TextBox 3"/>
          <p:cNvSpPr txBox="1"/>
          <p:nvPr/>
        </p:nvSpPr>
        <p:spPr>
          <a:xfrm>
            <a:off x="321276" y="3855308"/>
            <a:ext cx="2965621" cy="369332"/>
          </a:xfrm>
          <a:prstGeom prst="rect">
            <a:avLst/>
          </a:prstGeom>
          <a:noFill/>
        </p:spPr>
        <p:txBody>
          <a:bodyPr wrap="square" rtlCol="0">
            <a:spAutoFit/>
          </a:bodyPr>
          <a:lstStyle/>
          <a:p>
            <a:endParaRPr lang="en-US" dirty="0"/>
          </a:p>
        </p:txBody>
      </p:sp>
      <p:sp>
        <p:nvSpPr>
          <p:cNvPr id="7" name="TextBox 6"/>
          <p:cNvSpPr txBox="1"/>
          <p:nvPr/>
        </p:nvSpPr>
        <p:spPr>
          <a:xfrm>
            <a:off x="388373" y="634258"/>
            <a:ext cx="3396539" cy="1569660"/>
          </a:xfrm>
          <a:prstGeom prst="rect">
            <a:avLst/>
          </a:prstGeom>
          <a:noFill/>
        </p:spPr>
        <p:txBody>
          <a:bodyPr wrap="square" rtlCol="0">
            <a:spAutoFit/>
          </a:bodyPr>
          <a:lstStyle/>
          <a:p>
            <a:r>
              <a:rPr lang="en-US" sz="4800" dirty="0" smtClean="0"/>
              <a:t>Active Transport</a:t>
            </a:r>
            <a:endParaRPr lang="en-US" sz="4800" dirty="0"/>
          </a:p>
        </p:txBody>
      </p:sp>
      <p:sp>
        <p:nvSpPr>
          <p:cNvPr id="16" name="Rectangle 15"/>
          <p:cNvSpPr/>
          <p:nvPr/>
        </p:nvSpPr>
        <p:spPr>
          <a:xfrm>
            <a:off x="5779008" y="1850562"/>
            <a:ext cx="2861629" cy="10284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721895" y="4074695"/>
            <a:ext cx="2565002" cy="1446550"/>
          </a:xfrm>
          <a:prstGeom prst="rect">
            <a:avLst/>
          </a:prstGeom>
          <a:noFill/>
        </p:spPr>
        <p:txBody>
          <a:bodyPr wrap="square" rtlCol="0">
            <a:spAutoFit/>
          </a:bodyPr>
          <a:lstStyle/>
          <a:p>
            <a:r>
              <a:rPr lang="en-US" sz="4400" dirty="0" smtClean="0"/>
              <a:t>Passive Transport</a:t>
            </a:r>
            <a:endParaRPr lang="en-US" sz="4400" dirty="0"/>
          </a:p>
        </p:txBody>
      </p:sp>
      <p:sp>
        <p:nvSpPr>
          <p:cNvPr id="8" name="TextBox 7"/>
          <p:cNvSpPr txBox="1"/>
          <p:nvPr/>
        </p:nvSpPr>
        <p:spPr>
          <a:xfrm>
            <a:off x="4613206" y="377505"/>
            <a:ext cx="4311338" cy="2246769"/>
          </a:xfrm>
          <a:prstGeom prst="rect">
            <a:avLst/>
          </a:prstGeom>
          <a:noFill/>
        </p:spPr>
        <p:txBody>
          <a:bodyPr wrap="square" rtlCol="0">
            <a:spAutoFit/>
          </a:bodyPr>
          <a:lstStyle/>
          <a:p>
            <a:r>
              <a:rPr lang="en-US" sz="2800" dirty="0"/>
              <a:t>P</a:t>
            </a:r>
            <a:r>
              <a:rPr lang="en-US" sz="2800" dirty="0" smtClean="0"/>
              <a:t>umping </a:t>
            </a:r>
            <a:r>
              <a:rPr lang="en-US" sz="2800" dirty="0"/>
              <a:t>molecules against their concentration gradient; requires </a:t>
            </a:r>
            <a:r>
              <a:rPr lang="en-US" sz="2800" dirty="0" smtClean="0"/>
              <a:t>energy (ATP). L to H </a:t>
            </a:r>
            <a:endParaRPr lang="en-US" sz="2800" dirty="0"/>
          </a:p>
          <a:p>
            <a:endParaRPr lang="en-US" sz="2800" dirty="0"/>
          </a:p>
        </p:txBody>
      </p:sp>
      <p:sp>
        <p:nvSpPr>
          <p:cNvPr id="14" name="TextBox 13"/>
          <p:cNvSpPr txBox="1"/>
          <p:nvPr/>
        </p:nvSpPr>
        <p:spPr>
          <a:xfrm>
            <a:off x="4854010" y="3747586"/>
            <a:ext cx="3928664" cy="1200329"/>
          </a:xfrm>
          <a:prstGeom prst="rect">
            <a:avLst/>
          </a:prstGeom>
          <a:noFill/>
        </p:spPr>
        <p:txBody>
          <a:bodyPr wrap="square" rtlCol="0">
            <a:spAutoFit/>
          </a:bodyPr>
          <a:lstStyle/>
          <a:p>
            <a:r>
              <a:rPr lang="en-US" sz="2400" dirty="0"/>
              <a:t>Movement of molecules across the cell that does not require energy</a:t>
            </a:r>
            <a:r>
              <a:rPr lang="en-US" sz="2400" dirty="0" smtClean="0"/>
              <a:t>. H to L </a:t>
            </a:r>
            <a:endParaRPr lang="en-US" sz="2400" dirty="0">
              <a:effectLst/>
            </a:endParaRPr>
          </a:p>
        </p:txBody>
      </p:sp>
      <p:sp>
        <p:nvSpPr>
          <p:cNvPr id="17" name="Rectangle 16"/>
          <p:cNvSpPr/>
          <p:nvPr/>
        </p:nvSpPr>
        <p:spPr>
          <a:xfrm>
            <a:off x="4693680" y="4947915"/>
            <a:ext cx="4450320" cy="10337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691637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5361906"/>
          </a:xfrm>
        </p:spPr>
        <p:txBody>
          <a:bodyPr>
            <a:normAutofit/>
          </a:bodyPr>
          <a:lstStyle/>
          <a:p>
            <a:r>
              <a:rPr lang="en-US" dirty="0" smtClean="0"/>
              <a:t>1. </a:t>
            </a:r>
            <a:r>
              <a:rPr kumimoji="1" lang="en-US" altLang="ja-JP" sz="3600" i="1" dirty="0" smtClean="0">
                <a:solidFill>
                  <a:srgbClr val="000000"/>
                </a:solidFill>
                <a:latin typeface="Helvetica"/>
                <a:cs typeface="Helvetica"/>
              </a:rPr>
              <a:t>All </a:t>
            </a:r>
            <a:r>
              <a:rPr kumimoji="1" lang="en-US" altLang="ja-JP" sz="3600" b="1" i="1" u="sng" dirty="0" smtClean="0">
                <a:solidFill>
                  <a:srgbClr val="000000"/>
                </a:solidFill>
                <a:latin typeface="Helvetica"/>
                <a:cs typeface="Helvetica"/>
              </a:rPr>
              <a:t>living </a:t>
            </a:r>
            <a:r>
              <a:rPr kumimoji="1" lang="en-US" altLang="ja-JP" sz="3600" i="1" dirty="0" smtClean="0">
                <a:solidFill>
                  <a:srgbClr val="000000"/>
                </a:solidFill>
                <a:latin typeface="Helvetica"/>
                <a:cs typeface="Helvetica"/>
              </a:rPr>
              <a:t>things are composed of cells.</a:t>
            </a:r>
            <a:br>
              <a:rPr kumimoji="1" lang="en-US" altLang="ja-JP" sz="3600" i="1" dirty="0" smtClean="0">
                <a:solidFill>
                  <a:srgbClr val="000000"/>
                </a:solidFill>
                <a:latin typeface="Helvetica"/>
                <a:cs typeface="Helvetica"/>
              </a:rPr>
            </a:br>
            <a:r>
              <a:rPr kumimoji="1" lang="en-US" altLang="ja-JP" sz="3600" i="1" dirty="0" smtClean="0">
                <a:solidFill>
                  <a:srgbClr val="000000"/>
                </a:solidFill>
                <a:latin typeface="Helvetica"/>
                <a:cs typeface="Helvetica"/>
              </a:rPr>
              <a:t/>
            </a:r>
            <a:br>
              <a:rPr kumimoji="1" lang="en-US" altLang="ja-JP" sz="3600" i="1" dirty="0" smtClean="0">
                <a:solidFill>
                  <a:srgbClr val="000000"/>
                </a:solidFill>
                <a:latin typeface="Helvetica"/>
                <a:cs typeface="Helvetica"/>
              </a:rPr>
            </a:br>
            <a:r>
              <a:rPr kumimoji="1" lang="en-US" altLang="ja-JP" sz="3600" i="1" dirty="0">
                <a:solidFill>
                  <a:srgbClr val="000000"/>
                </a:solidFill>
                <a:latin typeface="Helvetica"/>
                <a:cs typeface="Helvetica"/>
              </a:rPr>
              <a:t/>
            </a:r>
            <a:br>
              <a:rPr kumimoji="1" lang="en-US" altLang="ja-JP" sz="3600" i="1" dirty="0">
                <a:solidFill>
                  <a:srgbClr val="000000"/>
                </a:solidFill>
                <a:latin typeface="Helvetica"/>
                <a:cs typeface="Helvetica"/>
              </a:rPr>
            </a:br>
            <a:r>
              <a:rPr kumimoji="1" lang="en-US" altLang="ja-JP" sz="3600" i="1" dirty="0">
                <a:solidFill>
                  <a:srgbClr val="000000"/>
                </a:solidFill>
                <a:latin typeface="Helvetica"/>
                <a:cs typeface="Helvetica"/>
              </a:rPr>
              <a:t/>
            </a:r>
            <a:br>
              <a:rPr kumimoji="1" lang="en-US" altLang="ja-JP" sz="3600" i="1" dirty="0">
                <a:solidFill>
                  <a:srgbClr val="000000"/>
                </a:solidFill>
                <a:latin typeface="Helvetica"/>
                <a:cs typeface="Helvetica"/>
              </a:rPr>
            </a:br>
            <a:r>
              <a:rPr kumimoji="1" lang="en-US" altLang="ja-JP" sz="3600" i="1" dirty="0" smtClean="0">
                <a:solidFill>
                  <a:srgbClr val="000000"/>
                </a:solidFill>
                <a:latin typeface="Helvetica"/>
                <a:cs typeface="Helvetica"/>
              </a:rPr>
              <a:t/>
            </a:r>
            <a:br>
              <a:rPr kumimoji="1" lang="en-US" altLang="ja-JP" sz="3600" i="1" dirty="0" smtClean="0">
                <a:solidFill>
                  <a:srgbClr val="000000"/>
                </a:solidFill>
                <a:latin typeface="Helvetica"/>
                <a:cs typeface="Helvetica"/>
              </a:rPr>
            </a:br>
            <a:r>
              <a:rPr kumimoji="1" lang="en-US" altLang="ja-JP" sz="3600" i="1" dirty="0" smtClean="0">
                <a:solidFill>
                  <a:srgbClr val="000000"/>
                </a:solidFill>
                <a:latin typeface="Helvetica"/>
                <a:cs typeface="Helvetica"/>
              </a:rPr>
              <a:t/>
            </a:r>
            <a:br>
              <a:rPr kumimoji="1" lang="en-US" altLang="ja-JP" sz="3600" i="1" dirty="0" smtClean="0">
                <a:solidFill>
                  <a:srgbClr val="000000"/>
                </a:solidFill>
                <a:latin typeface="Helvetica"/>
                <a:cs typeface="Helvetica"/>
              </a:rPr>
            </a:br>
            <a:r>
              <a:rPr kumimoji="1" lang="en-US" altLang="ja-JP" sz="3600" i="1" dirty="0" smtClean="0">
                <a:solidFill>
                  <a:srgbClr val="000000"/>
                </a:solidFill>
                <a:latin typeface="Helvetica"/>
                <a:cs typeface="Helvetica"/>
              </a:rPr>
              <a:t> </a:t>
            </a:r>
            <a:br>
              <a:rPr kumimoji="1" lang="en-US" altLang="ja-JP" sz="3600" i="1" dirty="0" smtClean="0">
                <a:solidFill>
                  <a:srgbClr val="000000"/>
                </a:solidFill>
                <a:latin typeface="Helvetica"/>
                <a:cs typeface="Helvetica"/>
              </a:rPr>
            </a:b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2281" y="1920748"/>
            <a:ext cx="3144520" cy="3144520"/>
          </a:xfrm>
          <a:prstGeom prst="rect">
            <a:avLst/>
          </a:prstGeom>
        </p:spPr>
      </p:pic>
      <p:pic>
        <p:nvPicPr>
          <p:cNvPr id="9" name="Picture 8"/>
          <p:cNvPicPr>
            <a:picLocks noChangeAspect="1"/>
          </p:cNvPicPr>
          <p:nvPr/>
        </p:nvPicPr>
        <p:blipFill>
          <a:blip r:embed="rId3"/>
          <a:stretch>
            <a:fillRect/>
          </a:stretch>
        </p:blipFill>
        <p:spPr>
          <a:xfrm>
            <a:off x="212483" y="2073148"/>
            <a:ext cx="3059798" cy="283972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4100" y="2248916"/>
            <a:ext cx="2663952" cy="2663952"/>
          </a:xfrm>
          <a:prstGeom prst="rect">
            <a:avLst/>
          </a:prstGeom>
        </p:spPr>
      </p:pic>
    </p:spTree>
    <p:extLst>
      <p:ext uri="{BB962C8B-B14F-4D97-AF65-F5344CB8AC3E}">
        <p14:creationId xmlns:p14="http://schemas.microsoft.com/office/powerpoint/2010/main" val="1093829907"/>
      </p:ext>
    </p:extLst>
  </p:cSld>
  <p:clrMapOvr>
    <a:masterClrMapping/>
  </p:clrMapOvr>
  <p:timing>
    <p:tnLst>
      <p:par>
        <p:cTn id="1" dur="indefinite" restart="never" nodeType="tmRoot"/>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7454"/>
            <a:ext cx="4613207" cy="2842936"/>
          </a:xfrm>
          <a:prstGeom prst="rect">
            <a:avLst/>
          </a:prstGeom>
        </p:spPr>
      </p:pic>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67713"/>
            <a:ext cx="4613207" cy="2842936"/>
          </a:xfrm>
          <a:prstGeom prst="rect">
            <a:avLst/>
          </a:prstGeom>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3206" y="237454"/>
            <a:ext cx="4613207" cy="2842936"/>
          </a:xfrm>
          <a:prstGeom prst="rect">
            <a:avLst/>
          </a:prstGeom>
        </p:spPr>
      </p:pic>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3206" y="3367713"/>
            <a:ext cx="4613207" cy="2842936"/>
          </a:xfrm>
          <a:prstGeom prst="rect">
            <a:avLst/>
          </a:prstGeom>
        </p:spPr>
      </p:pic>
      <p:sp>
        <p:nvSpPr>
          <p:cNvPr id="9" name="Rectangle 8"/>
          <p:cNvSpPr/>
          <p:nvPr/>
        </p:nvSpPr>
        <p:spPr>
          <a:xfrm>
            <a:off x="163217" y="377505"/>
            <a:ext cx="4286774" cy="25015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0473" y="3538406"/>
            <a:ext cx="4286774" cy="25015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755186" y="465039"/>
            <a:ext cx="612061" cy="369332"/>
          </a:xfrm>
          <a:prstGeom prst="rect">
            <a:avLst/>
          </a:prstGeom>
          <a:noFill/>
        </p:spPr>
        <p:txBody>
          <a:bodyPr wrap="square" rtlCol="0">
            <a:spAutoFit/>
          </a:bodyPr>
          <a:lstStyle/>
          <a:p>
            <a:r>
              <a:rPr lang="en-US" dirty="0" smtClean="0"/>
              <a:t>31</a:t>
            </a:r>
            <a:endParaRPr lang="en-US" sz="3200" dirty="0"/>
          </a:p>
        </p:txBody>
      </p:sp>
      <p:sp>
        <p:nvSpPr>
          <p:cNvPr id="12" name="TextBox 11"/>
          <p:cNvSpPr txBox="1"/>
          <p:nvPr/>
        </p:nvSpPr>
        <p:spPr>
          <a:xfrm>
            <a:off x="3784912" y="3571636"/>
            <a:ext cx="612061" cy="369332"/>
          </a:xfrm>
          <a:prstGeom prst="rect">
            <a:avLst/>
          </a:prstGeom>
          <a:noFill/>
        </p:spPr>
        <p:txBody>
          <a:bodyPr wrap="square" rtlCol="0">
            <a:spAutoFit/>
          </a:bodyPr>
          <a:lstStyle/>
          <a:p>
            <a:r>
              <a:rPr lang="en-US" dirty="0" smtClean="0"/>
              <a:t>32</a:t>
            </a:r>
            <a:endParaRPr lang="en-US" sz="3200" dirty="0"/>
          </a:p>
        </p:txBody>
      </p:sp>
      <p:sp>
        <p:nvSpPr>
          <p:cNvPr id="4" name="TextBox 3"/>
          <p:cNvSpPr txBox="1"/>
          <p:nvPr/>
        </p:nvSpPr>
        <p:spPr>
          <a:xfrm>
            <a:off x="321276" y="3855308"/>
            <a:ext cx="2965621" cy="369332"/>
          </a:xfrm>
          <a:prstGeom prst="rect">
            <a:avLst/>
          </a:prstGeom>
          <a:noFill/>
        </p:spPr>
        <p:txBody>
          <a:bodyPr wrap="square" rtlCol="0">
            <a:spAutoFit/>
          </a:bodyPr>
          <a:lstStyle/>
          <a:p>
            <a:endParaRPr lang="en-US" dirty="0"/>
          </a:p>
        </p:txBody>
      </p:sp>
      <p:sp>
        <p:nvSpPr>
          <p:cNvPr id="7" name="TextBox 6"/>
          <p:cNvSpPr txBox="1"/>
          <p:nvPr/>
        </p:nvSpPr>
        <p:spPr>
          <a:xfrm>
            <a:off x="388373" y="634258"/>
            <a:ext cx="3396539" cy="830997"/>
          </a:xfrm>
          <a:prstGeom prst="rect">
            <a:avLst/>
          </a:prstGeom>
          <a:noFill/>
        </p:spPr>
        <p:txBody>
          <a:bodyPr wrap="square" rtlCol="0">
            <a:spAutoFit/>
          </a:bodyPr>
          <a:lstStyle/>
          <a:p>
            <a:r>
              <a:rPr lang="en-US" sz="4800" dirty="0" smtClean="0"/>
              <a:t>Osmosis</a:t>
            </a:r>
            <a:endParaRPr lang="en-US" sz="4800" dirty="0"/>
          </a:p>
        </p:txBody>
      </p:sp>
      <p:sp>
        <p:nvSpPr>
          <p:cNvPr id="16" name="Rectangle 15"/>
          <p:cNvSpPr/>
          <p:nvPr/>
        </p:nvSpPr>
        <p:spPr>
          <a:xfrm>
            <a:off x="5779008" y="1850562"/>
            <a:ext cx="2861629" cy="10284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721895" y="4074695"/>
            <a:ext cx="2565002" cy="769441"/>
          </a:xfrm>
          <a:prstGeom prst="rect">
            <a:avLst/>
          </a:prstGeom>
          <a:noFill/>
        </p:spPr>
        <p:txBody>
          <a:bodyPr wrap="square" rtlCol="0">
            <a:spAutoFit/>
          </a:bodyPr>
          <a:lstStyle/>
          <a:p>
            <a:r>
              <a:rPr lang="en-US" sz="4400" dirty="0" smtClean="0"/>
              <a:t>Diffusion</a:t>
            </a:r>
            <a:endParaRPr lang="en-US" sz="4400" dirty="0"/>
          </a:p>
        </p:txBody>
      </p:sp>
      <p:sp>
        <p:nvSpPr>
          <p:cNvPr id="8" name="TextBox 7"/>
          <p:cNvSpPr txBox="1"/>
          <p:nvPr/>
        </p:nvSpPr>
        <p:spPr>
          <a:xfrm>
            <a:off x="4613206" y="377505"/>
            <a:ext cx="4311338" cy="1815882"/>
          </a:xfrm>
          <a:prstGeom prst="rect">
            <a:avLst/>
          </a:prstGeom>
          <a:noFill/>
        </p:spPr>
        <p:txBody>
          <a:bodyPr wrap="square" rtlCol="0">
            <a:spAutoFit/>
          </a:bodyPr>
          <a:lstStyle/>
          <a:p>
            <a:r>
              <a:rPr lang="en-US" sz="2800" dirty="0" smtClean="0"/>
              <a:t>Passive: Osmosis </a:t>
            </a:r>
            <a:r>
              <a:rPr lang="en-US" sz="2800" dirty="0"/>
              <a:t>is the diffusion of </a:t>
            </a:r>
            <a:r>
              <a:rPr lang="en-US" sz="2800" dirty="0" smtClean="0"/>
              <a:t>water from H to L.</a:t>
            </a:r>
            <a:endParaRPr lang="en-US" sz="2800" dirty="0"/>
          </a:p>
          <a:p>
            <a:endParaRPr lang="en-US" sz="2800" dirty="0"/>
          </a:p>
        </p:txBody>
      </p:sp>
      <p:sp>
        <p:nvSpPr>
          <p:cNvPr id="14" name="TextBox 13"/>
          <p:cNvSpPr txBox="1"/>
          <p:nvPr/>
        </p:nvSpPr>
        <p:spPr>
          <a:xfrm>
            <a:off x="4854010" y="3747586"/>
            <a:ext cx="3928664" cy="830997"/>
          </a:xfrm>
          <a:prstGeom prst="rect">
            <a:avLst/>
          </a:prstGeom>
          <a:noFill/>
        </p:spPr>
        <p:txBody>
          <a:bodyPr wrap="square" rtlCol="0">
            <a:spAutoFit/>
          </a:bodyPr>
          <a:lstStyle/>
          <a:p>
            <a:r>
              <a:rPr lang="en-US" sz="2400" dirty="0" smtClean="0"/>
              <a:t>Passive: Molecules to spread to an equilibrium state. </a:t>
            </a:r>
            <a:endParaRPr lang="en-US" sz="2400" dirty="0">
              <a:effectLst/>
            </a:endParaRPr>
          </a:p>
        </p:txBody>
      </p:sp>
      <p:sp>
        <p:nvSpPr>
          <p:cNvPr id="17" name="Rectangle 16"/>
          <p:cNvSpPr/>
          <p:nvPr/>
        </p:nvSpPr>
        <p:spPr>
          <a:xfrm>
            <a:off x="4693680" y="4947915"/>
            <a:ext cx="4450320" cy="10337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8355171"/>
      </p:ext>
    </p:extLst>
  </p:cSld>
  <p:clrMapOvr>
    <a:masterClrMapping/>
  </p:clrMapOvr>
  <p:timing>
    <p:tnLst>
      <p:par>
        <p:cTn id="1" dur="indefinite" restart="never" nodeType="tmRoot"/>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7454"/>
            <a:ext cx="4613207" cy="2842936"/>
          </a:xfrm>
          <a:prstGeom prst="rect">
            <a:avLst/>
          </a:prstGeom>
        </p:spPr>
      </p:pic>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67713"/>
            <a:ext cx="4613207" cy="2842936"/>
          </a:xfrm>
          <a:prstGeom prst="rect">
            <a:avLst/>
          </a:prstGeom>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3206" y="237454"/>
            <a:ext cx="4613207" cy="2842936"/>
          </a:xfrm>
          <a:prstGeom prst="rect">
            <a:avLst/>
          </a:prstGeom>
        </p:spPr>
      </p:pic>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3206" y="3367713"/>
            <a:ext cx="4613207" cy="2842936"/>
          </a:xfrm>
          <a:prstGeom prst="rect">
            <a:avLst/>
          </a:prstGeom>
        </p:spPr>
      </p:pic>
      <p:sp>
        <p:nvSpPr>
          <p:cNvPr id="9" name="Rectangle 8"/>
          <p:cNvSpPr/>
          <p:nvPr/>
        </p:nvSpPr>
        <p:spPr>
          <a:xfrm>
            <a:off x="163217" y="377505"/>
            <a:ext cx="4286774" cy="25015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0473" y="3538406"/>
            <a:ext cx="4286774" cy="25015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OO</a:t>
            </a:r>
            <a:endParaRPr lang="en-US" dirty="0"/>
          </a:p>
        </p:txBody>
      </p:sp>
      <p:sp>
        <p:nvSpPr>
          <p:cNvPr id="11" name="TextBox 10"/>
          <p:cNvSpPr txBox="1"/>
          <p:nvPr/>
        </p:nvSpPr>
        <p:spPr>
          <a:xfrm>
            <a:off x="3755186" y="465039"/>
            <a:ext cx="612061" cy="369332"/>
          </a:xfrm>
          <a:prstGeom prst="rect">
            <a:avLst/>
          </a:prstGeom>
          <a:noFill/>
        </p:spPr>
        <p:txBody>
          <a:bodyPr wrap="square" rtlCol="0">
            <a:spAutoFit/>
          </a:bodyPr>
          <a:lstStyle/>
          <a:p>
            <a:r>
              <a:rPr lang="en-US" dirty="0" smtClean="0"/>
              <a:t>33</a:t>
            </a:r>
            <a:endParaRPr lang="en-US" sz="3200" dirty="0"/>
          </a:p>
        </p:txBody>
      </p:sp>
      <p:sp>
        <p:nvSpPr>
          <p:cNvPr id="12" name="TextBox 11"/>
          <p:cNvSpPr txBox="1"/>
          <p:nvPr/>
        </p:nvSpPr>
        <p:spPr>
          <a:xfrm>
            <a:off x="3784912" y="3571636"/>
            <a:ext cx="612061" cy="369332"/>
          </a:xfrm>
          <a:prstGeom prst="rect">
            <a:avLst/>
          </a:prstGeom>
          <a:noFill/>
        </p:spPr>
        <p:txBody>
          <a:bodyPr wrap="square" rtlCol="0">
            <a:spAutoFit/>
          </a:bodyPr>
          <a:lstStyle/>
          <a:p>
            <a:r>
              <a:rPr lang="en-US" dirty="0" smtClean="0"/>
              <a:t>34</a:t>
            </a:r>
            <a:endParaRPr lang="en-US" sz="3200" dirty="0"/>
          </a:p>
        </p:txBody>
      </p:sp>
      <p:sp>
        <p:nvSpPr>
          <p:cNvPr id="4" name="TextBox 3"/>
          <p:cNvSpPr txBox="1"/>
          <p:nvPr/>
        </p:nvSpPr>
        <p:spPr>
          <a:xfrm>
            <a:off x="321276" y="3855308"/>
            <a:ext cx="2965621" cy="369332"/>
          </a:xfrm>
          <a:prstGeom prst="rect">
            <a:avLst/>
          </a:prstGeom>
          <a:noFill/>
        </p:spPr>
        <p:txBody>
          <a:bodyPr wrap="square" rtlCol="0">
            <a:spAutoFit/>
          </a:bodyPr>
          <a:lstStyle/>
          <a:p>
            <a:endParaRPr lang="en-US" dirty="0"/>
          </a:p>
        </p:txBody>
      </p:sp>
      <p:sp>
        <p:nvSpPr>
          <p:cNvPr id="7" name="TextBox 6"/>
          <p:cNvSpPr txBox="1"/>
          <p:nvPr/>
        </p:nvSpPr>
        <p:spPr>
          <a:xfrm>
            <a:off x="388373" y="634258"/>
            <a:ext cx="3396539" cy="830997"/>
          </a:xfrm>
          <a:prstGeom prst="rect">
            <a:avLst/>
          </a:prstGeom>
          <a:noFill/>
        </p:spPr>
        <p:txBody>
          <a:bodyPr wrap="square" rtlCol="0">
            <a:spAutoFit/>
          </a:bodyPr>
          <a:lstStyle/>
          <a:p>
            <a:r>
              <a:rPr lang="en-US" sz="4800" dirty="0" smtClean="0"/>
              <a:t>Phagocytosis</a:t>
            </a:r>
            <a:endParaRPr lang="en-US" sz="4800" dirty="0"/>
          </a:p>
        </p:txBody>
      </p:sp>
      <p:sp>
        <p:nvSpPr>
          <p:cNvPr id="16" name="Rectangle 15"/>
          <p:cNvSpPr/>
          <p:nvPr/>
        </p:nvSpPr>
        <p:spPr>
          <a:xfrm>
            <a:off x="5779008" y="1850562"/>
            <a:ext cx="2861629" cy="10284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613206" y="377505"/>
            <a:ext cx="4311338" cy="1384995"/>
          </a:xfrm>
          <a:prstGeom prst="rect">
            <a:avLst/>
          </a:prstGeom>
          <a:noFill/>
        </p:spPr>
        <p:txBody>
          <a:bodyPr wrap="square" rtlCol="0">
            <a:spAutoFit/>
          </a:bodyPr>
          <a:lstStyle/>
          <a:p>
            <a:r>
              <a:rPr lang="en-US" sz="2800" dirty="0" smtClean="0"/>
              <a:t>Active: </a:t>
            </a:r>
            <a:r>
              <a:rPr lang="en-US" sz="2800" dirty="0"/>
              <a:t>living cells </a:t>
            </a:r>
            <a:r>
              <a:rPr lang="en-US" sz="2800" dirty="0" smtClean="0"/>
              <a:t>ingest </a:t>
            </a:r>
            <a:r>
              <a:rPr lang="en-US" sz="2800" dirty="0"/>
              <a:t>or engulf other cells or particles</a:t>
            </a:r>
            <a:r>
              <a:rPr lang="en-US" sz="2800" dirty="0" smtClean="0"/>
              <a:t>. L to H</a:t>
            </a:r>
            <a:endParaRPr lang="en-US" sz="2800" dirty="0"/>
          </a:p>
        </p:txBody>
      </p:sp>
      <p:sp>
        <p:nvSpPr>
          <p:cNvPr id="17" name="Rectangle 16"/>
          <p:cNvSpPr/>
          <p:nvPr/>
        </p:nvSpPr>
        <p:spPr>
          <a:xfrm>
            <a:off x="4693680" y="4947915"/>
            <a:ext cx="4450320" cy="10337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388372" y="3855308"/>
            <a:ext cx="3726427" cy="1323439"/>
          </a:xfrm>
          <a:prstGeom prst="rect">
            <a:avLst/>
          </a:prstGeom>
          <a:noFill/>
        </p:spPr>
        <p:txBody>
          <a:bodyPr wrap="square" rtlCol="0">
            <a:spAutoFit/>
          </a:bodyPr>
          <a:lstStyle/>
          <a:p>
            <a:r>
              <a:rPr lang="en-US" sz="4000" dirty="0" smtClean="0"/>
              <a:t>Osmosis Solution Types</a:t>
            </a:r>
            <a:endParaRPr lang="en-US" sz="4000" dirty="0"/>
          </a:p>
        </p:txBody>
      </p:sp>
      <p:sp>
        <p:nvSpPr>
          <p:cNvPr id="18" name="TextBox 17"/>
          <p:cNvSpPr txBox="1"/>
          <p:nvPr/>
        </p:nvSpPr>
        <p:spPr>
          <a:xfrm>
            <a:off x="4693680" y="3571636"/>
            <a:ext cx="3946957" cy="369332"/>
          </a:xfrm>
          <a:prstGeom prst="rect">
            <a:avLst/>
          </a:prstGeom>
          <a:noFill/>
        </p:spPr>
        <p:txBody>
          <a:bodyPr wrap="square" rtlCol="0">
            <a:spAutoFit/>
          </a:bodyPr>
          <a:lstStyle/>
          <a:p>
            <a:r>
              <a:rPr lang="en-US" b="1" u="sng" dirty="0" smtClean="0">
                <a:solidFill>
                  <a:srgbClr val="FF0000"/>
                </a:solidFill>
              </a:rPr>
              <a:t>Water Movement:</a:t>
            </a:r>
            <a:endParaRPr lang="en-US" b="1" u="sng" dirty="0">
              <a:solidFill>
                <a:srgbClr val="FF0000"/>
              </a:solidFill>
            </a:endParaRPr>
          </a:p>
        </p:txBody>
      </p:sp>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6245" y="3940968"/>
            <a:ext cx="4490167" cy="2098987"/>
          </a:xfrm>
          <a:prstGeom prst="rect">
            <a:avLst/>
          </a:prstGeom>
        </p:spPr>
      </p:pic>
    </p:spTree>
    <p:extLst>
      <p:ext uri="{BB962C8B-B14F-4D97-AF65-F5344CB8AC3E}">
        <p14:creationId xmlns:p14="http://schemas.microsoft.com/office/powerpoint/2010/main" val="654610171"/>
      </p:ext>
    </p:extLst>
  </p:cSld>
  <p:clrMapOvr>
    <a:masterClrMapping/>
  </p:clrMapOvr>
  <p:timing>
    <p:tnLst>
      <p:par>
        <p:cTn id="1" dur="indefinite" restart="never" nodeType="tmRoot"/>
      </p:par>
    </p:tn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2534699F-5AAB-4D45-BBCA-73CC8EEF154D}"/>
              </a:ext>
            </a:extLst>
          </p:cNvPr>
          <p:cNvSpPr txBox="1"/>
          <p:nvPr/>
        </p:nvSpPr>
        <p:spPr>
          <a:xfrm>
            <a:off x="71516" y="502694"/>
            <a:ext cx="9072483" cy="2479140"/>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nSpc>
                <a:spcPct val="90000"/>
              </a:lnSpc>
            </a:pPr>
            <a:r>
              <a:rPr lang="en-US" sz="5400" b="1" dirty="0" smtClean="0"/>
              <a:t>LE-A Today's </a:t>
            </a:r>
            <a:r>
              <a:rPr lang="en-US" sz="5400" b="1" dirty="0"/>
              <a:t>goals</a:t>
            </a:r>
            <a:r>
              <a:rPr lang="en-US" sz="5400" b="1" dirty="0" smtClean="0"/>
              <a:t>....</a:t>
            </a:r>
          </a:p>
          <a:p>
            <a:pPr>
              <a:lnSpc>
                <a:spcPct val="90000"/>
              </a:lnSpc>
            </a:pPr>
            <a:endParaRPr lang="en-US" sz="5400" b="1" dirty="0" smtClean="0"/>
          </a:p>
          <a:p>
            <a:pPr marL="642938" indent="-642938">
              <a:lnSpc>
                <a:spcPct val="90000"/>
              </a:lnSpc>
              <a:buFont typeface="Arial"/>
              <a:buChar char="•"/>
            </a:pPr>
            <a:r>
              <a:rPr lang="en-US" sz="3300" i="1" dirty="0" smtClean="0"/>
              <a:t>Explain the functions of active and passive transport</a:t>
            </a:r>
            <a:endParaRPr lang="en-US" sz="3300" i="1" dirty="0"/>
          </a:p>
        </p:txBody>
      </p:sp>
      <p:sp>
        <p:nvSpPr>
          <p:cNvPr id="3" name="TextBox 2">
            <a:extLst>
              <a:ext uri="{FF2B5EF4-FFF2-40B4-BE49-F238E27FC236}">
                <a16:creationId xmlns:a16="http://schemas.microsoft.com/office/drawing/2014/main" xmlns="" id="{A5B6F687-F7B4-414C-B5E5-8EDF2E0EF14C}"/>
              </a:ext>
            </a:extLst>
          </p:cNvPr>
          <p:cNvSpPr txBox="1"/>
          <p:nvPr/>
        </p:nvSpPr>
        <p:spPr>
          <a:xfrm>
            <a:off x="269437" y="3593683"/>
            <a:ext cx="8874563" cy="1814343"/>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lnSpc>
                <a:spcPct val="90000"/>
              </a:lnSpc>
            </a:pPr>
            <a:r>
              <a:rPr lang="en-US" sz="2100" b="1" i="1" dirty="0">
                <a:latin typeface="Comic Sans MS"/>
                <a:cs typeface="Segoe UI"/>
              </a:rPr>
              <a:t>Table of Contents Log</a:t>
            </a:r>
            <a:r>
              <a:rPr lang="en-US" sz="2100" i="1" dirty="0">
                <a:latin typeface="Segoe UI"/>
                <a:cs typeface="Segoe UI"/>
              </a:rPr>
              <a:t>​</a:t>
            </a:r>
            <a:r>
              <a:rPr lang="en-US" sz="2100" dirty="0">
                <a:latin typeface="Segoe UI"/>
                <a:cs typeface="Segoe UI"/>
              </a:rPr>
              <a:t>​</a:t>
            </a:r>
          </a:p>
          <a:p>
            <a:pPr algn="ctr">
              <a:lnSpc>
                <a:spcPct val="90000"/>
              </a:lnSpc>
            </a:pPr>
            <a:r>
              <a:rPr lang="en-US" sz="2100" dirty="0">
                <a:latin typeface="Segoe UI"/>
                <a:cs typeface="Segoe UI"/>
              </a:rPr>
              <a:t>​​</a:t>
            </a:r>
          </a:p>
          <a:p>
            <a:pPr>
              <a:lnSpc>
                <a:spcPct val="90000"/>
              </a:lnSpc>
            </a:pPr>
            <a:r>
              <a:rPr lang="en-US" sz="2100" b="1" u="sng" dirty="0">
                <a:latin typeface="Arial"/>
                <a:cs typeface="Segoe UI"/>
              </a:rPr>
              <a:t>Date                                    Topic                                                  Page</a:t>
            </a:r>
            <a:r>
              <a:rPr lang="en-US" sz="2100" b="1" dirty="0">
                <a:latin typeface="Arial"/>
                <a:cs typeface="Segoe UI"/>
              </a:rPr>
              <a:t>    </a:t>
            </a:r>
            <a:r>
              <a:rPr lang="en-US" sz="2100" dirty="0">
                <a:latin typeface="Arial"/>
                <a:cs typeface="Segoe UI"/>
              </a:rPr>
              <a:t>  ​</a:t>
            </a:r>
            <a:endParaRPr lang="en-US" sz="2100" dirty="0">
              <a:latin typeface="Arial"/>
              <a:cs typeface="Arial"/>
            </a:endParaRPr>
          </a:p>
          <a:p>
            <a:pPr>
              <a:lnSpc>
                <a:spcPct val="90000"/>
              </a:lnSpc>
            </a:pPr>
            <a:r>
              <a:rPr lang="en-US" sz="2100" dirty="0">
                <a:latin typeface="Arial"/>
                <a:cs typeface="Segoe UI"/>
              </a:rPr>
              <a:t>​</a:t>
            </a:r>
            <a:endParaRPr lang="en-US" sz="2100" dirty="0">
              <a:latin typeface="Segoe UI"/>
              <a:cs typeface="Segoe UI"/>
            </a:endParaRPr>
          </a:p>
          <a:p>
            <a:pPr>
              <a:lnSpc>
                <a:spcPct val="90000"/>
              </a:lnSpc>
            </a:pPr>
            <a:r>
              <a:rPr lang="en-US" sz="2000" b="1" i="1" dirty="0" smtClean="0">
                <a:latin typeface="Arial"/>
                <a:cs typeface="Segoe UI"/>
              </a:rPr>
              <a:t>12/13     Cells 13: </a:t>
            </a:r>
            <a:r>
              <a:rPr lang="en-US" sz="2000" b="1" dirty="0" smtClean="0"/>
              <a:t>Diffusion Through a Membrane: Cell Transport</a:t>
            </a:r>
            <a:r>
              <a:rPr lang="en-US" sz="2100" b="1" i="1" dirty="0">
                <a:latin typeface="Arial"/>
                <a:cs typeface="Segoe UI"/>
              </a:rPr>
              <a:t> </a:t>
            </a:r>
            <a:endParaRPr lang="en-US" sz="2100" b="1" i="1" dirty="0">
              <a:latin typeface="Arial"/>
              <a:cs typeface="Arial"/>
            </a:endParaRPr>
          </a:p>
        </p:txBody>
      </p:sp>
      <p:pic>
        <p:nvPicPr>
          <p:cNvPr id="4" name="Picture 3" descr="http://www.biologycorner.com/resources/mitochondria.jpg"/>
          <p:cNvPicPr/>
          <p:nvPr/>
        </p:nvPicPr>
        <p:blipFill>
          <a:blip r:embed="rId2" cstate="print"/>
          <a:srcRect/>
          <a:stretch>
            <a:fillRect/>
          </a:stretch>
        </p:blipFill>
        <p:spPr bwMode="auto">
          <a:xfrm>
            <a:off x="7265044" y="342771"/>
            <a:ext cx="1311275" cy="809625"/>
          </a:xfrm>
          <a:prstGeom prst="rect">
            <a:avLst/>
          </a:prstGeom>
          <a:noFill/>
          <a:ln w="9525">
            <a:noFill/>
            <a:miter lim="800000"/>
            <a:headEnd/>
            <a:tailEnd/>
          </a:ln>
        </p:spPr>
      </p:pic>
      <p:pic>
        <p:nvPicPr>
          <p:cNvPr id="5" name="Picture 4" descr="http://www.biologycorner.com/resources/GA.gif"/>
          <p:cNvPicPr/>
          <p:nvPr/>
        </p:nvPicPr>
        <p:blipFill>
          <a:blip r:embed="rId3" cstate="print"/>
          <a:srcRect/>
          <a:stretch>
            <a:fillRect/>
          </a:stretch>
        </p:blipFill>
        <p:spPr bwMode="auto">
          <a:xfrm>
            <a:off x="4794936" y="5449576"/>
            <a:ext cx="1333500" cy="858520"/>
          </a:xfrm>
          <a:prstGeom prst="rect">
            <a:avLst/>
          </a:prstGeom>
          <a:noFill/>
          <a:ln w="9525">
            <a:noFill/>
            <a:miter lim="800000"/>
            <a:headEnd/>
            <a:tailEnd/>
          </a:ln>
        </p:spPr>
      </p:pic>
      <p:pic>
        <p:nvPicPr>
          <p:cNvPr id="6" name="Picture 5" descr="http://www.biologycorner.com/resources/lysosome.gif"/>
          <p:cNvPicPr/>
          <p:nvPr/>
        </p:nvPicPr>
        <p:blipFill>
          <a:blip r:embed="rId4" cstate="print"/>
          <a:srcRect/>
          <a:stretch>
            <a:fillRect/>
          </a:stretch>
        </p:blipFill>
        <p:spPr bwMode="auto">
          <a:xfrm>
            <a:off x="317658" y="5831622"/>
            <a:ext cx="384175" cy="384175"/>
          </a:xfrm>
          <a:prstGeom prst="rect">
            <a:avLst/>
          </a:prstGeom>
          <a:noFill/>
          <a:ln w="9525">
            <a:noFill/>
            <a:miter lim="800000"/>
            <a:headEnd/>
            <a:tailEnd/>
          </a:ln>
        </p:spPr>
      </p:pic>
      <p:sp>
        <p:nvSpPr>
          <p:cNvPr id="7" name="5-Point Star 6">
            <a:hlinkClick r:id="rId5"/>
          </p:cNvPr>
          <p:cNvSpPr/>
          <p:nvPr/>
        </p:nvSpPr>
        <p:spPr>
          <a:xfrm>
            <a:off x="230542" y="2561182"/>
            <a:ext cx="1650355" cy="1221374"/>
          </a:xfrm>
          <a:prstGeom prst="star5">
            <a:avLst/>
          </a:prstGeom>
          <a:solidFill>
            <a:srgbClr val="77F46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5-Point Star 7">
            <a:hlinkClick r:id="rId6"/>
          </p:cNvPr>
          <p:cNvSpPr/>
          <p:nvPr/>
        </p:nvSpPr>
        <p:spPr>
          <a:xfrm>
            <a:off x="7265044" y="5367283"/>
            <a:ext cx="1650355" cy="1221374"/>
          </a:xfrm>
          <a:prstGeom prst="star5">
            <a:avLst/>
          </a:prstGeom>
          <a:solidFill>
            <a:srgbClr val="77F46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72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263" y="286604"/>
            <a:ext cx="7885497" cy="1450757"/>
          </a:xfrm>
        </p:spPr>
        <p:txBody>
          <a:bodyPr/>
          <a:lstStyle/>
          <a:p>
            <a:r>
              <a:rPr lang="en-US" dirty="0">
                <a:latin typeface="Times" charset="0"/>
                <a:ea typeface="Times" charset="0"/>
                <a:cs typeface="Times" charset="0"/>
              </a:rPr>
              <a:t>C. Controls What Goes </a:t>
            </a:r>
            <a:r>
              <a:rPr lang="en-US" dirty="0" smtClean="0">
                <a:latin typeface="Times" charset="0"/>
                <a:ea typeface="Times" charset="0"/>
                <a:cs typeface="Times" charset="0"/>
              </a:rPr>
              <a:t>In/Out</a:t>
            </a:r>
            <a:br>
              <a:rPr lang="en-US" dirty="0" smtClean="0">
                <a:latin typeface="Times" charset="0"/>
                <a:ea typeface="Times" charset="0"/>
                <a:cs typeface="Times" charset="0"/>
              </a:rPr>
            </a:br>
            <a:r>
              <a:rPr lang="en-US" i="1" dirty="0" smtClean="0">
                <a:latin typeface="Times" charset="0"/>
                <a:ea typeface="Times" charset="0"/>
                <a:cs typeface="Times" charset="0"/>
              </a:rPr>
              <a:t>Passive Transport</a:t>
            </a:r>
            <a:endParaRPr lang="en-US" i="1" dirty="0"/>
          </a:p>
        </p:txBody>
      </p:sp>
      <p:sp>
        <p:nvSpPr>
          <p:cNvPr id="3" name="TextBox 2"/>
          <p:cNvSpPr txBox="1"/>
          <p:nvPr/>
        </p:nvSpPr>
        <p:spPr>
          <a:xfrm>
            <a:off x="224589" y="2181726"/>
            <a:ext cx="8550443" cy="1384995"/>
          </a:xfrm>
          <a:prstGeom prst="rect">
            <a:avLst/>
          </a:prstGeom>
          <a:noFill/>
        </p:spPr>
        <p:txBody>
          <a:bodyPr wrap="square" rtlCol="0">
            <a:spAutoFit/>
          </a:bodyPr>
          <a:lstStyle/>
          <a:p>
            <a:r>
              <a:rPr lang="en-US" sz="2800" b="1" dirty="0" smtClean="0"/>
              <a:t>1. Diffusion: </a:t>
            </a:r>
            <a:r>
              <a:rPr lang="en-US" sz="2800" b="1" u="sng" dirty="0" smtClean="0">
                <a:solidFill>
                  <a:srgbClr val="FF0000"/>
                </a:solidFill>
              </a:rPr>
              <a:t>Molecules</a:t>
            </a:r>
            <a:r>
              <a:rPr lang="en-US" sz="2800" b="1" dirty="0" smtClean="0"/>
              <a:t> Movement from high to low</a:t>
            </a:r>
          </a:p>
          <a:p>
            <a:r>
              <a:rPr lang="en-US" sz="2800" b="1" dirty="0" smtClean="0"/>
              <a:t>2. Osmosis: </a:t>
            </a:r>
            <a:r>
              <a:rPr lang="en-US" sz="2800" b="1" u="sng" dirty="0" smtClean="0">
                <a:solidFill>
                  <a:srgbClr val="FF0000"/>
                </a:solidFill>
              </a:rPr>
              <a:t>Water</a:t>
            </a:r>
            <a:r>
              <a:rPr lang="en-US" sz="2800" b="1" dirty="0" smtClean="0"/>
              <a:t> travel through a semi-permeable membrane</a:t>
            </a:r>
            <a:endParaRPr lang="en-US" sz="2800" b="1" dirty="0"/>
          </a:p>
        </p:txBody>
      </p:sp>
      <p:sp>
        <p:nvSpPr>
          <p:cNvPr id="5" name="TextBox 4"/>
          <p:cNvSpPr txBox="1"/>
          <p:nvPr/>
        </p:nvSpPr>
        <p:spPr>
          <a:xfrm>
            <a:off x="0" y="4989096"/>
            <a:ext cx="2358190" cy="954107"/>
          </a:xfrm>
          <a:prstGeom prst="rect">
            <a:avLst/>
          </a:prstGeom>
          <a:noFill/>
        </p:spPr>
        <p:txBody>
          <a:bodyPr wrap="square" rtlCol="0">
            <a:spAutoFit/>
          </a:bodyPr>
          <a:lstStyle/>
          <a:p>
            <a:pPr marL="285750" indent="-285750">
              <a:buFont typeface="Arial" charset="0"/>
              <a:buChar char="•"/>
            </a:pPr>
            <a:r>
              <a:rPr lang="en-US" sz="2800" b="1" dirty="0" smtClean="0"/>
              <a:t>NO ATP</a:t>
            </a:r>
          </a:p>
          <a:p>
            <a:pPr marL="285750" indent="-285750">
              <a:buFont typeface="Arial" charset="0"/>
              <a:buChar char="•"/>
            </a:pPr>
            <a:r>
              <a:rPr lang="en-US" sz="2800" b="1" dirty="0" smtClean="0"/>
              <a:t>High to Low</a:t>
            </a:r>
            <a:endParaRPr lang="en-US" sz="2800" b="1"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0316" y="3364992"/>
            <a:ext cx="5213684" cy="3376704"/>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45536"/>
            <a:ext cx="3930316" cy="3596159"/>
          </a:xfrm>
          <a:prstGeom prst="rect">
            <a:avLst/>
          </a:prstGeom>
        </p:spPr>
      </p:pic>
    </p:spTree>
    <p:extLst>
      <p:ext uri="{BB962C8B-B14F-4D97-AF65-F5344CB8AC3E}">
        <p14:creationId xmlns:p14="http://schemas.microsoft.com/office/powerpoint/2010/main" val="1764388268"/>
      </p:ext>
    </p:extLst>
  </p:cSld>
  <p:clrMapOvr>
    <a:masterClrMapping/>
  </p:clrMapOvr>
  <p:timing>
    <p:tnLst>
      <p:par>
        <p:cTn id="1" dur="indefinite" restart="never" nodeType="tmRoot"/>
      </p:par>
    </p:tn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263" y="286604"/>
            <a:ext cx="7885497" cy="1450757"/>
          </a:xfrm>
        </p:spPr>
        <p:txBody>
          <a:bodyPr/>
          <a:lstStyle/>
          <a:p>
            <a:r>
              <a:rPr lang="en-US" dirty="0">
                <a:latin typeface="Times" charset="0"/>
                <a:ea typeface="Times" charset="0"/>
                <a:cs typeface="Times" charset="0"/>
              </a:rPr>
              <a:t>C. Controls What Goes </a:t>
            </a:r>
            <a:r>
              <a:rPr lang="en-US" dirty="0" smtClean="0">
                <a:latin typeface="Times" charset="0"/>
                <a:ea typeface="Times" charset="0"/>
                <a:cs typeface="Times" charset="0"/>
              </a:rPr>
              <a:t>In/Out</a:t>
            </a:r>
            <a:br>
              <a:rPr lang="en-US" dirty="0" smtClean="0">
                <a:latin typeface="Times" charset="0"/>
                <a:ea typeface="Times" charset="0"/>
                <a:cs typeface="Times" charset="0"/>
              </a:rPr>
            </a:br>
            <a:r>
              <a:rPr lang="en-US" i="1" dirty="0" smtClean="0">
                <a:latin typeface="Times" charset="0"/>
                <a:ea typeface="Times" charset="0"/>
                <a:cs typeface="Times" charset="0"/>
              </a:rPr>
              <a:t>Passive Transport</a:t>
            </a:r>
            <a:endParaRPr lang="en-US" i="1" dirty="0"/>
          </a:p>
        </p:txBody>
      </p:sp>
      <p:sp>
        <p:nvSpPr>
          <p:cNvPr id="3" name="TextBox 2"/>
          <p:cNvSpPr txBox="1"/>
          <p:nvPr/>
        </p:nvSpPr>
        <p:spPr>
          <a:xfrm>
            <a:off x="224589" y="2181726"/>
            <a:ext cx="8550443" cy="954107"/>
          </a:xfrm>
          <a:prstGeom prst="rect">
            <a:avLst/>
          </a:prstGeom>
          <a:noFill/>
        </p:spPr>
        <p:txBody>
          <a:bodyPr wrap="square" rtlCol="0">
            <a:spAutoFit/>
          </a:bodyPr>
          <a:lstStyle/>
          <a:p>
            <a:r>
              <a:rPr lang="en-US" sz="2800" b="1" dirty="0" smtClean="0"/>
              <a:t>1. Diffusion: Movement from high to low</a:t>
            </a:r>
          </a:p>
          <a:p>
            <a:r>
              <a:rPr lang="en-US" sz="2800" b="1" dirty="0" smtClean="0"/>
              <a:t>2. Osmosis: Travel through a semi-permeable membrane</a:t>
            </a:r>
            <a:endParaRPr lang="en-US" sz="2800" b="1" dirty="0"/>
          </a:p>
        </p:txBody>
      </p:sp>
      <p:sp>
        <p:nvSpPr>
          <p:cNvPr id="5" name="TextBox 4"/>
          <p:cNvSpPr txBox="1"/>
          <p:nvPr/>
        </p:nvSpPr>
        <p:spPr>
          <a:xfrm>
            <a:off x="0" y="5255127"/>
            <a:ext cx="2358190" cy="954107"/>
          </a:xfrm>
          <a:prstGeom prst="rect">
            <a:avLst/>
          </a:prstGeom>
          <a:noFill/>
        </p:spPr>
        <p:txBody>
          <a:bodyPr wrap="square" rtlCol="0">
            <a:spAutoFit/>
          </a:bodyPr>
          <a:lstStyle/>
          <a:p>
            <a:pPr marL="285750" indent="-285750">
              <a:buFont typeface="Arial" charset="0"/>
              <a:buChar char="•"/>
            </a:pPr>
            <a:r>
              <a:rPr lang="en-US" sz="2800" b="1" dirty="0" smtClean="0"/>
              <a:t>NO ATP</a:t>
            </a:r>
          </a:p>
          <a:p>
            <a:pPr marL="285750" indent="-285750">
              <a:buFont typeface="Arial" charset="0"/>
              <a:buChar char="•"/>
            </a:pPr>
            <a:r>
              <a:rPr lang="en-US" sz="2800" b="1" dirty="0" smtClean="0"/>
              <a:t>High to Low</a:t>
            </a:r>
            <a:endParaRPr lang="en-US" sz="2800"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49" y="1915695"/>
            <a:ext cx="8921130" cy="3339432"/>
          </a:xfrm>
          <a:prstGeom prst="rect">
            <a:avLst/>
          </a:prstGeom>
        </p:spPr>
      </p:pic>
    </p:spTree>
    <p:extLst>
      <p:ext uri="{BB962C8B-B14F-4D97-AF65-F5344CB8AC3E}">
        <p14:creationId xmlns:p14="http://schemas.microsoft.com/office/powerpoint/2010/main" val="1619422500"/>
      </p:ext>
    </p:extLst>
  </p:cSld>
  <p:clrMapOvr>
    <a:masterClrMapping/>
  </p:clrMapOvr>
  <p:timing>
    <p:tnLst>
      <p:par>
        <p:cTn id="1" dur="indefinite" restart="never" nodeType="tmRoot"/>
      </p:par>
    </p:tn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6604"/>
            <a:ext cx="8883682" cy="351537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79500"/>
            <a:ext cx="9144000" cy="5778500"/>
          </a:xfrm>
          <a:prstGeom prst="rect">
            <a:avLst/>
          </a:prstGeom>
        </p:spPr>
      </p:pic>
      <p:sp>
        <p:nvSpPr>
          <p:cNvPr id="5" name="Rectangle 4"/>
          <p:cNvSpPr/>
          <p:nvPr/>
        </p:nvSpPr>
        <p:spPr>
          <a:xfrm>
            <a:off x="3064042" y="128337"/>
            <a:ext cx="5967663" cy="9304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215422"/>
      </p:ext>
    </p:extLst>
  </p:cSld>
  <p:clrMapOvr>
    <a:masterClrMapping/>
  </p:clrMapOvr>
  <p:timing>
    <p:tnLst>
      <p:par>
        <p:cTn id="1" dur="indefinite" restart="never" nodeType="tmRoot"/>
      </p:par>
    </p:tn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384632" cy="6858000"/>
          </a:xfrm>
          <a:prstGeom prst="rect">
            <a:avLst/>
          </a:prstGeom>
        </p:spPr>
      </p:pic>
      <p:sp>
        <p:nvSpPr>
          <p:cNvPr id="4" name="TextBox 3"/>
          <p:cNvSpPr txBox="1"/>
          <p:nvPr/>
        </p:nvSpPr>
        <p:spPr>
          <a:xfrm>
            <a:off x="822960" y="4828032"/>
            <a:ext cx="1664208" cy="646331"/>
          </a:xfrm>
          <a:prstGeom prst="rect">
            <a:avLst/>
          </a:prstGeom>
          <a:noFill/>
        </p:spPr>
        <p:txBody>
          <a:bodyPr wrap="square" rtlCol="0">
            <a:spAutoFit/>
          </a:bodyPr>
          <a:lstStyle/>
          <a:p>
            <a:r>
              <a:rPr lang="en-US" dirty="0" smtClean="0"/>
              <a:t>80% h20</a:t>
            </a:r>
          </a:p>
          <a:p>
            <a:r>
              <a:rPr lang="en-US" dirty="0" smtClean="0"/>
              <a:t>20% </a:t>
            </a:r>
            <a:r>
              <a:rPr lang="en-US" dirty="0" err="1" smtClean="0"/>
              <a:t>NaCl</a:t>
            </a:r>
            <a:endParaRPr lang="en-US" dirty="0"/>
          </a:p>
        </p:txBody>
      </p:sp>
      <p:sp>
        <p:nvSpPr>
          <p:cNvPr id="5" name="TextBox 4"/>
          <p:cNvSpPr txBox="1"/>
          <p:nvPr/>
        </p:nvSpPr>
        <p:spPr>
          <a:xfrm>
            <a:off x="4581144" y="4689532"/>
            <a:ext cx="1133856" cy="923330"/>
          </a:xfrm>
          <a:prstGeom prst="rect">
            <a:avLst/>
          </a:prstGeom>
          <a:noFill/>
        </p:spPr>
        <p:txBody>
          <a:bodyPr wrap="square" rtlCol="0">
            <a:spAutoFit/>
          </a:bodyPr>
          <a:lstStyle/>
          <a:p>
            <a:r>
              <a:rPr lang="en-US" dirty="0" smtClean="0"/>
              <a:t>100% </a:t>
            </a:r>
            <a:r>
              <a:rPr lang="en-US" dirty="0"/>
              <a:t>h20</a:t>
            </a:r>
          </a:p>
          <a:p>
            <a:r>
              <a:rPr lang="en-US" dirty="0" smtClean="0"/>
              <a:t>0</a:t>
            </a:r>
            <a:r>
              <a:rPr lang="en-US" dirty="0"/>
              <a:t>% </a:t>
            </a:r>
            <a:r>
              <a:rPr lang="en-US" dirty="0" err="1"/>
              <a:t>NaCl</a:t>
            </a:r>
            <a:endParaRPr lang="en-US" dirty="0"/>
          </a:p>
          <a:p>
            <a:endParaRPr lang="en-US" dirty="0"/>
          </a:p>
        </p:txBody>
      </p:sp>
      <p:sp>
        <p:nvSpPr>
          <p:cNvPr id="6" name="TextBox 5"/>
          <p:cNvSpPr txBox="1"/>
          <p:nvPr/>
        </p:nvSpPr>
        <p:spPr>
          <a:xfrm>
            <a:off x="7351776" y="4828032"/>
            <a:ext cx="1170432" cy="923330"/>
          </a:xfrm>
          <a:prstGeom prst="rect">
            <a:avLst/>
          </a:prstGeom>
          <a:noFill/>
        </p:spPr>
        <p:txBody>
          <a:bodyPr wrap="square" rtlCol="0">
            <a:spAutoFit/>
          </a:bodyPr>
          <a:lstStyle/>
          <a:p>
            <a:r>
              <a:rPr lang="en-US" dirty="0" smtClean="0"/>
              <a:t>20% </a:t>
            </a:r>
            <a:r>
              <a:rPr lang="en-US" dirty="0"/>
              <a:t>h20</a:t>
            </a:r>
          </a:p>
          <a:p>
            <a:r>
              <a:rPr lang="en-US" dirty="0" smtClean="0"/>
              <a:t>80% </a:t>
            </a:r>
            <a:r>
              <a:rPr lang="en-US" dirty="0" err="1"/>
              <a:t>NaCl</a:t>
            </a:r>
            <a:endParaRPr lang="en-US" dirty="0"/>
          </a:p>
          <a:p>
            <a:endParaRPr lang="en-US" dirty="0"/>
          </a:p>
        </p:txBody>
      </p:sp>
    </p:spTree>
    <p:extLst>
      <p:ext uri="{BB962C8B-B14F-4D97-AF65-F5344CB8AC3E}">
        <p14:creationId xmlns:p14="http://schemas.microsoft.com/office/powerpoint/2010/main" val="1894909927"/>
      </p:ext>
    </p:extLst>
  </p:cSld>
  <p:clrMapOvr>
    <a:masterClrMapping/>
  </p:clrMapOvr>
  <p:timing>
    <p:tnLst>
      <p:par>
        <p:cTn id="1" dur="indefinite" restart="never" nodeType="tmRoot"/>
      </p:par>
    </p:tn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263" y="286604"/>
            <a:ext cx="7885497" cy="1450757"/>
          </a:xfrm>
        </p:spPr>
        <p:txBody>
          <a:bodyPr/>
          <a:lstStyle/>
          <a:p>
            <a:r>
              <a:rPr lang="en-US" dirty="0">
                <a:latin typeface="Times" charset="0"/>
                <a:ea typeface="Times" charset="0"/>
                <a:cs typeface="Times" charset="0"/>
              </a:rPr>
              <a:t>C. Controls What Goes </a:t>
            </a:r>
            <a:r>
              <a:rPr lang="en-US" dirty="0" smtClean="0">
                <a:latin typeface="Times" charset="0"/>
                <a:ea typeface="Times" charset="0"/>
                <a:cs typeface="Times" charset="0"/>
              </a:rPr>
              <a:t>In/Out</a:t>
            </a:r>
            <a:br>
              <a:rPr lang="en-US" dirty="0" smtClean="0">
                <a:latin typeface="Times" charset="0"/>
                <a:ea typeface="Times" charset="0"/>
                <a:cs typeface="Times" charset="0"/>
              </a:rPr>
            </a:br>
            <a:r>
              <a:rPr lang="en-US" i="1" dirty="0" smtClean="0">
                <a:solidFill>
                  <a:srgbClr val="FF0000"/>
                </a:solidFill>
                <a:latin typeface="Times" charset="0"/>
                <a:ea typeface="Times" charset="0"/>
                <a:cs typeface="Times" charset="0"/>
              </a:rPr>
              <a:t>A</a:t>
            </a:r>
            <a:r>
              <a:rPr lang="en-US" i="1" dirty="0" smtClean="0">
                <a:latin typeface="Times" charset="0"/>
                <a:ea typeface="Times" charset="0"/>
                <a:cs typeface="Times" charset="0"/>
              </a:rPr>
              <a:t>ctive </a:t>
            </a:r>
            <a:r>
              <a:rPr lang="en-US" i="1" dirty="0" smtClean="0">
                <a:solidFill>
                  <a:srgbClr val="FF0000"/>
                </a:solidFill>
                <a:latin typeface="Times" charset="0"/>
                <a:ea typeface="Times" charset="0"/>
                <a:cs typeface="Times" charset="0"/>
              </a:rPr>
              <a:t>T</a:t>
            </a:r>
            <a:r>
              <a:rPr lang="en-US" i="1" dirty="0" smtClean="0">
                <a:latin typeface="Times" charset="0"/>
                <a:ea typeface="Times" charset="0"/>
                <a:cs typeface="Times" charset="0"/>
              </a:rPr>
              <a:t>rans</a:t>
            </a:r>
            <a:r>
              <a:rPr lang="en-US" i="1" dirty="0" smtClean="0">
                <a:solidFill>
                  <a:srgbClr val="FF0000"/>
                </a:solidFill>
                <a:latin typeface="Times" charset="0"/>
                <a:ea typeface="Times" charset="0"/>
                <a:cs typeface="Times" charset="0"/>
              </a:rPr>
              <a:t>p</a:t>
            </a:r>
            <a:r>
              <a:rPr lang="en-US" i="1" dirty="0" smtClean="0">
                <a:latin typeface="Times" charset="0"/>
                <a:ea typeface="Times" charset="0"/>
                <a:cs typeface="Times" charset="0"/>
              </a:rPr>
              <a:t>ort</a:t>
            </a:r>
            <a:endParaRPr lang="en-US" i="1" dirty="0"/>
          </a:p>
        </p:txBody>
      </p:sp>
      <p:sp>
        <p:nvSpPr>
          <p:cNvPr id="3" name="TextBox 2"/>
          <p:cNvSpPr txBox="1"/>
          <p:nvPr/>
        </p:nvSpPr>
        <p:spPr>
          <a:xfrm>
            <a:off x="112295" y="2197769"/>
            <a:ext cx="5133473" cy="3539430"/>
          </a:xfrm>
          <a:prstGeom prst="rect">
            <a:avLst/>
          </a:prstGeom>
          <a:noFill/>
        </p:spPr>
        <p:txBody>
          <a:bodyPr wrap="square" rtlCol="0">
            <a:spAutoFit/>
          </a:bodyPr>
          <a:lstStyle/>
          <a:p>
            <a:r>
              <a:rPr lang="en-US" sz="2800" b="1" dirty="0" smtClean="0"/>
              <a:t>Phagocytosis</a:t>
            </a:r>
          </a:p>
          <a:p>
            <a:endParaRPr lang="en-US" sz="2800" b="1" dirty="0" smtClean="0"/>
          </a:p>
          <a:p>
            <a:endParaRPr lang="en-US" sz="2800" b="1" dirty="0"/>
          </a:p>
          <a:p>
            <a:endParaRPr lang="en-US" sz="2800" b="1" dirty="0" smtClean="0"/>
          </a:p>
          <a:p>
            <a:endParaRPr lang="en-US" sz="2800" b="1" dirty="0"/>
          </a:p>
          <a:p>
            <a:endParaRPr lang="en-US" sz="2800" b="1" dirty="0"/>
          </a:p>
          <a:p>
            <a:r>
              <a:rPr lang="en-US" sz="2800" b="1" dirty="0" smtClean="0"/>
              <a:t>ATP Required</a:t>
            </a:r>
          </a:p>
          <a:p>
            <a:r>
              <a:rPr lang="en-US" sz="2800" b="1" dirty="0" smtClean="0"/>
              <a:t>Low to High</a:t>
            </a:r>
            <a:endParaRPr lang="en-US" sz="2800"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6800" y="1737361"/>
            <a:ext cx="6807200" cy="4988401"/>
          </a:xfrm>
          <a:prstGeom prst="rect">
            <a:avLst/>
          </a:prstGeom>
        </p:spPr>
      </p:pic>
    </p:spTree>
    <p:extLst>
      <p:ext uri="{BB962C8B-B14F-4D97-AF65-F5344CB8AC3E}">
        <p14:creationId xmlns:p14="http://schemas.microsoft.com/office/powerpoint/2010/main" val="568658079"/>
      </p:ext>
    </p:extLst>
  </p:cSld>
  <p:clrMapOvr>
    <a:masterClrMapping/>
  </p:clrMapOvr>
  <p:timing>
    <p:tnLst>
      <p:par>
        <p:cTn id="1" dur="indefinite" restart="never" nodeType="tmRoot"/>
      </p:par>
    </p:tn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263" y="286604"/>
            <a:ext cx="7885497" cy="1450757"/>
          </a:xfrm>
        </p:spPr>
        <p:txBody>
          <a:bodyPr/>
          <a:lstStyle/>
          <a:p>
            <a:r>
              <a:rPr lang="en-US" dirty="0">
                <a:latin typeface="Times" charset="0"/>
                <a:ea typeface="Times" charset="0"/>
                <a:cs typeface="Times" charset="0"/>
              </a:rPr>
              <a:t>C. Controls What Goes </a:t>
            </a:r>
            <a:r>
              <a:rPr lang="en-US" dirty="0" smtClean="0">
                <a:latin typeface="Times" charset="0"/>
                <a:ea typeface="Times" charset="0"/>
                <a:cs typeface="Times" charset="0"/>
              </a:rPr>
              <a:t>In/Out</a:t>
            </a:r>
            <a:br>
              <a:rPr lang="en-US" dirty="0" smtClean="0">
                <a:latin typeface="Times" charset="0"/>
                <a:ea typeface="Times" charset="0"/>
                <a:cs typeface="Times" charset="0"/>
              </a:rPr>
            </a:br>
            <a:r>
              <a:rPr lang="en-US" i="1" dirty="0" smtClean="0">
                <a:solidFill>
                  <a:srgbClr val="FF0000"/>
                </a:solidFill>
                <a:latin typeface="Times" charset="0"/>
                <a:ea typeface="Times" charset="0"/>
                <a:cs typeface="Times" charset="0"/>
              </a:rPr>
              <a:t>A</a:t>
            </a:r>
            <a:r>
              <a:rPr lang="en-US" i="1" dirty="0" smtClean="0">
                <a:latin typeface="Times" charset="0"/>
                <a:ea typeface="Times" charset="0"/>
                <a:cs typeface="Times" charset="0"/>
              </a:rPr>
              <a:t>ctive </a:t>
            </a:r>
            <a:r>
              <a:rPr lang="en-US" i="1" dirty="0" smtClean="0">
                <a:solidFill>
                  <a:srgbClr val="FF0000"/>
                </a:solidFill>
                <a:latin typeface="Times" charset="0"/>
                <a:ea typeface="Times" charset="0"/>
                <a:cs typeface="Times" charset="0"/>
              </a:rPr>
              <a:t>T</a:t>
            </a:r>
            <a:r>
              <a:rPr lang="en-US" i="1" dirty="0" smtClean="0">
                <a:latin typeface="Times" charset="0"/>
                <a:ea typeface="Times" charset="0"/>
                <a:cs typeface="Times" charset="0"/>
              </a:rPr>
              <a:t>rans</a:t>
            </a:r>
            <a:r>
              <a:rPr lang="en-US" i="1" dirty="0" smtClean="0">
                <a:solidFill>
                  <a:srgbClr val="FF0000"/>
                </a:solidFill>
                <a:latin typeface="Times" charset="0"/>
                <a:ea typeface="Times" charset="0"/>
                <a:cs typeface="Times" charset="0"/>
              </a:rPr>
              <a:t>p</a:t>
            </a:r>
            <a:r>
              <a:rPr lang="en-US" i="1" dirty="0" smtClean="0">
                <a:latin typeface="Times" charset="0"/>
                <a:ea typeface="Times" charset="0"/>
                <a:cs typeface="Times" charset="0"/>
              </a:rPr>
              <a:t>ort</a:t>
            </a:r>
            <a:endParaRPr lang="en-US" i="1" dirty="0"/>
          </a:p>
        </p:txBody>
      </p:sp>
      <p:sp>
        <p:nvSpPr>
          <p:cNvPr id="3" name="TextBox 2"/>
          <p:cNvSpPr txBox="1"/>
          <p:nvPr/>
        </p:nvSpPr>
        <p:spPr>
          <a:xfrm>
            <a:off x="112295" y="2197769"/>
            <a:ext cx="5133473" cy="3539430"/>
          </a:xfrm>
          <a:prstGeom prst="rect">
            <a:avLst/>
          </a:prstGeom>
          <a:noFill/>
        </p:spPr>
        <p:txBody>
          <a:bodyPr wrap="square" rtlCol="0">
            <a:spAutoFit/>
          </a:bodyPr>
          <a:lstStyle/>
          <a:p>
            <a:r>
              <a:rPr lang="en-US" sz="2800" b="1" dirty="0" smtClean="0"/>
              <a:t>Phagocytosis</a:t>
            </a:r>
          </a:p>
          <a:p>
            <a:endParaRPr lang="en-US" sz="2800" b="1" dirty="0" smtClean="0"/>
          </a:p>
          <a:p>
            <a:endParaRPr lang="en-US" sz="2800" b="1" dirty="0"/>
          </a:p>
          <a:p>
            <a:endParaRPr lang="en-US" sz="2800" b="1" dirty="0" smtClean="0"/>
          </a:p>
          <a:p>
            <a:endParaRPr lang="en-US" sz="2800" b="1" dirty="0"/>
          </a:p>
          <a:p>
            <a:endParaRPr lang="en-US" sz="2800" b="1" dirty="0"/>
          </a:p>
          <a:p>
            <a:r>
              <a:rPr lang="en-US" sz="2800" b="1" dirty="0" smtClean="0"/>
              <a:t>ATP Required</a:t>
            </a:r>
          </a:p>
          <a:p>
            <a:r>
              <a:rPr lang="en-US" sz="2800" b="1" dirty="0" smtClean="0"/>
              <a:t>Low to High</a:t>
            </a:r>
            <a:endParaRPr lang="en-US" sz="2800" b="1"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2294" y="1989220"/>
            <a:ext cx="6491705" cy="4868779"/>
          </a:xfrm>
          <a:prstGeom prst="rect">
            <a:avLst/>
          </a:prstGeom>
        </p:spPr>
      </p:pic>
    </p:spTree>
    <p:extLst>
      <p:ext uri="{BB962C8B-B14F-4D97-AF65-F5344CB8AC3E}">
        <p14:creationId xmlns:p14="http://schemas.microsoft.com/office/powerpoint/2010/main" val="1134104603"/>
      </p:ext>
    </p:extLst>
  </p:cSld>
  <p:clrMapOvr>
    <a:masterClrMapping/>
  </p:clrMapOvr>
  <p:timing>
    <p:tnLst>
      <p:par>
        <p:cTn id="1" dur="indefinite" restart="never" nodeType="tmRoot"/>
      </p:par>
    </p:tn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263" y="286604"/>
            <a:ext cx="7885497" cy="1450757"/>
          </a:xfrm>
        </p:spPr>
        <p:txBody>
          <a:bodyPr/>
          <a:lstStyle/>
          <a:p>
            <a:r>
              <a:rPr lang="en-US" dirty="0">
                <a:latin typeface="Times" charset="0"/>
                <a:ea typeface="Times" charset="0"/>
                <a:cs typeface="Times" charset="0"/>
              </a:rPr>
              <a:t>C. Controls What Goes </a:t>
            </a:r>
            <a:r>
              <a:rPr lang="en-US" dirty="0" smtClean="0">
                <a:latin typeface="Times" charset="0"/>
                <a:ea typeface="Times" charset="0"/>
                <a:cs typeface="Times" charset="0"/>
              </a:rPr>
              <a:t>In/Out</a:t>
            </a:r>
            <a:br>
              <a:rPr lang="en-US" dirty="0" smtClean="0">
                <a:latin typeface="Times" charset="0"/>
                <a:ea typeface="Times" charset="0"/>
                <a:cs typeface="Times" charset="0"/>
              </a:rPr>
            </a:br>
            <a:r>
              <a:rPr lang="en-US" i="1" dirty="0" smtClean="0">
                <a:solidFill>
                  <a:srgbClr val="FF0000"/>
                </a:solidFill>
                <a:latin typeface="Times" charset="0"/>
                <a:ea typeface="Times" charset="0"/>
                <a:cs typeface="Times" charset="0"/>
              </a:rPr>
              <a:t>A</a:t>
            </a:r>
            <a:r>
              <a:rPr lang="en-US" i="1" dirty="0" smtClean="0">
                <a:latin typeface="Times" charset="0"/>
                <a:ea typeface="Times" charset="0"/>
                <a:cs typeface="Times" charset="0"/>
              </a:rPr>
              <a:t>ctive </a:t>
            </a:r>
            <a:r>
              <a:rPr lang="en-US" i="1" dirty="0" smtClean="0">
                <a:solidFill>
                  <a:srgbClr val="FF0000"/>
                </a:solidFill>
                <a:latin typeface="Times" charset="0"/>
                <a:ea typeface="Times" charset="0"/>
                <a:cs typeface="Times" charset="0"/>
              </a:rPr>
              <a:t>T</a:t>
            </a:r>
            <a:r>
              <a:rPr lang="en-US" i="1" dirty="0" smtClean="0">
                <a:latin typeface="Times" charset="0"/>
                <a:ea typeface="Times" charset="0"/>
                <a:cs typeface="Times" charset="0"/>
              </a:rPr>
              <a:t>rans</a:t>
            </a:r>
            <a:r>
              <a:rPr lang="en-US" i="1" dirty="0" smtClean="0">
                <a:solidFill>
                  <a:srgbClr val="FF0000"/>
                </a:solidFill>
                <a:latin typeface="Times" charset="0"/>
                <a:ea typeface="Times" charset="0"/>
                <a:cs typeface="Times" charset="0"/>
              </a:rPr>
              <a:t>p</a:t>
            </a:r>
            <a:r>
              <a:rPr lang="en-US" i="1" dirty="0" smtClean="0">
                <a:latin typeface="Times" charset="0"/>
                <a:ea typeface="Times" charset="0"/>
                <a:cs typeface="Times" charset="0"/>
              </a:rPr>
              <a:t>ort</a:t>
            </a:r>
            <a:endParaRPr lang="en-US" i="1" dirty="0"/>
          </a:p>
        </p:txBody>
      </p:sp>
      <p:sp>
        <p:nvSpPr>
          <p:cNvPr id="3" name="TextBox 2"/>
          <p:cNvSpPr txBox="1"/>
          <p:nvPr/>
        </p:nvSpPr>
        <p:spPr>
          <a:xfrm>
            <a:off x="112295" y="2197769"/>
            <a:ext cx="5133473" cy="3539430"/>
          </a:xfrm>
          <a:prstGeom prst="rect">
            <a:avLst/>
          </a:prstGeom>
          <a:noFill/>
        </p:spPr>
        <p:txBody>
          <a:bodyPr wrap="square" rtlCol="0">
            <a:spAutoFit/>
          </a:bodyPr>
          <a:lstStyle/>
          <a:p>
            <a:r>
              <a:rPr lang="en-US" sz="2800" b="1" dirty="0" smtClean="0"/>
              <a:t>Phagocytosis</a:t>
            </a:r>
          </a:p>
          <a:p>
            <a:endParaRPr lang="en-US" sz="2800" b="1" dirty="0" smtClean="0"/>
          </a:p>
          <a:p>
            <a:endParaRPr lang="en-US" sz="2800" b="1" dirty="0"/>
          </a:p>
          <a:p>
            <a:endParaRPr lang="en-US" sz="2800" b="1" dirty="0" smtClean="0"/>
          </a:p>
          <a:p>
            <a:endParaRPr lang="en-US" sz="2800" b="1" dirty="0"/>
          </a:p>
          <a:p>
            <a:endParaRPr lang="en-US" sz="2800" b="1" dirty="0"/>
          </a:p>
          <a:p>
            <a:r>
              <a:rPr lang="en-US" sz="2800" b="1" dirty="0" smtClean="0"/>
              <a:t>ATP Required</a:t>
            </a:r>
          </a:p>
          <a:p>
            <a:r>
              <a:rPr lang="en-US" sz="2800" b="1" dirty="0" smtClean="0"/>
              <a:t>Low to High</a:t>
            </a:r>
            <a:endParaRPr lang="en-US" sz="2800"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2168" y="2334795"/>
            <a:ext cx="5254592" cy="3706364"/>
          </a:xfrm>
          <a:prstGeom prst="rect">
            <a:avLst/>
          </a:prstGeom>
        </p:spPr>
      </p:pic>
    </p:spTree>
    <p:extLst>
      <p:ext uri="{BB962C8B-B14F-4D97-AF65-F5344CB8AC3E}">
        <p14:creationId xmlns:p14="http://schemas.microsoft.com/office/powerpoint/2010/main" val="197869549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5361906"/>
          </a:xfrm>
        </p:spPr>
        <p:txBody>
          <a:bodyPr>
            <a:normAutofit/>
          </a:bodyPr>
          <a:lstStyle/>
          <a:p>
            <a:r>
              <a:rPr lang="en-US" dirty="0" smtClean="0"/>
              <a:t>1. </a:t>
            </a:r>
            <a:r>
              <a:rPr kumimoji="1" lang="en-US" altLang="ja-JP" sz="3600" i="1" dirty="0" smtClean="0">
                <a:solidFill>
                  <a:srgbClr val="000000"/>
                </a:solidFill>
                <a:latin typeface="Helvetica"/>
                <a:cs typeface="Helvetica"/>
              </a:rPr>
              <a:t>All </a:t>
            </a:r>
            <a:r>
              <a:rPr kumimoji="1" lang="en-US" altLang="ja-JP" sz="3600" b="1" i="1" u="sng" dirty="0" smtClean="0">
                <a:solidFill>
                  <a:srgbClr val="000000"/>
                </a:solidFill>
                <a:latin typeface="Helvetica"/>
                <a:cs typeface="Helvetica"/>
              </a:rPr>
              <a:t>living </a:t>
            </a:r>
            <a:r>
              <a:rPr kumimoji="1" lang="en-US" altLang="ja-JP" sz="3600" i="1" dirty="0" smtClean="0">
                <a:solidFill>
                  <a:srgbClr val="000000"/>
                </a:solidFill>
                <a:latin typeface="Helvetica"/>
                <a:cs typeface="Helvetica"/>
              </a:rPr>
              <a:t>things are composed of cells.</a:t>
            </a:r>
            <a:br>
              <a:rPr kumimoji="1" lang="en-US" altLang="ja-JP" sz="3600" i="1" dirty="0" smtClean="0">
                <a:solidFill>
                  <a:srgbClr val="000000"/>
                </a:solidFill>
                <a:latin typeface="Helvetica"/>
                <a:cs typeface="Helvetica"/>
              </a:rPr>
            </a:br>
            <a:r>
              <a:rPr kumimoji="1" lang="en-US" altLang="ja-JP" sz="3600" i="1" dirty="0" smtClean="0">
                <a:solidFill>
                  <a:srgbClr val="000000"/>
                </a:solidFill>
                <a:latin typeface="Helvetica"/>
                <a:cs typeface="Helvetica"/>
              </a:rPr>
              <a:t/>
            </a:r>
            <a:br>
              <a:rPr kumimoji="1" lang="en-US" altLang="ja-JP" sz="3600" i="1" dirty="0" smtClean="0">
                <a:solidFill>
                  <a:srgbClr val="000000"/>
                </a:solidFill>
                <a:latin typeface="Helvetica"/>
                <a:cs typeface="Helvetica"/>
              </a:rPr>
            </a:br>
            <a:r>
              <a:rPr kumimoji="1" lang="en-US" altLang="ja-JP" sz="3600" i="1" dirty="0">
                <a:solidFill>
                  <a:srgbClr val="000000"/>
                </a:solidFill>
                <a:latin typeface="Helvetica"/>
                <a:cs typeface="Helvetica"/>
              </a:rPr>
              <a:t/>
            </a:r>
            <a:br>
              <a:rPr kumimoji="1" lang="en-US" altLang="ja-JP" sz="3600" i="1" dirty="0">
                <a:solidFill>
                  <a:srgbClr val="000000"/>
                </a:solidFill>
                <a:latin typeface="Helvetica"/>
                <a:cs typeface="Helvetica"/>
              </a:rPr>
            </a:br>
            <a:r>
              <a:rPr kumimoji="1" lang="en-US" altLang="ja-JP" sz="3600" i="1" dirty="0">
                <a:solidFill>
                  <a:srgbClr val="000000"/>
                </a:solidFill>
                <a:latin typeface="Helvetica"/>
                <a:cs typeface="Helvetica"/>
              </a:rPr>
              <a:t/>
            </a:r>
            <a:br>
              <a:rPr kumimoji="1" lang="en-US" altLang="ja-JP" sz="3600" i="1" dirty="0">
                <a:solidFill>
                  <a:srgbClr val="000000"/>
                </a:solidFill>
                <a:latin typeface="Helvetica"/>
                <a:cs typeface="Helvetica"/>
              </a:rPr>
            </a:br>
            <a:r>
              <a:rPr kumimoji="1" lang="en-US" altLang="ja-JP" sz="3600" i="1" dirty="0" smtClean="0">
                <a:solidFill>
                  <a:srgbClr val="000000"/>
                </a:solidFill>
                <a:latin typeface="Helvetica"/>
                <a:cs typeface="Helvetica"/>
              </a:rPr>
              <a:t/>
            </a:r>
            <a:br>
              <a:rPr kumimoji="1" lang="en-US" altLang="ja-JP" sz="3600" i="1" dirty="0" smtClean="0">
                <a:solidFill>
                  <a:srgbClr val="000000"/>
                </a:solidFill>
                <a:latin typeface="Helvetica"/>
                <a:cs typeface="Helvetica"/>
              </a:rPr>
            </a:br>
            <a:r>
              <a:rPr kumimoji="1" lang="en-US" altLang="ja-JP" sz="3600" i="1" dirty="0" smtClean="0">
                <a:solidFill>
                  <a:srgbClr val="000000"/>
                </a:solidFill>
                <a:latin typeface="Helvetica"/>
                <a:cs typeface="Helvetica"/>
              </a:rPr>
              <a:t/>
            </a:r>
            <a:br>
              <a:rPr kumimoji="1" lang="en-US" altLang="ja-JP" sz="3600" i="1" dirty="0" smtClean="0">
                <a:solidFill>
                  <a:srgbClr val="000000"/>
                </a:solidFill>
                <a:latin typeface="Helvetica"/>
                <a:cs typeface="Helvetica"/>
              </a:rPr>
            </a:br>
            <a:r>
              <a:rPr kumimoji="1" lang="en-US" altLang="ja-JP" sz="3600" i="1" dirty="0" smtClean="0">
                <a:solidFill>
                  <a:srgbClr val="000000"/>
                </a:solidFill>
                <a:latin typeface="Helvetica"/>
                <a:cs typeface="Helvetica"/>
              </a:rPr>
              <a:t> </a:t>
            </a:r>
            <a:br>
              <a:rPr kumimoji="1" lang="en-US" altLang="ja-JP" sz="3600" i="1" dirty="0" smtClean="0">
                <a:solidFill>
                  <a:srgbClr val="000000"/>
                </a:solidFill>
                <a:latin typeface="Helvetica"/>
                <a:cs typeface="Helvetica"/>
              </a:rPr>
            </a:b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20896" y="2581479"/>
            <a:ext cx="4601718" cy="3456432"/>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601413">
            <a:off x="89092" y="2953275"/>
            <a:ext cx="3685410" cy="3343275"/>
          </a:xfrm>
          <a:prstGeom prst="rect">
            <a:avLst/>
          </a:prstGeom>
        </p:spPr>
      </p:pic>
    </p:spTree>
    <p:extLst>
      <p:ext uri="{BB962C8B-B14F-4D97-AF65-F5344CB8AC3E}">
        <p14:creationId xmlns:p14="http://schemas.microsoft.com/office/powerpoint/2010/main" val="1539228629"/>
      </p:ext>
    </p:extLst>
  </p:cSld>
  <p:clrMapOvr>
    <a:masterClrMapping/>
  </p:clrMapOvr>
  <p:timing>
    <p:tnLst>
      <p:par>
        <p:cTn id="1" dur="indefinite" restart="never" nodeType="tmRoot"/>
      </p:par>
    </p:tn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263" y="286604"/>
            <a:ext cx="7885497" cy="1450757"/>
          </a:xfrm>
        </p:spPr>
        <p:txBody>
          <a:bodyPr/>
          <a:lstStyle/>
          <a:p>
            <a:r>
              <a:rPr lang="en-US" dirty="0">
                <a:latin typeface="Times" charset="0"/>
                <a:ea typeface="Times" charset="0"/>
                <a:cs typeface="Times" charset="0"/>
              </a:rPr>
              <a:t>C. Controls What Goes </a:t>
            </a:r>
            <a:r>
              <a:rPr lang="en-US" dirty="0" smtClean="0">
                <a:latin typeface="Times" charset="0"/>
                <a:ea typeface="Times" charset="0"/>
                <a:cs typeface="Times" charset="0"/>
              </a:rPr>
              <a:t>In/Out</a:t>
            </a:r>
            <a:br>
              <a:rPr lang="en-US" dirty="0" smtClean="0">
                <a:latin typeface="Times" charset="0"/>
                <a:ea typeface="Times" charset="0"/>
                <a:cs typeface="Times" charset="0"/>
              </a:rPr>
            </a:br>
            <a:r>
              <a:rPr lang="en-US" i="1" dirty="0" smtClean="0">
                <a:solidFill>
                  <a:srgbClr val="FF0000"/>
                </a:solidFill>
                <a:latin typeface="Times" charset="0"/>
                <a:ea typeface="Times" charset="0"/>
                <a:cs typeface="Times" charset="0"/>
              </a:rPr>
              <a:t>A</a:t>
            </a:r>
            <a:r>
              <a:rPr lang="en-US" i="1" dirty="0" smtClean="0">
                <a:latin typeface="Times" charset="0"/>
                <a:ea typeface="Times" charset="0"/>
                <a:cs typeface="Times" charset="0"/>
              </a:rPr>
              <a:t>ctive </a:t>
            </a:r>
            <a:r>
              <a:rPr lang="en-US" i="1" dirty="0" smtClean="0">
                <a:solidFill>
                  <a:srgbClr val="FF0000"/>
                </a:solidFill>
                <a:latin typeface="Times" charset="0"/>
                <a:ea typeface="Times" charset="0"/>
                <a:cs typeface="Times" charset="0"/>
              </a:rPr>
              <a:t>T</a:t>
            </a:r>
            <a:r>
              <a:rPr lang="en-US" i="1" dirty="0" smtClean="0">
                <a:latin typeface="Times" charset="0"/>
                <a:ea typeface="Times" charset="0"/>
                <a:cs typeface="Times" charset="0"/>
              </a:rPr>
              <a:t>rans</a:t>
            </a:r>
            <a:r>
              <a:rPr lang="en-US" i="1" dirty="0" smtClean="0">
                <a:solidFill>
                  <a:srgbClr val="FF0000"/>
                </a:solidFill>
                <a:latin typeface="Times" charset="0"/>
                <a:ea typeface="Times" charset="0"/>
                <a:cs typeface="Times" charset="0"/>
              </a:rPr>
              <a:t>p</a:t>
            </a:r>
            <a:r>
              <a:rPr lang="en-US" i="1" dirty="0" smtClean="0">
                <a:latin typeface="Times" charset="0"/>
                <a:ea typeface="Times" charset="0"/>
                <a:cs typeface="Times" charset="0"/>
              </a:rPr>
              <a:t>ort</a:t>
            </a:r>
            <a:endParaRPr lang="en-US" i="1" dirty="0"/>
          </a:p>
        </p:txBody>
      </p:sp>
      <p:sp>
        <p:nvSpPr>
          <p:cNvPr id="3" name="TextBox 2"/>
          <p:cNvSpPr txBox="1"/>
          <p:nvPr/>
        </p:nvSpPr>
        <p:spPr>
          <a:xfrm>
            <a:off x="112295" y="2197769"/>
            <a:ext cx="5133473" cy="3539430"/>
          </a:xfrm>
          <a:prstGeom prst="rect">
            <a:avLst/>
          </a:prstGeom>
          <a:noFill/>
        </p:spPr>
        <p:txBody>
          <a:bodyPr wrap="square" rtlCol="0">
            <a:spAutoFit/>
          </a:bodyPr>
          <a:lstStyle/>
          <a:p>
            <a:r>
              <a:rPr lang="en-US" sz="2800" b="1" dirty="0" smtClean="0"/>
              <a:t>Phagocytosis</a:t>
            </a:r>
          </a:p>
          <a:p>
            <a:endParaRPr lang="en-US" sz="2800" b="1" dirty="0" smtClean="0"/>
          </a:p>
          <a:p>
            <a:endParaRPr lang="en-US" sz="2800" b="1" dirty="0"/>
          </a:p>
          <a:p>
            <a:endParaRPr lang="en-US" sz="2800" b="1" dirty="0" smtClean="0"/>
          </a:p>
          <a:p>
            <a:endParaRPr lang="en-US" sz="2800" b="1" dirty="0"/>
          </a:p>
          <a:p>
            <a:endParaRPr lang="en-US" sz="2800" b="1" dirty="0"/>
          </a:p>
          <a:p>
            <a:r>
              <a:rPr lang="en-US" sz="2800" b="1" dirty="0" smtClean="0"/>
              <a:t>ATP Required</a:t>
            </a:r>
          </a:p>
          <a:p>
            <a:r>
              <a:rPr lang="en-US" sz="2800" b="1" dirty="0" smtClean="0"/>
              <a:t>Low to High</a:t>
            </a:r>
            <a:endParaRPr lang="en-US" sz="2800" b="1"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6126" y="2197769"/>
            <a:ext cx="5693611" cy="4259818"/>
          </a:xfrm>
          <a:prstGeom prst="rect">
            <a:avLst/>
          </a:prstGeom>
        </p:spPr>
      </p:pic>
    </p:spTree>
    <p:extLst>
      <p:ext uri="{BB962C8B-B14F-4D97-AF65-F5344CB8AC3E}">
        <p14:creationId xmlns:p14="http://schemas.microsoft.com/office/powerpoint/2010/main" val="3443830"/>
      </p:ext>
    </p:extLst>
  </p:cSld>
  <p:clrMapOvr>
    <a:masterClrMapping/>
  </p:clrMapOvr>
  <p:timing>
    <p:tnLst>
      <p:par>
        <p:cTn id="1" dur="indefinite" restart="never" nodeType="tmRoot"/>
      </p:par>
    </p:tn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4"/>
            <a:ext cx="7543800" cy="756133"/>
          </a:xfrm>
        </p:spPr>
        <p:txBody>
          <a:bodyPr>
            <a:normAutofit fontScale="90000"/>
          </a:bodyPr>
          <a:lstStyle/>
          <a:p>
            <a:r>
              <a:rPr lang="en-US" sz="2800" dirty="0">
                <a:latin typeface="Times" charset="0"/>
                <a:ea typeface="Times" charset="0"/>
                <a:cs typeface="Times" charset="0"/>
              </a:rPr>
              <a:t>C. Controls What Goes In/Out</a:t>
            </a:r>
            <a:br>
              <a:rPr lang="en-US" sz="2800" dirty="0">
                <a:latin typeface="Times" charset="0"/>
                <a:ea typeface="Times" charset="0"/>
                <a:cs typeface="Times" charset="0"/>
              </a:rPr>
            </a:br>
            <a:r>
              <a:rPr lang="en-US" sz="2800" i="1" dirty="0">
                <a:solidFill>
                  <a:srgbClr val="FF0000"/>
                </a:solidFill>
                <a:latin typeface="Times" charset="0"/>
                <a:ea typeface="Times" charset="0"/>
                <a:cs typeface="Times" charset="0"/>
              </a:rPr>
              <a:t>A</a:t>
            </a:r>
            <a:r>
              <a:rPr lang="en-US" sz="2800" i="1" dirty="0">
                <a:latin typeface="Times" charset="0"/>
                <a:ea typeface="Times" charset="0"/>
                <a:cs typeface="Times" charset="0"/>
              </a:rPr>
              <a:t>ctive </a:t>
            </a:r>
            <a:r>
              <a:rPr lang="en-US" sz="2800" i="1" dirty="0" smtClean="0">
                <a:solidFill>
                  <a:srgbClr val="FF0000"/>
                </a:solidFill>
                <a:latin typeface="Times" charset="0"/>
                <a:ea typeface="Times" charset="0"/>
                <a:cs typeface="Times" charset="0"/>
              </a:rPr>
              <a:t>T</a:t>
            </a:r>
            <a:r>
              <a:rPr lang="en-US" sz="2800" i="1" dirty="0" smtClean="0">
                <a:latin typeface="Times" charset="0"/>
                <a:ea typeface="Times" charset="0"/>
                <a:cs typeface="Times" charset="0"/>
              </a:rPr>
              <a:t>rans</a:t>
            </a:r>
            <a:r>
              <a:rPr lang="en-US" sz="2800" i="1" dirty="0" smtClean="0">
                <a:solidFill>
                  <a:srgbClr val="FF0000"/>
                </a:solidFill>
                <a:latin typeface="Times" charset="0"/>
                <a:ea typeface="Times" charset="0"/>
                <a:cs typeface="Times" charset="0"/>
              </a:rPr>
              <a:t>p</a:t>
            </a:r>
            <a:r>
              <a:rPr lang="en-US" sz="2800" i="1" dirty="0" smtClean="0">
                <a:latin typeface="Times" charset="0"/>
                <a:ea typeface="Times" charset="0"/>
                <a:cs typeface="Times" charset="0"/>
              </a:rPr>
              <a:t>ortation</a:t>
            </a:r>
            <a:br>
              <a:rPr lang="en-US" sz="2800" i="1" dirty="0" smtClean="0">
                <a:latin typeface="Times" charset="0"/>
                <a:ea typeface="Times" charset="0"/>
                <a:cs typeface="Times" charset="0"/>
              </a:rPr>
            </a:br>
            <a:r>
              <a:rPr lang="en-US" sz="2800" i="1" dirty="0" smtClean="0">
                <a:latin typeface="Times" charset="0"/>
                <a:ea typeface="Times" charset="0"/>
                <a:cs typeface="Times" charset="0"/>
              </a:rPr>
              <a:t>Phagocytosis</a:t>
            </a:r>
            <a:endParaRPr lang="en-US" sz="28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 y="1042737"/>
            <a:ext cx="9143999" cy="5846018"/>
          </a:xfrm>
          <a:prstGeom prst="rect">
            <a:avLst/>
          </a:prstGeom>
        </p:spPr>
      </p:pic>
    </p:spTree>
    <p:extLst>
      <p:ext uri="{BB962C8B-B14F-4D97-AF65-F5344CB8AC3E}">
        <p14:creationId xmlns:p14="http://schemas.microsoft.com/office/powerpoint/2010/main" val="2045875988"/>
      </p:ext>
    </p:extLst>
  </p:cSld>
  <p:clrMapOvr>
    <a:masterClrMapping/>
  </p:clrMapOvr>
  <p:timing>
    <p:tnLst>
      <p:par>
        <p:cTn id="1" dur="indefinite" restart="never" nodeType="tmRoot"/>
      </p:par>
    </p:tnLst>
  </p:timing>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Shape 159"/>
          <p:cNvSpPr>
            <a:spLocks noGrp="1"/>
          </p:cNvSpPr>
          <p:nvPr>
            <p:ph type="title"/>
          </p:nvPr>
        </p:nvSpPr>
        <p:spPr>
          <a:xfrm>
            <a:off x="125015" y="116086"/>
            <a:ext cx="7358063" cy="1017776"/>
          </a:xfrm>
          <a:prstGeom prst="rect">
            <a:avLst/>
          </a:prstGeom>
        </p:spPr>
        <p:txBody>
          <a:bodyPr/>
          <a:lstStyle>
            <a:lvl1pPr algn="l">
              <a:defRPr sz="7700">
                <a:latin typeface="KG Second Chances Sketch"/>
                <a:ea typeface="KG Second Chances Sketch"/>
                <a:cs typeface="KG Second Chances Sketch"/>
                <a:sym typeface="KG Second Chances Sketch"/>
              </a:defRPr>
            </a:lvl1pPr>
          </a:lstStyle>
          <a:p>
            <a:pPr lvl="0">
              <a:defRPr sz="1800"/>
            </a:pPr>
            <a:r>
              <a:rPr sz="5414" dirty="0">
                <a:latin typeface="Lucida Bright"/>
                <a:ea typeface="Lucida Bright"/>
                <a:cs typeface="Lucida Bright"/>
              </a:rPr>
              <a:t>Cell Transport </a:t>
            </a:r>
          </a:p>
        </p:txBody>
      </p:sp>
      <p:sp>
        <p:nvSpPr>
          <p:cNvPr id="160" name="Shape 160"/>
          <p:cNvSpPr>
            <a:spLocks noGrp="1"/>
          </p:cNvSpPr>
          <p:nvPr>
            <p:ph type="body" idx="1"/>
          </p:nvPr>
        </p:nvSpPr>
        <p:spPr>
          <a:xfrm>
            <a:off x="250396" y="1756700"/>
            <a:ext cx="8593244" cy="3406212"/>
          </a:xfrm>
          <a:prstGeom prst="rect">
            <a:avLst/>
          </a:prstGeom>
        </p:spPr>
        <p:txBody>
          <a:bodyPr/>
          <a:lstStyle/>
          <a:p>
            <a:pPr lvl="0">
              <a:defRPr sz="1800"/>
            </a:pPr>
            <a:r>
              <a:rPr sz="3164" dirty="0"/>
              <a:t>Define passive transport</a:t>
            </a:r>
          </a:p>
          <a:p>
            <a:pPr lvl="0">
              <a:defRPr sz="1800"/>
            </a:pPr>
            <a:r>
              <a:rPr sz="3164" dirty="0"/>
              <a:t>and list TWO examples of passive transport. </a:t>
            </a:r>
          </a:p>
        </p:txBody>
      </p:sp>
      <p:pic>
        <p:nvPicPr>
          <p:cNvPr id="161" name="pasted-image.png"/>
          <p:cNvPicPr/>
          <p:nvPr/>
        </p:nvPicPr>
        <p:blipFill>
          <a:blip r:embed="rId2">
            <a:extLst/>
          </a:blip>
          <a:srcRect/>
          <a:stretch>
            <a:fillRect/>
          </a:stretch>
        </p:blipFill>
        <p:spPr>
          <a:xfrm>
            <a:off x="3557317" y="2735402"/>
            <a:ext cx="1752535" cy="876267"/>
          </a:xfrm>
          <a:prstGeom prst="rect">
            <a:avLst/>
          </a:prstGeom>
          <a:ln w="12700">
            <a:miter lim="400000"/>
          </a:ln>
        </p:spPr>
      </p:pic>
      <p:grpSp>
        <p:nvGrpSpPr>
          <p:cNvPr id="4" name="Group 3"/>
          <p:cNvGrpSpPr/>
          <p:nvPr/>
        </p:nvGrpSpPr>
        <p:grpSpPr>
          <a:xfrm>
            <a:off x="6247299" y="116086"/>
            <a:ext cx="1518047" cy="1348383"/>
            <a:chOff x="8885048" y="165100"/>
            <a:chExt cx="2159000" cy="1917700"/>
          </a:xfrm>
        </p:grpSpPr>
        <p:pic>
          <p:nvPicPr>
            <p:cNvPr id="2" name="Picture 1"/>
            <p:cNvPicPr>
              <a:picLocks noChangeAspect="1"/>
            </p:cNvPicPr>
            <p:nvPr/>
          </p:nvPicPr>
          <p:blipFill>
            <a:blip r:embed="rId3">
              <a:alphaModFix amt="29000"/>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8885048" y="165100"/>
              <a:ext cx="2159000" cy="1917700"/>
            </a:xfrm>
            <a:prstGeom prst="rect">
              <a:avLst/>
            </a:prstGeom>
          </p:spPr>
        </p:pic>
        <p:sp>
          <p:nvSpPr>
            <p:cNvPr id="3" name="TextBox 2"/>
            <p:cNvSpPr txBox="1"/>
            <p:nvPr/>
          </p:nvSpPr>
          <p:spPr>
            <a:xfrm>
              <a:off x="8885048" y="255321"/>
              <a:ext cx="1823253" cy="157992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latinLnBrk="1" hangingPunct="0"/>
              <a:r>
                <a:rPr kumimoji="0" lang="en-US" altLang="ja-JP" sz="6750" dirty="0">
                  <a:ln>
                    <a:solidFill>
                      <a:srgbClr val="000000"/>
                    </a:solidFill>
                  </a:ln>
                  <a:solidFill>
                    <a:srgbClr val="000000"/>
                  </a:solidFill>
                  <a:latin typeface="Lucida Bright"/>
                  <a:cs typeface="Lucida Bright"/>
                  <a:sym typeface="Helvetica Light"/>
                </a:rPr>
                <a:t>#1</a:t>
              </a:r>
              <a:endParaRPr kumimoji="0" lang="ja-JP" altLang="en-US" sz="6750" dirty="0">
                <a:ln>
                  <a:solidFill>
                    <a:srgbClr val="000000"/>
                  </a:solidFill>
                </a:ln>
                <a:solidFill>
                  <a:srgbClr val="000000"/>
                </a:solidFill>
                <a:latin typeface="Lucida Bright"/>
                <a:cs typeface="Lucida Bright"/>
                <a:sym typeface="Helvetica Light"/>
              </a:endParaRPr>
            </a:p>
          </p:txBody>
        </p:sp>
      </p:grpSp>
      <p:sp>
        <p:nvSpPr>
          <p:cNvPr id="9" name="TextBox 8"/>
          <p:cNvSpPr txBox="1"/>
          <p:nvPr/>
        </p:nvSpPr>
        <p:spPr>
          <a:xfrm>
            <a:off x="222663" y="6621436"/>
            <a:ext cx="1006679" cy="146515"/>
          </a:xfrm>
          <a:prstGeom prst="rect">
            <a:avLst/>
          </a:prstGeom>
          <a:noFill/>
        </p:spPr>
        <p:txBody>
          <a:bodyPr wrap="square" rtlCol="0">
            <a:spAutoFit/>
          </a:bodyPr>
          <a:lstStyle/>
          <a:p>
            <a:r>
              <a:rPr lang="en-US" altLang="ja-JP" sz="352" dirty="0">
                <a:latin typeface="Helvetica"/>
                <a:cs typeface="Helvetica"/>
              </a:rPr>
              <a:t>© 2014 Vanessa Jason (“Biology Roots”)</a:t>
            </a:r>
            <a:endParaRPr lang="ja-JP" altLang="en-US" sz="352" dirty="0">
              <a:latin typeface="Helvetica"/>
              <a:cs typeface="Helvetica"/>
            </a:endParaRPr>
          </a:p>
        </p:txBody>
      </p:sp>
      <p:sp>
        <p:nvSpPr>
          <p:cNvPr id="10" name="TextBox 9"/>
          <p:cNvSpPr txBox="1"/>
          <p:nvPr/>
        </p:nvSpPr>
        <p:spPr>
          <a:xfrm>
            <a:off x="2936579" y="1682014"/>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11" name="TextBox 10"/>
          <p:cNvSpPr txBox="1"/>
          <p:nvPr/>
        </p:nvSpPr>
        <p:spPr>
          <a:xfrm>
            <a:off x="222663" y="251965"/>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12" name="TextBox 11"/>
          <p:cNvSpPr txBox="1"/>
          <p:nvPr/>
        </p:nvSpPr>
        <p:spPr>
          <a:xfrm>
            <a:off x="3388758" y="6288882"/>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13" name="TextBox 12"/>
          <p:cNvSpPr txBox="1"/>
          <p:nvPr/>
        </p:nvSpPr>
        <p:spPr>
          <a:xfrm>
            <a:off x="1742311" y="3084465"/>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Tree>
    <p:extLst>
      <p:ext uri="{BB962C8B-B14F-4D97-AF65-F5344CB8AC3E}">
        <p14:creationId xmlns:p14="http://schemas.microsoft.com/office/powerpoint/2010/main" val="478447390"/>
      </p:ext>
    </p:extLst>
  </p:cSld>
  <p:clrMapOvr>
    <a:masterClrMapping/>
  </p:clrMapOvr>
  <p:transition spd="med"/>
  <p:timing>
    <p:tnLst>
      <p:par>
        <p:cTn id="1" dur="indefinite" restart="never" nodeType="tmRoot"/>
      </p:par>
    </p:tnLst>
  </p:timing>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47777" y="6331518"/>
            <a:ext cx="1006679" cy="146515"/>
          </a:xfrm>
          <a:prstGeom prst="rect">
            <a:avLst/>
          </a:prstGeom>
          <a:noFill/>
        </p:spPr>
        <p:txBody>
          <a:bodyPr wrap="square" rtlCol="0">
            <a:spAutoFit/>
          </a:bodyPr>
          <a:lstStyle/>
          <a:p>
            <a:r>
              <a:rPr lang="en-US" altLang="ja-JP" sz="352" dirty="0">
                <a:latin typeface="Helvetica"/>
                <a:cs typeface="Helvetica"/>
              </a:rPr>
              <a:t>© 2014 Vanessa Jason (“Biology Roots”)</a:t>
            </a:r>
            <a:endParaRPr lang="ja-JP" altLang="en-US" sz="352" dirty="0">
              <a:latin typeface="Helvetica"/>
              <a:cs typeface="Helvetica"/>
            </a:endParaRPr>
          </a:p>
        </p:txBody>
      </p:sp>
      <p:sp>
        <p:nvSpPr>
          <p:cNvPr id="10" name="TextBox 9"/>
          <p:cNvSpPr txBox="1"/>
          <p:nvPr/>
        </p:nvSpPr>
        <p:spPr>
          <a:xfrm>
            <a:off x="2936579" y="1682014"/>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11" name="TextBox 10"/>
          <p:cNvSpPr txBox="1"/>
          <p:nvPr/>
        </p:nvSpPr>
        <p:spPr>
          <a:xfrm>
            <a:off x="222663" y="251965"/>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12" name="TextBox 11"/>
          <p:cNvSpPr txBox="1"/>
          <p:nvPr/>
        </p:nvSpPr>
        <p:spPr>
          <a:xfrm>
            <a:off x="3388758" y="6288882"/>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13" name="TextBox 12"/>
          <p:cNvSpPr txBox="1"/>
          <p:nvPr/>
        </p:nvSpPr>
        <p:spPr>
          <a:xfrm>
            <a:off x="1742311" y="3084465"/>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154" name="Shape 154"/>
          <p:cNvSpPr>
            <a:spLocks noGrp="1"/>
          </p:cNvSpPr>
          <p:nvPr>
            <p:ph type="title"/>
          </p:nvPr>
        </p:nvSpPr>
        <p:spPr>
          <a:xfrm>
            <a:off x="125015" y="116086"/>
            <a:ext cx="7358063" cy="1017776"/>
          </a:xfrm>
          <a:prstGeom prst="rect">
            <a:avLst/>
          </a:prstGeom>
        </p:spPr>
        <p:txBody>
          <a:bodyPr/>
          <a:lstStyle>
            <a:lvl1pPr algn="l">
              <a:defRPr sz="7700">
                <a:latin typeface="KG Second Chances Sketch"/>
                <a:ea typeface="KG Second Chances Sketch"/>
                <a:cs typeface="KG Second Chances Sketch"/>
                <a:sym typeface="KG Second Chances Sketch"/>
              </a:defRPr>
            </a:lvl1pPr>
          </a:lstStyle>
          <a:p>
            <a:pPr lvl="0">
              <a:defRPr sz="1800"/>
            </a:pPr>
            <a:r>
              <a:rPr sz="5414" dirty="0">
                <a:latin typeface="Lucida Bright"/>
                <a:ea typeface="Lucida Bright"/>
                <a:cs typeface="Lucida Bright"/>
              </a:rPr>
              <a:t>Cell Transport </a:t>
            </a:r>
          </a:p>
        </p:txBody>
      </p:sp>
      <p:sp>
        <p:nvSpPr>
          <p:cNvPr id="155" name="Shape 155"/>
          <p:cNvSpPr>
            <a:spLocks noGrp="1"/>
          </p:cNvSpPr>
          <p:nvPr>
            <p:ph type="body" idx="1"/>
          </p:nvPr>
        </p:nvSpPr>
        <p:spPr>
          <a:xfrm>
            <a:off x="275378" y="1470421"/>
            <a:ext cx="8593244" cy="3406212"/>
          </a:xfrm>
          <a:prstGeom prst="rect">
            <a:avLst/>
          </a:prstGeom>
        </p:spPr>
        <p:txBody>
          <a:bodyPr/>
          <a:lstStyle/>
          <a:p>
            <a:pPr lvl="0">
              <a:defRPr sz="1800"/>
            </a:pPr>
            <a:r>
              <a:rPr sz="3164"/>
              <a:t>Define active transport </a:t>
            </a:r>
          </a:p>
          <a:p>
            <a:pPr lvl="0">
              <a:defRPr sz="1800"/>
            </a:pPr>
            <a:r>
              <a:rPr sz="3164"/>
              <a:t>and list TWO examples of active transport.  </a:t>
            </a:r>
          </a:p>
        </p:txBody>
      </p:sp>
      <p:pic>
        <p:nvPicPr>
          <p:cNvPr id="156" name="pasted-image.png"/>
          <p:cNvPicPr/>
          <p:nvPr/>
        </p:nvPicPr>
        <p:blipFill>
          <a:blip r:embed="rId2">
            <a:extLst/>
          </a:blip>
          <a:srcRect/>
          <a:stretch>
            <a:fillRect/>
          </a:stretch>
        </p:blipFill>
        <p:spPr>
          <a:xfrm>
            <a:off x="4494766" y="2502643"/>
            <a:ext cx="1752534" cy="876267"/>
          </a:xfrm>
          <a:prstGeom prst="rect">
            <a:avLst/>
          </a:prstGeom>
          <a:ln w="12700">
            <a:miter lim="400000"/>
          </a:ln>
        </p:spPr>
      </p:pic>
      <p:pic>
        <p:nvPicPr>
          <p:cNvPr id="157" name="pasted-image.png"/>
          <p:cNvPicPr/>
          <p:nvPr/>
        </p:nvPicPr>
        <p:blipFill>
          <a:blip r:embed="rId3">
            <a:extLst/>
          </a:blip>
          <a:stretch>
            <a:fillRect/>
          </a:stretch>
        </p:blipFill>
        <p:spPr>
          <a:xfrm>
            <a:off x="1128117" y="2940777"/>
            <a:ext cx="2048296" cy="2697344"/>
          </a:xfrm>
          <a:prstGeom prst="rect">
            <a:avLst/>
          </a:prstGeom>
          <a:ln w="12700">
            <a:miter lim="400000"/>
          </a:ln>
        </p:spPr>
      </p:pic>
      <p:grpSp>
        <p:nvGrpSpPr>
          <p:cNvPr id="6" name="Group 5"/>
          <p:cNvGrpSpPr/>
          <p:nvPr/>
        </p:nvGrpSpPr>
        <p:grpSpPr>
          <a:xfrm>
            <a:off x="6247299" y="116086"/>
            <a:ext cx="1518047" cy="1348383"/>
            <a:chOff x="8885048" y="165100"/>
            <a:chExt cx="2159000" cy="1917700"/>
          </a:xfrm>
        </p:grpSpPr>
        <p:pic>
          <p:nvPicPr>
            <p:cNvPr id="7" name="Picture 6"/>
            <p:cNvPicPr>
              <a:picLocks noChangeAspect="1"/>
            </p:cNvPicPr>
            <p:nvPr/>
          </p:nvPicPr>
          <p:blipFill>
            <a:blip r:embed="rId4">
              <a:alphaModFix amt="29000"/>
              <a:extLst>
                <a:ext uri="{BEBA8EAE-BF5A-486C-A8C5-ECC9F3942E4B}">
                  <a14:imgProps xmlns:a14="http://schemas.microsoft.com/office/drawing/2010/main">
                    <a14:imgLayer r:embed="rId5">
                      <a14:imgEffect>
                        <a14:colorTemperature colorTemp="4700"/>
                      </a14:imgEffect>
                    </a14:imgLayer>
                  </a14:imgProps>
                </a:ext>
              </a:extLst>
            </a:blip>
            <a:stretch>
              <a:fillRect/>
            </a:stretch>
          </p:blipFill>
          <p:spPr>
            <a:xfrm>
              <a:off x="8885048" y="165100"/>
              <a:ext cx="2159000" cy="1917700"/>
            </a:xfrm>
            <a:prstGeom prst="rect">
              <a:avLst/>
            </a:prstGeom>
          </p:spPr>
        </p:pic>
        <p:sp>
          <p:nvSpPr>
            <p:cNvPr id="8" name="TextBox 7"/>
            <p:cNvSpPr txBox="1"/>
            <p:nvPr/>
          </p:nvSpPr>
          <p:spPr>
            <a:xfrm>
              <a:off x="8885048" y="255321"/>
              <a:ext cx="1823253" cy="157992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latinLnBrk="1" hangingPunct="0"/>
              <a:r>
                <a:rPr kumimoji="0" lang="en-US" altLang="ja-JP" sz="6750" dirty="0">
                  <a:ln>
                    <a:solidFill>
                      <a:srgbClr val="000000"/>
                    </a:solidFill>
                  </a:ln>
                  <a:latin typeface="Lucida Bright"/>
                  <a:cs typeface="Lucida Bright"/>
                  <a:sym typeface="Helvetica Light"/>
                </a:rPr>
                <a:t>#2</a:t>
              </a:r>
              <a:endParaRPr kumimoji="0" lang="ja-JP" altLang="en-US" sz="6750" dirty="0">
                <a:ln>
                  <a:solidFill>
                    <a:srgbClr val="000000"/>
                  </a:solidFill>
                </a:ln>
                <a:latin typeface="Lucida Bright"/>
                <a:cs typeface="Lucida Bright"/>
                <a:sym typeface="Helvetica Light"/>
              </a:endParaRPr>
            </a:p>
          </p:txBody>
        </p:sp>
      </p:grpSp>
    </p:spTree>
    <p:extLst>
      <p:ext uri="{BB962C8B-B14F-4D97-AF65-F5344CB8AC3E}">
        <p14:creationId xmlns:p14="http://schemas.microsoft.com/office/powerpoint/2010/main" val="1086509362"/>
      </p:ext>
    </p:extLst>
  </p:cSld>
  <p:clrMapOvr>
    <a:masterClrMapping/>
  </p:clrMapOvr>
  <p:transition spd="med"/>
  <p:timing>
    <p:tnLst>
      <p:par>
        <p:cTn id="1" dur="indefinite" restart="never" nodeType="tmRoot"/>
      </p:par>
    </p:tnLst>
  </p:timing>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47777" y="6331518"/>
            <a:ext cx="1006679" cy="146515"/>
          </a:xfrm>
          <a:prstGeom prst="rect">
            <a:avLst/>
          </a:prstGeom>
          <a:noFill/>
        </p:spPr>
        <p:txBody>
          <a:bodyPr wrap="square" rtlCol="0">
            <a:spAutoFit/>
          </a:bodyPr>
          <a:lstStyle/>
          <a:p>
            <a:r>
              <a:rPr lang="en-US" altLang="ja-JP" sz="352" dirty="0">
                <a:latin typeface="Helvetica"/>
                <a:cs typeface="Helvetica"/>
              </a:rPr>
              <a:t>© 2014 Vanessa Jason (“Biology Roots”)</a:t>
            </a:r>
            <a:endParaRPr lang="ja-JP" altLang="en-US" sz="352" dirty="0">
              <a:latin typeface="Helvetica"/>
              <a:cs typeface="Helvetica"/>
            </a:endParaRPr>
          </a:p>
        </p:txBody>
      </p:sp>
      <p:sp>
        <p:nvSpPr>
          <p:cNvPr id="11" name="TextBox 10"/>
          <p:cNvSpPr txBox="1"/>
          <p:nvPr/>
        </p:nvSpPr>
        <p:spPr>
          <a:xfrm>
            <a:off x="2936579" y="1682014"/>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12" name="TextBox 11"/>
          <p:cNvSpPr txBox="1"/>
          <p:nvPr/>
        </p:nvSpPr>
        <p:spPr>
          <a:xfrm>
            <a:off x="222663" y="251965"/>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13" name="TextBox 12"/>
          <p:cNvSpPr txBox="1"/>
          <p:nvPr/>
        </p:nvSpPr>
        <p:spPr>
          <a:xfrm>
            <a:off x="3388758" y="6288882"/>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14" name="TextBox 13"/>
          <p:cNvSpPr txBox="1"/>
          <p:nvPr/>
        </p:nvSpPr>
        <p:spPr>
          <a:xfrm>
            <a:off x="1742311" y="3084465"/>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38" name="Shape 38"/>
          <p:cNvSpPr>
            <a:spLocks noGrp="1"/>
          </p:cNvSpPr>
          <p:nvPr>
            <p:ph type="title"/>
          </p:nvPr>
        </p:nvSpPr>
        <p:spPr>
          <a:xfrm>
            <a:off x="125015" y="116086"/>
            <a:ext cx="7358063" cy="1017776"/>
          </a:xfrm>
          <a:prstGeom prst="rect">
            <a:avLst/>
          </a:prstGeom>
        </p:spPr>
        <p:txBody>
          <a:bodyPr/>
          <a:lstStyle>
            <a:lvl1pPr algn="l">
              <a:defRPr sz="7700">
                <a:latin typeface="KG Second Chances Sketch"/>
                <a:ea typeface="KG Second Chances Sketch"/>
                <a:cs typeface="KG Second Chances Sketch"/>
                <a:sym typeface="KG Second Chances Sketch"/>
              </a:defRPr>
            </a:lvl1pPr>
          </a:lstStyle>
          <a:p>
            <a:pPr lvl="0">
              <a:defRPr sz="1800"/>
            </a:pPr>
            <a:r>
              <a:rPr sz="5414" dirty="0">
                <a:latin typeface="Lucida Bright"/>
                <a:ea typeface="Lucida Bright"/>
                <a:cs typeface="Lucida Bright"/>
              </a:rPr>
              <a:t>Cell Transport </a:t>
            </a:r>
          </a:p>
        </p:txBody>
      </p:sp>
      <p:sp>
        <p:nvSpPr>
          <p:cNvPr id="39" name="Shape 39"/>
          <p:cNvSpPr>
            <a:spLocks noGrp="1"/>
          </p:cNvSpPr>
          <p:nvPr>
            <p:ph type="body" idx="1"/>
          </p:nvPr>
        </p:nvSpPr>
        <p:spPr>
          <a:xfrm>
            <a:off x="482203" y="1315641"/>
            <a:ext cx="7358063" cy="794743"/>
          </a:xfrm>
          <a:prstGeom prst="rect">
            <a:avLst/>
          </a:prstGeom>
        </p:spPr>
        <p:txBody>
          <a:bodyPr/>
          <a:lstStyle/>
          <a:p>
            <a:pPr lvl="0">
              <a:defRPr sz="1800"/>
            </a:pPr>
            <a:r>
              <a:rPr/>
              <a:t>Is this an example of active or passive transport?</a:t>
            </a:r>
          </a:p>
          <a:p>
            <a:pPr lvl="0">
              <a:defRPr sz="1800"/>
            </a:pPr>
            <a:r>
              <a:rPr i="1"/>
              <a:t>Why or why not?</a:t>
            </a:r>
          </a:p>
        </p:txBody>
      </p:sp>
      <p:pic>
        <p:nvPicPr>
          <p:cNvPr id="40" name="pasted-image.png"/>
          <p:cNvPicPr/>
          <p:nvPr/>
        </p:nvPicPr>
        <p:blipFill>
          <a:blip r:embed="rId2">
            <a:extLst/>
          </a:blip>
          <a:stretch>
            <a:fillRect/>
          </a:stretch>
        </p:blipFill>
        <p:spPr>
          <a:xfrm>
            <a:off x="1204020" y="2783086"/>
            <a:ext cx="6536456" cy="2857591"/>
          </a:xfrm>
          <a:prstGeom prst="rect">
            <a:avLst/>
          </a:prstGeom>
          <a:ln w="12700">
            <a:miter lim="400000"/>
          </a:ln>
        </p:spPr>
      </p:pic>
      <p:grpSp>
        <p:nvGrpSpPr>
          <p:cNvPr id="5" name="Group 4"/>
          <p:cNvGrpSpPr/>
          <p:nvPr/>
        </p:nvGrpSpPr>
        <p:grpSpPr>
          <a:xfrm>
            <a:off x="6770251" y="116086"/>
            <a:ext cx="1518047" cy="1348383"/>
            <a:chOff x="8885048" y="165100"/>
            <a:chExt cx="2159000" cy="1917700"/>
          </a:xfrm>
        </p:grpSpPr>
        <p:pic>
          <p:nvPicPr>
            <p:cNvPr id="6" name="Picture 5"/>
            <p:cNvPicPr>
              <a:picLocks noChangeAspect="1"/>
            </p:cNvPicPr>
            <p:nvPr/>
          </p:nvPicPr>
          <p:blipFill>
            <a:blip r:embed="rId3">
              <a:alphaModFix amt="29000"/>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8885048" y="165100"/>
              <a:ext cx="2159000" cy="1917700"/>
            </a:xfrm>
            <a:prstGeom prst="rect">
              <a:avLst/>
            </a:prstGeom>
          </p:spPr>
        </p:pic>
        <p:sp>
          <p:nvSpPr>
            <p:cNvPr id="7" name="TextBox 6"/>
            <p:cNvSpPr txBox="1"/>
            <p:nvPr/>
          </p:nvSpPr>
          <p:spPr>
            <a:xfrm>
              <a:off x="8885048" y="255321"/>
              <a:ext cx="1823253" cy="157992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latinLnBrk="1" hangingPunct="0"/>
              <a:r>
                <a:rPr kumimoji="0" lang="en-US" altLang="ja-JP" sz="6750" dirty="0">
                  <a:ln>
                    <a:solidFill>
                      <a:srgbClr val="000000"/>
                    </a:solidFill>
                  </a:ln>
                  <a:solidFill>
                    <a:srgbClr val="000000"/>
                  </a:solidFill>
                  <a:latin typeface="Lucida Bright"/>
                  <a:cs typeface="Lucida Bright"/>
                  <a:sym typeface="Helvetica Light"/>
                </a:rPr>
                <a:t>#3</a:t>
              </a:r>
              <a:endParaRPr kumimoji="0" lang="ja-JP" altLang="en-US" sz="6750" dirty="0">
                <a:ln>
                  <a:solidFill>
                    <a:srgbClr val="000000"/>
                  </a:solidFill>
                </a:ln>
                <a:solidFill>
                  <a:srgbClr val="000000"/>
                </a:solidFill>
                <a:latin typeface="Lucida Bright"/>
                <a:cs typeface="Lucida Bright"/>
                <a:sym typeface="Helvetica Light"/>
              </a:endParaRPr>
            </a:p>
          </p:txBody>
        </p:sp>
      </p:grpSp>
      <p:pic>
        <p:nvPicPr>
          <p:cNvPr id="8" name="Picture 7" descr="Doodle_Arrow6.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5860062">
            <a:off x="2191983" y="1865420"/>
            <a:ext cx="1345678" cy="908350"/>
          </a:xfrm>
          <a:prstGeom prst="rect">
            <a:avLst/>
          </a:prstGeom>
        </p:spPr>
      </p:pic>
      <p:sp>
        <p:nvSpPr>
          <p:cNvPr id="2" name="Oval 1"/>
          <p:cNvSpPr/>
          <p:nvPr/>
        </p:nvSpPr>
        <p:spPr>
          <a:xfrm>
            <a:off x="1553958" y="4135240"/>
            <a:ext cx="2783209" cy="466515"/>
          </a:xfrm>
          <a:prstGeom prst="ellipse">
            <a:avLst/>
          </a:prstGeom>
          <a:noFill/>
          <a:ln w="12700" cap="flat">
            <a:solidFill>
              <a:schemeClr val="accent2"/>
            </a:solid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latinLnBrk="1" hangingPunct="0"/>
            <a:endParaRPr kumimoji="0" lang="ja-JP" altLang="en-US" sz="1687">
              <a:solidFill>
                <a:srgbClr val="FFFFFF"/>
              </a:solidFill>
              <a:sym typeface="Helvetica Light"/>
            </a:endParaRPr>
          </a:p>
        </p:txBody>
      </p:sp>
    </p:spTree>
    <p:extLst>
      <p:ext uri="{BB962C8B-B14F-4D97-AF65-F5344CB8AC3E}">
        <p14:creationId xmlns:p14="http://schemas.microsoft.com/office/powerpoint/2010/main" val="909396693"/>
      </p:ext>
    </p:extLst>
  </p:cSld>
  <p:clrMapOvr>
    <a:masterClrMapping/>
  </p:clrMapOvr>
  <p:transition spd="med"/>
  <p:timing>
    <p:tnLst>
      <p:par>
        <p:cTn id="1" dur="indefinite" restart="never" nodeType="tmRoot"/>
      </p:par>
    </p:tnLst>
  </p:timing>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47777" y="6331518"/>
            <a:ext cx="1006679" cy="146515"/>
          </a:xfrm>
          <a:prstGeom prst="rect">
            <a:avLst/>
          </a:prstGeom>
          <a:noFill/>
        </p:spPr>
        <p:txBody>
          <a:bodyPr wrap="square" rtlCol="0">
            <a:spAutoFit/>
          </a:bodyPr>
          <a:lstStyle/>
          <a:p>
            <a:r>
              <a:rPr lang="en-US" altLang="ja-JP" sz="352" dirty="0">
                <a:latin typeface="Helvetica"/>
                <a:cs typeface="Helvetica"/>
              </a:rPr>
              <a:t>© 2014 Vanessa Jason (“Biology Roots”)</a:t>
            </a:r>
            <a:endParaRPr lang="ja-JP" altLang="en-US" sz="352" dirty="0">
              <a:latin typeface="Helvetica"/>
              <a:cs typeface="Helvetica"/>
            </a:endParaRPr>
          </a:p>
        </p:txBody>
      </p:sp>
      <p:sp>
        <p:nvSpPr>
          <p:cNvPr id="11" name="TextBox 10"/>
          <p:cNvSpPr txBox="1"/>
          <p:nvPr/>
        </p:nvSpPr>
        <p:spPr>
          <a:xfrm>
            <a:off x="2936579" y="1682014"/>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12" name="TextBox 11"/>
          <p:cNvSpPr txBox="1"/>
          <p:nvPr/>
        </p:nvSpPr>
        <p:spPr>
          <a:xfrm>
            <a:off x="222663" y="251965"/>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13" name="TextBox 12"/>
          <p:cNvSpPr txBox="1"/>
          <p:nvPr/>
        </p:nvSpPr>
        <p:spPr>
          <a:xfrm>
            <a:off x="3388758" y="6288882"/>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14" name="TextBox 13"/>
          <p:cNvSpPr txBox="1"/>
          <p:nvPr/>
        </p:nvSpPr>
        <p:spPr>
          <a:xfrm>
            <a:off x="1742311" y="3084465"/>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32" name="Shape 32"/>
          <p:cNvSpPr>
            <a:spLocks noGrp="1"/>
          </p:cNvSpPr>
          <p:nvPr>
            <p:ph type="title"/>
          </p:nvPr>
        </p:nvSpPr>
        <p:spPr>
          <a:xfrm>
            <a:off x="125015" y="116086"/>
            <a:ext cx="7358063" cy="1017776"/>
          </a:xfrm>
          <a:prstGeom prst="rect">
            <a:avLst/>
          </a:prstGeom>
        </p:spPr>
        <p:txBody>
          <a:bodyPr/>
          <a:lstStyle>
            <a:lvl1pPr algn="l">
              <a:defRPr sz="7700">
                <a:latin typeface="KG Second Chances Sketch"/>
                <a:ea typeface="KG Second Chances Sketch"/>
                <a:cs typeface="KG Second Chances Sketch"/>
                <a:sym typeface="KG Second Chances Sketch"/>
              </a:defRPr>
            </a:lvl1pPr>
          </a:lstStyle>
          <a:p>
            <a:pPr lvl="0">
              <a:defRPr sz="1800"/>
            </a:pPr>
            <a:r>
              <a:rPr sz="5414" dirty="0">
                <a:latin typeface="Lucida Bright"/>
                <a:ea typeface="Lucida Bright"/>
                <a:cs typeface="Lucida Bright"/>
              </a:rPr>
              <a:t>Cell Transport </a:t>
            </a:r>
          </a:p>
        </p:txBody>
      </p:sp>
      <p:sp>
        <p:nvSpPr>
          <p:cNvPr id="33" name="Shape 33"/>
          <p:cNvSpPr>
            <a:spLocks noGrp="1"/>
          </p:cNvSpPr>
          <p:nvPr>
            <p:ph type="body" idx="1"/>
          </p:nvPr>
        </p:nvSpPr>
        <p:spPr>
          <a:xfrm>
            <a:off x="732234" y="1536675"/>
            <a:ext cx="7358063" cy="3427838"/>
          </a:xfrm>
          <a:prstGeom prst="rect">
            <a:avLst/>
          </a:prstGeom>
        </p:spPr>
        <p:txBody>
          <a:bodyPr/>
          <a:lstStyle/>
          <a:p>
            <a:pPr lvl="0">
              <a:defRPr sz="1800"/>
            </a:pPr>
            <a:r>
              <a:rPr dirty="0"/>
              <a:t>What is the role of carrier proteins in the plasma membrane?</a:t>
            </a:r>
          </a:p>
          <a:p>
            <a:pPr lvl="0">
              <a:defRPr sz="1800"/>
            </a:pPr>
            <a:endParaRPr dirty="0"/>
          </a:p>
          <a:p>
            <a:pPr lvl="0">
              <a:defRPr sz="1800"/>
            </a:pPr>
            <a:r>
              <a:rPr dirty="0"/>
              <a:t>Give one example in which carrier proteins are used. </a:t>
            </a:r>
          </a:p>
        </p:txBody>
      </p:sp>
      <p:grpSp>
        <p:nvGrpSpPr>
          <p:cNvPr id="36" name="Group 36"/>
          <p:cNvGrpSpPr/>
          <p:nvPr/>
        </p:nvGrpSpPr>
        <p:grpSpPr>
          <a:xfrm>
            <a:off x="1262062" y="2992933"/>
            <a:ext cx="7143751" cy="3420071"/>
            <a:chOff x="0" y="0"/>
            <a:chExt cx="10160000" cy="4864100"/>
          </a:xfrm>
        </p:grpSpPr>
        <p:pic>
          <p:nvPicPr>
            <p:cNvPr id="34" name="pasted-image.png"/>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0" y="0"/>
              <a:ext cx="10160000" cy="4864100"/>
            </a:xfrm>
            <a:prstGeom prst="rect">
              <a:avLst/>
            </a:prstGeom>
            <a:ln w="12700" cap="flat">
              <a:noFill/>
              <a:miter lim="400000"/>
            </a:ln>
            <a:effectLst/>
          </p:spPr>
        </p:pic>
        <p:sp>
          <p:nvSpPr>
            <p:cNvPr id="35" name="Shape 35"/>
            <p:cNvSpPr/>
            <p:nvPr/>
          </p:nvSpPr>
          <p:spPr>
            <a:xfrm>
              <a:off x="4072466" y="3642783"/>
              <a:ext cx="1270001" cy="767160"/>
            </a:xfrm>
            <a:prstGeom prst="rect">
              <a:avLst/>
            </a:prstGeom>
            <a:solidFill>
              <a:srgbClr val="FFFFFF"/>
            </a:solidFill>
            <a:ln w="12700" cap="flat">
              <a:noFill/>
              <a:miter lim="400000"/>
            </a:ln>
            <a:effectLst/>
          </p:spPr>
          <p:txBody>
            <a:bodyPr wrap="square" lIns="0" tIns="0" rIns="0" bIns="0" numCol="1" anchor="ctr">
              <a:noAutofit/>
            </a:bodyPr>
            <a:lstStyle/>
            <a:p>
              <a:pPr lvl="0">
                <a:defRPr sz="2400"/>
              </a:pPr>
              <a:endParaRPr sz="1687"/>
            </a:p>
          </p:txBody>
        </p:sp>
      </p:grpSp>
      <p:grpSp>
        <p:nvGrpSpPr>
          <p:cNvPr id="7" name="Group 6"/>
          <p:cNvGrpSpPr/>
          <p:nvPr/>
        </p:nvGrpSpPr>
        <p:grpSpPr>
          <a:xfrm>
            <a:off x="6247299" y="116086"/>
            <a:ext cx="1518047" cy="1348383"/>
            <a:chOff x="8885048" y="165100"/>
            <a:chExt cx="2159000" cy="1917700"/>
          </a:xfrm>
        </p:grpSpPr>
        <p:pic>
          <p:nvPicPr>
            <p:cNvPr id="8" name="Picture 7"/>
            <p:cNvPicPr>
              <a:picLocks noChangeAspect="1"/>
            </p:cNvPicPr>
            <p:nvPr/>
          </p:nvPicPr>
          <p:blipFill>
            <a:blip r:embed="rId4">
              <a:alphaModFix amt="29000"/>
              <a:extLst>
                <a:ext uri="{BEBA8EAE-BF5A-486C-A8C5-ECC9F3942E4B}">
                  <a14:imgProps xmlns:a14="http://schemas.microsoft.com/office/drawing/2010/main">
                    <a14:imgLayer r:embed="rId5">
                      <a14:imgEffect>
                        <a14:colorTemperature colorTemp="4700"/>
                      </a14:imgEffect>
                    </a14:imgLayer>
                  </a14:imgProps>
                </a:ext>
              </a:extLst>
            </a:blip>
            <a:stretch>
              <a:fillRect/>
            </a:stretch>
          </p:blipFill>
          <p:spPr>
            <a:xfrm>
              <a:off x="8885048" y="165100"/>
              <a:ext cx="2159000" cy="1917700"/>
            </a:xfrm>
            <a:prstGeom prst="rect">
              <a:avLst/>
            </a:prstGeom>
          </p:spPr>
        </p:pic>
        <p:sp>
          <p:nvSpPr>
            <p:cNvPr id="9" name="TextBox 8"/>
            <p:cNvSpPr txBox="1"/>
            <p:nvPr/>
          </p:nvSpPr>
          <p:spPr>
            <a:xfrm>
              <a:off x="8885048" y="255321"/>
              <a:ext cx="1823253" cy="157992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latinLnBrk="1" hangingPunct="0"/>
              <a:r>
                <a:rPr kumimoji="0" lang="en-US" altLang="ja-JP" sz="6750" dirty="0">
                  <a:ln>
                    <a:solidFill>
                      <a:srgbClr val="000000"/>
                    </a:solidFill>
                  </a:ln>
                  <a:solidFill>
                    <a:srgbClr val="000000"/>
                  </a:solidFill>
                  <a:latin typeface="Lucida Bright"/>
                  <a:cs typeface="Lucida Bright"/>
                  <a:sym typeface="Helvetica Light"/>
                </a:rPr>
                <a:t>#4</a:t>
              </a:r>
              <a:endParaRPr kumimoji="0" lang="ja-JP" altLang="en-US" sz="6750" dirty="0">
                <a:ln>
                  <a:solidFill>
                    <a:srgbClr val="000000"/>
                  </a:solidFill>
                </a:ln>
                <a:solidFill>
                  <a:srgbClr val="000000"/>
                </a:solidFill>
                <a:latin typeface="Lucida Bright"/>
                <a:cs typeface="Lucida Bright"/>
                <a:sym typeface="Helvetica Light"/>
              </a:endParaRPr>
            </a:p>
          </p:txBody>
        </p:sp>
      </p:grpSp>
    </p:spTree>
    <p:extLst>
      <p:ext uri="{BB962C8B-B14F-4D97-AF65-F5344CB8AC3E}">
        <p14:creationId xmlns:p14="http://schemas.microsoft.com/office/powerpoint/2010/main" val="589103552"/>
      </p:ext>
    </p:extLst>
  </p:cSld>
  <p:clrMapOvr>
    <a:masterClrMapping/>
  </p:clrMapOvr>
  <p:transition spd="med"/>
  <p:timing>
    <p:tnLst>
      <p:par>
        <p:cTn id="1" dur="indefinite" restart="never" nodeType="tmRoot"/>
      </p:par>
    </p:tnLst>
  </p:timing>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Shape 159"/>
          <p:cNvSpPr>
            <a:spLocks noGrp="1"/>
          </p:cNvSpPr>
          <p:nvPr>
            <p:ph type="title"/>
          </p:nvPr>
        </p:nvSpPr>
        <p:spPr>
          <a:xfrm>
            <a:off x="125015" y="116086"/>
            <a:ext cx="7358063" cy="1017776"/>
          </a:xfrm>
          <a:prstGeom prst="rect">
            <a:avLst/>
          </a:prstGeom>
        </p:spPr>
        <p:txBody>
          <a:bodyPr/>
          <a:lstStyle>
            <a:lvl1pPr algn="l">
              <a:defRPr sz="7700">
                <a:latin typeface="KG Second Chances Sketch"/>
                <a:ea typeface="KG Second Chances Sketch"/>
                <a:cs typeface="KG Second Chances Sketch"/>
                <a:sym typeface="KG Second Chances Sketch"/>
              </a:defRPr>
            </a:lvl1pPr>
          </a:lstStyle>
          <a:p>
            <a:pPr lvl="0">
              <a:defRPr sz="1800"/>
            </a:pPr>
            <a:r>
              <a:rPr sz="5414" dirty="0">
                <a:latin typeface="Lucida Bright"/>
                <a:ea typeface="Lucida Bright"/>
                <a:cs typeface="Lucida Bright"/>
              </a:rPr>
              <a:t>Cell Transport </a:t>
            </a:r>
          </a:p>
        </p:txBody>
      </p:sp>
      <p:sp>
        <p:nvSpPr>
          <p:cNvPr id="160" name="Shape 160"/>
          <p:cNvSpPr>
            <a:spLocks noGrp="1"/>
          </p:cNvSpPr>
          <p:nvPr>
            <p:ph type="body" idx="1"/>
          </p:nvPr>
        </p:nvSpPr>
        <p:spPr>
          <a:xfrm>
            <a:off x="222663" y="1817475"/>
            <a:ext cx="8593244" cy="3406212"/>
          </a:xfrm>
          <a:prstGeom prst="rect">
            <a:avLst/>
          </a:prstGeom>
        </p:spPr>
        <p:txBody>
          <a:bodyPr/>
          <a:lstStyle/>
          <a:p>
            <a:pPr lvl="0">
              <a:defRPr sz="1800"/>
            </a:pPr>
            <a:r>
              <a:rPr sz="3164" dirty="0"/>
              <a:t>Define passive transport</a:t>
            </a:r>
          </a:p>
          <a:p>
            <a:pPr lvl="0">
              <a:defRPr sz="1800"/>
            </a:pPr>
            <a:r>
              <a:rPr sz="3164" dirty="0"/>
              <a:t>and list TWO examples of passive transport. </a:t>
            </a:r>
          </a:p>
        </p:txBody>
      </p:sp>
      <p:pic>
        <p:nvPicPr>
          <p:cNvPr id="161" name="pasted-image.png"/>
          <p:cNvPicPr/>
          <p:nvPr/>
        </p:nvPicPr>
        <p:blipFill>
          <a:blip r:embed="rId2">
            <a:extLst/>
          </a:blip>
          <a:srcRect/>
          <a:stretch>
            <a:fillRect/>
          </a:stretch>
        </p:blipFill>
        <p:spPr>
          <a:xfrm>
            <a:off x="3557317" y="2735402"/>
            <a:ext cx="1752535" cy="876267"/>
          </a:xfrm>
          <a:prstGeom prst="rect">
            <a:avLst/>
          </a:prstGeom>
          <a:ln w="12700">
            <a:miter lim="400000"/>
          </a:ln>
        </p:spPr>
      </p:pic>
      <p:grpSp>
        <p:nvGrpSpPr>
          <p:cNvPr id="4" name="Group 3"/>
          <p:cNvGrpSpPr/>
          <p:nvPr/>
        </p:nvGrpSpPr>
        <p:grpSpPr>
          <a:xfrm>
            <a:off x="6247299" y="116086"/>
            <a:ext cx="1518047" cy="1348383"/>
            <a:chOff x="8885048" y="165100"/>
            <a:chExt cx="2159000" cy="1917700"/>
          </a:xfrm>
        </p:grpSpPr>
        <p:pic>
          <p:nvPicPr>
            <p:cNvPr id="2" name="Picture 1"/>
            <p:cNvPicPr>
              <a:picLocks noChangeAspect="1"/>
            </p:cNvPicPr>
            <p:nvPr/>
          </p:nvPicPr>
          <p:blipFill>
            <a:blip r:embed="rId3">
              <a:alphaModFix amt="29000"/>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8885048" y="165100"/>
              <a:ext cx="2159000" cy="1917700"/>
            </a:xfrm>
            <a:prstGeom prst="rect">
              <a:avLst/>
            </a:prstGeom>
          </p:spPr>
        </p:pic>
        <p:sp>
          <p:nvSpPr>
            <p:cNvPr id="3" name="TextBox 2"/>
            <p:cNvSpPr txBox="1"/>
            <p:nvPr/>
          </p:nvSpPr>
          <p:spPr>
            <a:xfrm>
              <a:off x="8885048" y="255321"/>
              <a:ext cx="1823253" cy="157992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latinLnBrk="1" hangingPunct="0"/>
              <a:r>
                <a:rPr kumimoji="0" lang="en-US" altLang="ja-JP" sz="6750" dirty="0">
                  <a:ln>
                    <a:solidFill>
                      <a:srgbClr val="000000"/>
                    </a:solidFill>
                  </a:ln>
                  <a:solidFill>
                    <a:srgbClr val="000000"/>
                  </a:solidFill>
                  <a:latin typeface="Lucida Bright"/>
                  <a:cs typeface="Lucida Bright"/>
                  <a:sym typeface="Helvetica Light"/>
                </a:rPr>
                <a:t>#1</a:t>
              </a:r>
              <a:endParaRPr kumimoji="0" lang="ja-JP" altLang="en-US" sz="6750" dirty="0">
                <a:ln>
                  <a:solidFill>
                    <a:srgbClr val="000000"/>
                  </a:solidFill>
                </a:ln>
                <a:solidFill>
                  <a:srgbClr val="000000"/>
                </a:solidFill>
                <a:latin typeface="Lucida Bright"/>
                <a:cs typeface="Lucida Bright"/>
                <a:sym typeface="Helvetica Light"/>
              </a:endParaRPr>
            </a:p>
          </p:txBody>
        </p:sp>
      </p:grpSp>
      <p:sp>
        <p:nvSpPr>
          <p:cNvPr id="9" name="TextBox 8"/>
          <p:cNvSpPr txBox="1"/>
          <p:nvPr/>
        </p:nvSpPr>
        <p:spPr>
          <a:xfrm>
            <a:off x="222663" y="6621436"/>
            <a:ext cx="1006679" cy="146515"/>
          </a:xfrm>
          <a:prstGeom prst="rect">
            <a:avLst/>
          </a:prstGeom>
          <a:noFill/>
        </p:spPr>
        <p:txBody>
          <a:bodyPr wrap="square" rtlCol="0">
            <a:spAutoFit/>
          </a:bodyPr>
          <a:lstStyle/>
          <a:p>
            <a:r>
              <a:rPr lang="en-US" altLang="ja-JP" sz="352" dirty="0">
                <a:latin typeface="Helvetica"/>
                <a:cs typeface="Helvetica"/>
              </a:rPr>
              <a:t>© 2014 Vanessa Jason (“Biology Roots”)</a:t>
            </a:r>
            <a:endParaRPr lang="ja-JP" altLang="en-US" sz="352" dirty="0">
              <a:latin typeface="Helvetica"/>
              <a:cs typeface="Helvetica"/>
            </a:endParaRPr>
          </a:p>
        </p:txBody>
      </p:sp>
      <p:sp>
        <p:nvSpPr>
          <p:cNvPr id="10" name="TextBox 9"/>
          <p:cNvSpPr txBox="1"/>
          <p:nvPr/>
        </p:nvSpPr>
        <p:spPr>
          <a:xfrm>
            <a:off x="2936579" y="1682014"/>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11" name="TextBox 10"/>
          <p:cNvSpPr txBox="1"/>
          <p:nvPr/>
        </p:nvSpPr>
        <p:spPr>
          <a:xfrm>
            <a:off x="222663" y="251965"/>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12" name="TextBox 11"/>
          <p:cNvSpPr txBox="1"/>
          <p:nvPr/>
        </p:nvSpPr>
        <p:spPr>
          <a:xfrm>
            <a:off x="3388758" y="6288882"/>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13" name="TextBox 12"/>
          <p:cNvSpPr txBox="1"/>
          <p:nvPr/>
        </p:nvSpPr>
        <p:spPr>
          <a:xfrm>
            <a:off x="1742311" y="3084465"/>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Tree>
    <p:extLst>
      <p:ext uri="{BB962C8B-B14F-4D97-AF65-F5344CB8AC3E}">
        <p14:creationId xmlns:p14="http://schemas.microsoft.com/office/powerpoint/2010/main" val="1163785794"/>
      </p:ext>
    </p:extLst>
  </p:cSld>
  <p:clrMapOvr>
    <a:masterClrMapping/>
  </p:clrMapOvr>
  <p:transition spd="med"/>
  <p:timing>
    <p:tnLst>
      <p:par>
        <p:cTn id="1" dur="indefinite" restart="never" nodeType="tmRoot"/>
      </p:par>
    </p:tnLst>
  </p:timing>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089367" cy="6858000"/>
          </a:xfrm>
          <a:prstGeom prst="rect">
            <a:avLst/>
          </a:prstGeom>
        </p:spPr>
      </p:pic>
    </p:spTree>
    <p:extLst>
      <p:ext uri="{BB962C8B-B14F-4D97-AF65-F5344CB8AC3E}">
        <p14:creationId xmlns:p14="http://schemas.microsoft.com/office/powerpoint/2010/main" val="1561209355"/>
      </p:ext>
    </p:extLst>
  </p:cSld>
  <p:clrMapOvr>
    <a:masterClrMapping/>
  </p:clrMapOvr>
  <p:timing>
    <p:tnLst>
      <p:par>
        <p:cTn id="1" dur="indefinite" restart="never" nodeType="tmRoot"/>
      </p:par>
    </p:tnLst>
  </p:timing>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47777" y="6331518"/>
            <a:ext cx="1006679" cy="146515"/>
          </a:xfrm>
          <a:prstGeom prst="rect">
            <a:avLst/>
          </a:prstGeom>
          <a:noFill/>
        </p:spPr>
        <p:txBody>
          <a:bodyPr wrap="square" rtlCol="0">
            <a:spAutoFit/>
          </a:bodyPr>
          <a:lstStyle/>
          <a:p>
            <a:r>
              <a:rPr lang="en-US" altLang="ja-JP" sz="352" dirty="0">
                <a:latin typeface="Helvetica"/>
                <a:cs typeface="Helvetica"/>
              </a:rPr>
              <a:t>© 2014 Vanessa Jason (“Biology Roots”)</a:t>
            </a:r>
            <a:endParaRPr lang="ja-JP" altLang="en-US" sz="352" dirty="0">
              <a:latin typeface="Helvetica"/>
              <a:cs typeface="Helvetica"/>
            </a:endParaRPr>
          </a:p>
        </p:txBody>
      </p:sp>
      <p:sp>
        <p:nvSpPr>
          <p:cNvPr id="10" name="TextBox 9"/>
          <p:cNvSpPr txBox="1"/>
          <p:nvPr/>
        </p:nvSpPr>
        <p:spPr>
          <a:xfrm>
            <a:off x="2936579" y="1682014"/>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11" name="TextBox 10"/>
          <p:cNvSpPr txBox="1"/>
          <p:nvPr/>
        </p:nvSpPr>
        <p:spPr>
          <a:xfrm>
            <a:off x="222663" y="251965"/>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12" name="TextBox 11"/>
          <p:cNvSpPr txBox="1"/>
          <p:nvPr/>
        </p:nvSpPr>
        <p:spPr>
          <a:xfrm>
            <a:off x="3388758" y="6288882"/>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13" name="TextBox 12"/>
          <p:cNvSpPr txBox="1"/>
          <p:nvPr/>
        </p:nvSpPr>
        <p:spPr>
          <a:xfrm>
            <a:off x="1742311" y="3084465"/>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154" name="Shape 154"/>
          <p:cNvSpPr>
            <a:spLocks noGrp="1"/>
          </p:cNvSpPr>
          <p:nvPr>
            <p:ph type="title"/>
          </p:nvPr>
        </p:nvSpPr>
        <p:spPr>
          <a:xfrm>
            <a:off x="125015" y="116086"/>
            <a:ext cx="7358063" cy="1017776"/>
          </a:xfrm>
          <a:prstGeom prst="rect">
            <a:avLst/>
          </a:prstGeom>
        </p:spPr>
        <p:txBody>
          <a:bodyPr/>
          <a:lstStyle>
            <a:lvl1pPr algn="l">
              <a:defRPr sz="7700">
                <a:latin typeface="KG Second Chances Sketch"/>
                <a:ea typeface="KG Second Chances Sketch"/>
                <a:cs typeface="KG Second Chances Sketch"/>
                <a:sym typeface="KG Second Chances Sketch"/>
              </a:defRPr>
            </a:lvl1pPr>
          </a:lstStyle>
          <a:p>
            <a:pPr lvl="0">
              <a:defRPr sz="1800"/>
            </a:pPr>
            <a:r>
              <a:rPr sz="5414" dirty="0">
                <a:latin typeface="Lucida Bright"/>
                <a:ea typeface="Lucida Bright"/>
                <a:cs typeface="Lucida Bright"/>
              </a:rPr>
              <a:t>Cell Transport </a:t>
            </a:r>
          </a:p>
        </p:txBody>
      </p:sp>
      <p:sp>
        <p:nvSpPr>
          <p:cNvPr id="155" name="Shape 155"/>
          <p:cNvSpPr>
            <a:spLocks noGrp="1"/>
          </p:cNvSpPr>
          <p:nvPr>
            <p:ph type="body" idx="1"/>
          </p:nvPr>
        </p:nvSpPr>
        <p:spPr>
          <a:xfrm>
            <a:off x="222663" y="1755271"/>
            <a:ext cx="8593244" cy="3406212"/>
          </a:xfrm>
          <a:prstGeom prst="rect">
            <a:avLst/>
          </a:prstGeom>
        </p:spPr>
        <p:txBody>
          <a:bodyPr/>
          <a:lstStyle/>
          <a:p>
            <a:pPr lvl="0">
              <a:defRPr sz="1800"/>
            </a:pPr>
            <a:r>
              <a:rPr sz="3164"/>
              <a:t>Define active transport </a:t>
            </a:r>
          </a:p>
          <a:p>
            <a:pPr lvl="0">
              <a:defRPr sz="1800"/>
            </a:pPr>
            <a:r>
              <a:rPr sz="3164" dirty="0"/>
              <a:t>and list TWO examples of active transport.  </a:t>
            </a:r>
          </a:p>
        </p:txBody>
      </p:sp>
      <p:pic>
        <p:nvPicPr>
          <p:cNvPr id="156" name="pasted-image.png"/>
          <p:cNvPicPr/>
          <p:nvPr/>
        </p:nvPicPr>
        <p:blipFill>
          <a:blip r:embed="rId2">
            <a:extLst/>
          </a:blip>
          <a:srcRect/>
          <a:stretch>
            <a:fillRect/>
          </a:stretch>
        </p:blipFill>
        <p:spPr>
          <a:xfrm>
            <a:off x="4494766" y="2502643"/>
            <a:ext cx="1752534" cy="876267"/>
          </a:xfrm>
          <a:prstGeom prst="rect">
            <a:avLst/>
          </a:prstGeom>
          <a:ln w="12700">
            <a:miter lim="400000"/>
          </a:ln>
        </p:spPr>
      </p:pic>
      <p:pic>
        <p:nvPicPr>
          <p:cNvPr id="157" name="pasted-image.png"/>
          <p:cNvPicPr/>
          <p:nvPr/>
        </p:nvPicPr>
        <p:blipFill>
          <a:blip r:embed="rId3">
            <a:extLst/>
          </a:blip>
          <a:stretch>
            <a:fillRect/>
          </a:stretch>
        </p:blipFill>
        <p:spPr>
          <a:xfrm>
            <a:off x="1128117" y="2940777"/>
            <a:ext cx="2048296" cy="2697344"/>
          </a:xfrm>
          <a:prstGeom prst="rect">
            <a:avLst/>
          </a:prstGeom>
          <a:ln w="12700">
            <a:miter lim="400000"/>
          </a:ln>
        </p:spPr>
      </p:pic>
      <p:grpSp>
        <p:nvGrpSpPr>
          <p:cNvPr id="6" name="Group 5"/>
          <p:cNvGrpSpPr/>
          <p:nvPr/>
        </p:nvGrpSpPr>
        <p:grpSpPr>
          <a:xfrm>
            <a:off x="6247299" y="116086"/>
            <a:ext cx="1518047" cy="1348383"/>
            <a:chOff x="8885048" y="165100"/>
            <a:chExt cx="2159000" cy="1917700"/>
          </a:xfrm>
        </p:grpSpPr>
        <p:pic>
          <p:nvPicPr>
            <p:cNvPr id="7" name="Picture 6"/>
            <p:cNvPicPr>
              <a:picLocks noChangeAspect="1"/>
            </p:cNvPicPr>
            <p:nvPr/>
          </p:nvPicPr>
          <p:blipFill>
            <a:blip r:embed="rId4">
              <a:alphaModFix amt="29000"/>
              <a:extLst>
                <a:ext uri="{BEBA8EAE-BF5A-486C-A8C5-ECC9F3942E4B}">
                  <a14:imgProps xmlns:a14="http://schemas.microsoft.com/office/drawing/2010/main">
                    <a14:imgLayer r:embed="rId5">
                      <a14:imgEffect>
                        <a14:colorTemperature colorTemp="4700"/>
                      </a14:imgEffect>
                    </a14:imgLayer>
                  </a14:imgProps>
                </a:ext>
              </a:extLst>
            </a:blip>
            <a:stretch>
              <a:fillRect/>
            </a:stretch>
          </p:blipFill>
          <p:spPr>
            <a:xfrm>
              <a:off x="8885048" y="165100"/>
              <a:ext cx="2159000" cy="1917700"/>
            </a:xfrm>
            <a:prstGeom prst="rect">
              <a:avLst/>
            </a:prstGeom>
          </p:spPr>
        </p:pic>
        <p:sp>
          <p:nvSpPr>
            <p:cNvPr id="8" name="TextBox 7"/>
            <p:cNvSpPr txBox="1"/>
            <p:nvPr/>
          </p:nvSpPr>
          <p:spPr>
            <a:xfrm>
              <a:off x="8885048" y="255321"/>
              <a:ext cx="1823253" cy="157992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latinLnBrk="1" hangingPunct="0"/>
              <a:r>
                <a:rPr kumimoji="0" lang="en-US" altLang="ja-JP" sz="6750" dirty="0">
                  <a:ln>
                    <a:solidFill>
                      <a:srgbClr val="000000"/>
                    </a:solidFill>
                  </a:ln>
                  <a:latin typeface="Lucida Bright"/>
                  <a:cs typeface="Lucida Bright"/>
                  <a:sym typeface="Helvetica Light"/>
                </a:rPr>
                <a:t>#2</a:t>
              </a:r>
              <a:endParaRPr kumimoji="0" lang="ja-JP" altLang="en-US" sz="6750" dirty="0">
                <a:ln>
                  <a:solidFill>
                    <a:srgbClr val="000000"/>
                  </a:solidFill>
                </a:ln>
                <a:latin typeface="Lucida Bright"/>
                <a:cs typeface="Lucida Bright"/>
                <a:sym typeface="Helvetica Light"/>
              </a:endParaRPr>
            </a:p>
          </p:txBody>
        </p:sp>
      </p:grpSp>
    </p:spTree>
    <p:extLst>
      <p:ext uri="{BB962C8B-B14F-4D97-AF65-F5344CB8AC3E}">
        <p14:creationId xmlns:p14="http://schemas.microsoft.com/office/powerpoint/2010/main" val="466782882"/>
      </p:ext>
    </p:extLst>
  </p:cSld>
  <p:clrMapOvr>
    <a:masterClrMapping/>
  </p:clrMapOvr>
  <p:transition spd="med"/>
  <p:timing>
    <p:tnLst>
      <p:par>
        <p:cTn id="1" dur="indefinite" restart="never" nodeType="tmRoot"/>
      </p:par>
    </p:tnLst>
  </p:timing>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4112"/>
            <a:ext cx="9144000" cy="6723888"/>
          </a:xfrm>
          <a:prstGeom prst="rect">
            <a:avLst/>
          </a:prstGeom>
        </p:spPr>
      </p:pic>
    </p:spTree>
    <p:extLst>
      <p:ext uri="{BB962C8B-B14F-4D97-AF65-F5344CB8AC3E}">
        <p14:creationId xmlns:p14="http://schemas.microsoft.com/office/powerpoint/2010/main" val="1500393156"/>
      </p:ext>
    </p:extLst>
  </p:cSld>
  <p:clrMapOvr>
    <a:masterClrMapping/>
  </p:clrMapOvr>
  <p:transition spd="med"/>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5361906"/>
          </a:xfrm>
        </p:spPr>
        <p:txBody>
          <a:bodyPr>
            <a:normAutofit/>
          </a:bodyPr>
          <a:lstStyle/>
          <a:p>
            <a:r>
              <a:rPr lang="en-US" dirty="0" smtClean="0"/>
              <a:t>1. </a:t>
            </a:r>
            <a:r>
              <a:rPr kumimoji="1" lang="en-US" altLang="ja-JP" sz="3600" i="1" dirty="0" smtClean="0">
                <a:solidFill>
                  <a:srgbClr val="000000"/>
                </a:solidFill>
                <a:latin typeface="Helvetica"/>
                <a:cs typeface="Helvetica"/>
              </a:rPr>
              <a:t>All </a:t>
            </a:r>
            <a:r>
              <a:rPr kumimoji="1" lang="en-US" altLang="ja-JP" sz="3600" b="1" i="1" u="sng" dirty="0" smtClean="0">
                <a:solidFill>
                  <a:srgbClr val="000000"/>
                </a:solidFill>
                <a:latin typeface="Helvetica"/>
                <a:cs typeface="Helvetica"/>
              </a:rPr>
              <a:t>living </a:t>
            </a:r>
            <a:r>
              <a:rPr kumimoji="1" lang="en-US" altLang="ja-JP" sz="3600" i="1" dirty="0" smtClean="0">
                <a:solidFill>
                  <a:srgbClr val="000000"/>
                </a:solidFill>
                <a:latin typeface="Helvetica"/>
                <a:cs typeface="Helvetica"/>
              </a:rPr>
              <a:t>things are composed of cells.</a:t>
            </a:r>
            <a:br>
              <a:rPr kumimoji="1" lang="en-US" altLang="ja-JP" sz="3600" i="1" dirty="0" smtClean="0">
                <a:solidFill>
                  <a:srgbClr val="000000"/>
                </a:solidFill>
                <a:latin typeface="Helvetica"/>
                <a:cs typeface="Helvetica"/>
              </a:rPr>
            </a:br>
            <a:r>
              <a:rPr kumimoji="1" lang="en-US" altLang="ja-JP" sz="3600" i="1" dirty="0" smtClean="0">
                <a:solidFill>
                  <a:srgbClr val="000000"/>
                </a:solidFill>
                <a:latin typeface="Helvetica"/>
                <a:cs typeface="Helvetica"/>
              </a:rPr>
              <a:t/>
            </a:r>
            <a:br>
              <a:rPr kumimoji="1" lang="en-US" altLang="ja-JP" sz="3600" i="1" dirty="0" smtClean="0">
                <a:solidFill>
                  <a:srgbClr val="000000"/>
                </a:solidFill>
                <a:latin typeface="Helvetica"/>
                <a:cs typeface="Helvetica"/>
              </a:rPr>
            </a:br>
            <a:r>
              <a:rPr kumimoji="1" lang="en-US" altLang="ja-JP" sz="3600" i="1" dirty="0">
                <a:solidFill>
                  <a:srgbClr val="000000"/>
                </a:solidFill>
                <a:latin typeface="Helvetica"/>
                <a:cs typeface="Helvetica"/>
              </a:rPr>
              <a:t/>
            </a:r>
            <a:br>
              <a:rPr kumimoji="1" lang="en-US" altLang="ja-JP" sz="3600" i="1" dirty="0">
                <a:solidFill>
                  <a:srgbClr val="000000"/>
                </a:solidFill>
                <a:latin typeface="Helvetica"/>
                <a:cs typeface="Helvetica"/>
              </a:rPr>
            </a:br>
            <a:r>
              <a:rPr kumimoji="1" lang="en-US" altLang="ja-JP" sz="3600" i="1" dirty="0">
                <a:solidFill>
                  <a:srgbClr val="000000"/>
                </a:solidFill>
                <a:latin typeface="Helvetica"/>
                <a:cs typeface="Helvetica"/>
              </a:rPr>
              <a:t/>
            </a:r>
            <a:br>
              <a:rPr kumimoji="1" lang="en-US" altLang="ja-JP" sz="3600" i="1" dirty="0">
                <a:solidFill>
                  <a:srgbClr val="000000"/>
                </a:solidFill>
                <a:latin typeface="Helvetica"/>
                <a:cs typeface="Helvetica"/>
              </a:rPr>
            </a:br>
            <a:r>
              <a:rPr kumimoji="1" lang="en-US" altLang="ja-JP" sz="3600" i="1" dirty="0" smtClean="0">
                <a:solidFill>
                  <a:srgbClr val="000000"/>
                </a:solidFill>
                <a:latin typeface="Helvetica"/>
                <a:cs typeface="Helvetica"/>
              </a:rPr>
              <a:t/>
            </a:r>
            <a:br>
              <a:rPr kumimoji="1" lang="en-US" altLang="ja-JP" sz="3600" i="1" dirty="0" smtClean="0">
                <a:solidFill>
                  <a:srgbClr val="000000"/>
                </a:solidFill>
                <a:latin typeface="Helvetica"/>
                <a:cs typeface="Helvetica"/>
              </a:rPr>
            </a:br>
            <a:r>
              <a:rPr kumimoji="1" lang="en-US" altLang="ja-JP" sz="3600" i="1" dirty="0" smtClean="0">
                <a:solidFill>
                  <a:srgbClr val="000000"/>
                </a:solidFill>
                <a:latin typeface="Helvetica"/>
                <a:cs typeface="Helvetica"/>
              </a:rPr>
              <a:t/>
            </a:r>
            <a:br>
              <a:rPr kumimoji="1" lang="en-US" altLang="ja-JP" sz="3600" i="1" dirty="0" smtClean="0">
                <a:solidFill>
                  <a:srgbClr val="000000"/>
                </a:solidFill>
                <a:latin typeface="Helvetica"/>
                <a:cs typeface="Helvetica"/>
              </a:rPr>
            </a:br>
            <a:r>
              <a:rPr kumimoji="1" lang="en-US" altLang="ja-JP" sz="3600" i="1" dirty="0" smtClean="0">
                <a:solidFill>
                  <a:srgbClr val="000000"/>
                </a:solidFill>
                <a:latin typeface="Helvetica"/>
                <a:cs typeface="Helvetica"/>
              </a:rPr>
              <a:t> </a:t>
            </a:r>
            <a:br>
              <a:rPr kumimoji="1" lang="en-US" altLang="ja-JP" sz="3600" i="1" dirty="0" smtClean="0">
                <a:solidFill>
                  <a:srgbClr val="000000"/>
                </a:solidFill>
                <a:latin typeface="Helvetica"/>
                <a:cs typeface="Helvetica"/>
              </a:rPr>
            </a:b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15840" y="2359504"/>
            <a:ext cx="3587496" cy="388584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0733" y="2523744"/>
            <a:ext cx="2457238" cy="3724656"/>
          </a:xfrm>
          <a:prstGeom prst="rect">
            <a:avLst/>
          </a:prstGeom>
        </p:spPr>
      </p:pic>
    </p:spTree>
    <p:extLst>
      <p:ext uri="{BB962C8B-B14F-4D97-AF65-F5344CB8AC3E}">
        <p14:creationId xmlns:p14="http://schemas.microsoft.com/office/powerpoint/2010/main" val="1227555841"/>
      </p:ext>
    </p:extLst>
  </p:cSld>
  <p:clrMapOvr>
    <a:masterClrMapping/>
  </p:clrMapOvr>
  <p:timing>
    <p:tnLst>
      <p:par>
        <p:cTn id="1" dur="indefinite" restart="never" nodeType="tmRoot"/>
      </p:par>
    </p:tnLst>
  </p:timing>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47777" y="6331518"/>
            <a:ext cx="1006679" cy="146515"/>
          </a:xfrm>
          <a:prstGeom prst="rect">
            <a:avLst/>
          </a:prstGeom>
          <a:noFill/>
        </p:spPr>
        <p:txBody>
          <a:bodyPr wrap="square" rtlCol="0">
            <a:spAutoFit/>
          </a:bodyPr>
          <a:lstStyle/>
          <a:p>
            <a:r>
              <a:rPr lang="en-US" altLang="ja-JP" sz="352" dirty="0">
                <a:latin typeface="Helvetica"/>
                <a:cs typeface="Helvetica"/>
              </a:rPr>
              <a:t>© 2014 Vanessa Jason (“Biology Roots”)</a:t>
            </a:r>
            <a:endParaRPr lang="ja-JP" altLang="en-US" sz="352" dirty="0">
              <a:latin typeface="Helvetica"/>
              <a:cs typeface="Helvetica"/>
            </a:endParaRPr>
          </a:p>
        </p:txBody>
      </p:sp>
      <p:sp>
        <p:nvSpPr>
          <p:cNvPr id="11" name="TextBox 10"/>
          <p:cNvSpPr txBox="1"/>
          <p:nvPr/>
        </p:nvSpPr>
        <p:spPr>
          <a:xfrm>
            <a:off x="2936579" y="1682014"/>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12" name="TextBox 11"/>
          <p:cNvSpPr txBox="1"/>
          <p:nvPr/>
        </p:nvSpPr>
        <p:spPr>
          <a:xfrm>
            <a:off x="222663" y="251965"/>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13" name="TextBox 12"/>
          <p:cNvSpPr txBox="1"/>
          <p:nvPr/>
        </p:nvSpPr>
        <p:spPr>
          <a:xfrm>
            <a:off x="3388758" y="6288882"/>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14" name="TextBox 13"/>
          <p:cNvSpPr txBox="1"/>
          <p:nvPr/>
        </p:nvSpPr>
        <p:spPr>
          <a:xfrm>
            <a:off x="1742311" y="3084465"/>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38" name="Shape 38"/>
          <p:cNvSpPr>
            <a:spLocks noGrp="1"/>
          </p:cNvSpPr>
          <p:nvPr>
            <p:ph type="title"/>
          </p:nvPr>
        </p:nvSpPr>
        <p:spPr>
          <a:xfrm>
            <a:off x="125015" y="116086"/>
            <a:ext cx="7358063" cy="1017776"/>
          </a:xfrm>
          <a:prstGeom prst="rect">
            <a:avLst/>
          </a:prstGeom>
        </p:spPr>
        <p:txBody>
          <a:bodyPr/>
          <a:lstStyle>
            <a:lvl1pPr algn="l">
              <a:defRPr sz="7700">
                <a:latin typeface="KG Second Chances Sketch"/>
                <a:ea typeface="KG Second Chances Sketch"/>
                <a:cs typeface="KG Second Chances Sketch"/>
                <a:sym typeface="KG Second Chances Sketch"/>
              </a:defRPr>
            </a:lvl1pPr>
          </a:lstStyle>
          <a:p>
            <a:pPr lvl="0">
              <a:defRPr sz="1800"/>
            </a:pPr>
            <a:r>
              <a:rPr sz="5414" dirty="0">
                <a:latin typeface="Lucida Bright"/>
                <a:ea typeface="Lucida Bright"/>
                <a:cs typeface="Lucida Bright"/>
              </a:rPr>
              <a:t>Cell Transport </a:t>
            </a:r>
          </a:p>
        </p:txBody>
      </p:sp>
      <p:sp>
        <p:nvSpPr>
          <p:cNvPr id="39" name="Shape 39"/>
          <p:cNvSpPr>
            <a:spLocks noGrp="1"/>
          </p:cNvSpPr>
          <p:nvPr>
            <p:ph type="body" idx="1"/>
          </p:nvPr>
        </p:nvSpPr>
        <p:spPr>
          <a:xfrm>
            <a:off x="482203" y="1315641"/>
            <a:ext cx="7358063" cy="794743"/>
          </a:xfrm>
          <a:prstGeom prst="rect">
            <a:avLst/>
          </a:prstGeom>
        </p:spPr>
        <p:txBody>
          <a:bodyPr/>
          <a:lstStyle/>
          <a:p>
            <a:pPr lvl="0">
              <a:defRPr sz="1800"/>
            </a:pPr>
            <a:r>
              <a:rPr/>
              <a:t>Is this an example of active or passive transport?</a:t>
            </a:r>
          </a:p>
          <a:p>
            <a:pPr lvl="0">
              <a:defRPr sz="1800"/>
            </a:pPr>
            <a:r>
              <a:rPr i="1"/>
              <a:t>Why or why not?</a:t>
            </a:r>
          </a:p>
        </p:txBody>
      </p:sp>
      <p:pic>
        <p:nvPicPr>
          <p:cNvPr id="40" name="pasted-image.png"/>
          <p:cNvPicPr/>
          <p:nvPr/>
        </p:nvPicPr>
        <p:blipFill>
          <a:blip r:embed="rId2">
            <a:extLst/>
          </a:blip>
          <a:stretch>
            <a:fillRect/>
          </a:stretch>
        </p:blipFill>
        <p:spPr>
          <a:xfrm>
            <a:off x="1204020" y="2783086"/>
            <a:ext cx="6536456" cy="2857591"/>
          </a:xfrm>
          <a:prstGeom prst="rect">
            <a:avLst/>
          </a:prstGeom>
          <a:ln w="12700">
            <a:miter lim="400000"/>
          </a:ln>
        </p:spPr>
      </p:pic>
      <p:grpSp>
        <p:nvGrpSpPr>
          <p:cNvPr id="5" name="Group 4"/>
          <p:cNvGrpSpPr/>
          <p:nvPr/>
        </p:nvGrpSpPr>
        <p:grpSpPr>
          <a:xfrm>
            <a:off x="6770251" y="116086"/>
            <a:ext cx="1518047" cy="1348383"/>
            <a:chOff x="8885048" y="165100"/>
            <a:chExt cx="2159000" cy="1917700"/>
          </a:xfrm>
        </p:grpSpPr>
        <p:pic>
          <p:nvPicPr>
            <p:cNvPr id="6" name="Picture 5"/>
            <p:cNvPicPr>
              <a:picLocks noChangeAspect="1"/>
            </p:cNvPicPr>
            <p:nvPr/>
          </p:nvPicPr>
          <p:blipFill>
            <a:blip r:embed="rId3">
              <a:alphaModFix amt="29000"/>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8885048" y="165100"/>
              <a:ext cx="2159000" cy="1917700"/>
            </a:xfrm>
            <a:prstGeom prst="rect">
              <a:avLst/>
            </a:prstGeom>
          </p:spPr>
        </p:pic>
        <p:sp>
          <p:nvSpPr>
            <p:cNvPr id="7" name="TextBox 6"/>
            <p:cNvSpPr txBox="1"/>
            <p:nvPr/>
          </p:nvSpPr>
          <p:spPr>
            <a:xfrm>
              <a:off x="8885048" y="255321"/>
              <a:ext cx="1823253" cy="157992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latinLnBrk="1" hangingPunct="0"/>
              <a:r>
                <a:rPr kumimoji="0" lang="en-US" altLang="ja-JP" sz="6750" dirty="0">
                  <a:ln>
                    <a:solidFill>
                      <a:srgbClr val="000000"/>
                    </a:solidFill>
                  </a:ln>
                  <a:solidFill>
                    <a:srgbClr val="000000"/>
                  </a:solidFill>
                  <a:latin typeface="Lucida Bright"/>
                  <a:cs typeface="Lucida Bright"/>
                  <a:sym typeface="Helvetica Light"/>
                </a:rPr>
                <a:t>#3</a:t>
              </a:r>
              <a:endParaRPr kumimoji="0" lang="ja-JP" altLang="en-US" sz="6750" dirty="0">
                <a:ln>
                  <a:solidFill>
                    <a:srgbClr val="000000"/>
                  </a:solidFill>
                </a:ln>
                <a:solidFill>
                  <a:srgbClr val="000000"/>
                </a:solidFill>
                <a:latin typeface="Lucida Bright"/>
                <a:cs typeface="Lucida Bright"/>
                <a:sym typeface="Helvetica Light"/>
              </a:endParaRPr>
            </a:p>
          </p:txBody>
        </p:sp>
      </p:grpSp>
      <p:pic>
        <p:nvPicPr>
          <p:cNvPr id="8" name="Picture 7" descr="Doodle_Arrow6.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5860062">
            <a:off x="2191983" y="1865420"/>
            <a:ext cx="1345678" cy="908350"/>
          </a:xfrm>
          <a:prstGeom prst="rect">
            <a:avLst/>
          </a:prstGeom>
        </p:spPr>
      </p:pic>
      <p:sp>
        <p:nvSpPr>
          <p:cNvPr id="2" name="Oval 1"/>
          <p:cNvSpPr/>
          <p:nvPr/>
        </p:nvSpPr>
        <p:spPr>
          <a:xfrm>
            <a:off x="1553958" y="4135240"/>
            <a:ext cx="2783209" cy="466515"/>
          </a:xfrm>
          <a:prstGeom prst="ellipse">
            <a:avLst/>
          </a:prstGeom>
          <a:noFill/>
          <a:ln w="12700" cap="flat">
            <a:solidFill>
              <a:schemeClr val="accent2"/>
            </a:solid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latinLnBrk="1" hangingPunct="0"/>
            <a:endParaRPr kumimoji="0" lang="ja-JP" altLang="en-US" sz="1687">
              <a:solidFill>
                <a:srgbClr val="FFFFFF"/>
              </a:solidFill>
              <a:sym typeface="Helvetica Light"/>
            </a:endParaRPr>
          </a:p>
        </p:txBody>
      </p:sp>
    </p:spTree>
    <p:extLst>
      <p:ext uri="{BB962C8B-B14F-4D97-AF65-F5344CB8AC3E}">
        <p14:creationId xmlns:p14="http://schemas.microsoft.com/office/powerpoint/2010/main" val="462135283"/>
      </p:ext>
    </p:extLst>
  </p:cSld>
  <p:clrMapOvr>
    <a:masterClrMapping/>
  </p:clrMapOvr>
  <p:transition spd="med"/>
  <p:timing>
    <p:tnLst>
      <p:par>
        <p:cTn id="1" dur="indefinite" restart="never" nodeType="tmRoot"/>
      </p:par>
    </p:tnLst>
  </p:timing>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8656"/>
            <a:ext cx="9144000" cy="6749343"/>
          </a:xfrm>
          <a:prstGeom prst="rect">
            <a:avLst/>
          </a:prstGeom>
        </p:spPr>
      </p:pic>
    </p:spTree>
    <p:extLst>
      <p:ext uri="{BB962C8B-B14F-4D97-AF65-F5344CB8AC3E}">
        <p14:creationId xmlns:p14="http://schemas.microsoft.com/office/powerpoint/2010/main" val="1354789818"/>
      </p:ext>
    </p:extLst>
  </p:cSld>
  <p:clrMapOvr>
    <a:masterClrMapping/>
  </p:clrMapOvr>
  <p:transition spd="med"/>
  <p:timing>
    <p:tnLst>
      <p:par>
        <p:cTn id="1" dur="indefinite" restart="never" nodeType="tmRoot"/>
      </p:par>
    </p:tnLst>
  </p:timing>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47777" y="6331518"/>
            <a:ext cx="1006679" cy="146515"/>
          </a:xfrm>
          <a:prstGeom prst="rect">
            <a:avLst/>
          </a:prstGeom>
          <a:noFill/>
        </p:spPr>
        <p:txBody>
          <a:bodyPr wrap="square" rtlCol="0">
            <a:spAutoFit/>
          </a:bodyPr>
          <a:lstStyle/>
          <a:p>
            <a:r>
              <a:rPr lang="en-US" altLang="ja-JP" sz="352" dirty="0">
                <a:latin typeface="Helvetica"/>
                <a:cs typeface="Helvetica"/>
              </a:rPr>
              <a:t>© 2014 Vanessa Jason (“Biology Roots”)</a:t>
            </a:r>
            <a:endParaRPr lang="ja-JP" altLang="en-US" sz="352" dirty="0">
              <a:latin typeface="Helvetica"/>
              <a:cs typeface="Helvetica"/>
            </a:endParaRPr>
          </a:p>
        </p:txBody>
      </p:sp>
      <p:sp>
        <p:nvSpPr>
          <p:cNvPr id="11" name="TextBox 10"/>
          <p:cNvSpPr txBox="1"/>
          <p:nvPr/>
        </p:nvSpPr>
        <p:spPr>
          <a:xfrm>
            <a:off x="2936579" y="1682014"/>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12" name="TextBox 11"/>
          <p:cNvSpPr txBox="1"/>
          <p:nvPr/>
        </p:nvSpPr>
        <p:spPr>
          <a:xfrm>
            <a:off x="222663" y="251965"/>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13" name="TextBox 12"/>
          <p:cNvSpPr txBox="1"/>
          <p:nvPr/>
        </p:nvSpPr>
        <p:spPr>
          <a:xfrm>
            <a:off x="3388758" y="6288882"/>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14" name="TextBox 13"/>
          <p:cNvSpPr txBox="1"/>
          <p:nvPr/>
        </p:nvSpPr>
        <p:spPr>
          <a:xfrm>
            <a:off x="1742311" y="3084465"/>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32" name="Shape 32"/>
          <p:cNvSpPr>
            <a:spLocks noGrp="1"/>
          </p:cNvSpPr>
          <p:nvPr>
            <p:ph type="title"/>
          </p:nvPr>
        </p:nvSpPr>
        <p:spPr>
          <a:xfrm>
            <a:off x="125015" y="116086"/>
            <a:ext cx="7358063" cy="1017776"/>
          </a:xfrm>
          <a:prstGeom prst="rect">
            <a:avLst/>
          </a:prstGeom>
        </p:spPr>
        <p:txBody>
          <a:bodyPr/>
          <a:lstStyle>
            <a:lvl1pPr algn="l">
              <a:defRPr sz="7700">
                <a:latin typeface="KG Second Chances Sketch"/>
                <a:ea typeface="KG Second Chances Sketch"/>
                <a:cs typeface="KG Second Chances Sketch"/>
                <a:sym typeface="KG Second Chances Sketch"/>
              </a:defRPr>
            </a:lvl1pPr>
          </a:lstStyle>
          <a:p>
            <a:pPr lvl="0">
              <a:defRPr sz="1800"/>
            </a:pPr>
            <a:r>
              <a:rPr sz="5414" dirty="0">
                <a:latin typeface="Lucida Bright"/>
                <a:ea typeface="Lucida Bright"/>
                <a:cs typeface="Lucida Bright"/>
              </a:rPr>
              <a:t>Cell Transport </a:t>
            </a:r>
          </a:p>
        </p:txBody>
      </p:sp>
      <p:sp>
        <p:nvSpPr>
          <p:cNvPr id="33" name="Shape 33"/>
          <p:cNvSpPr>
            <a:spLocks noGrp="1"/>
          </p:cNvSpPr>
          <p:nvPr>
            <p:ph type="body" idx="1"/>
          </p:nvPr>
        </p:nvSpPr>
        <p:spPr>
          <a:xfrm>
            <a:off x="732234" y="1536675"/>
            <a:ext cx="7358063" cy="3427838"/>
          </a:xfrm>
          <a:prstGeom prst="rect">
            <a:avLst/>
          </a:prstGeom>
        </p:spPr>
        <p:txBody>
          <a:bodyPr/>
          <a:lstStyle/>
          <a:p>
            <a:pPr lvl="0">
              <a:defRPr sz="1800"/>
            </a:pPr>
            <a:r>
              <a:rPr dirty="0"/>
              <a:t>What is the role of carrier proteins in the plasma membrane?</a:t>
            </a:r>
          </a:p>
          <a:p>
            <a:pPr lvl="0">
              <a:defRPr sz="1800"/>
            </a:pPr>
            <a:endParaRPr dirty="0"/>
          </a:p>
          <a:p>
            <a:pPr lvl="0">
              <a:defRPr sz="1800"/>
            </a:pPr>
            <a:r>
              <a:rPr dirty="0"/>
              <a:t>Give one example in which carrier proteins are used. </a:t>
            </a:r>
          </a:p>
        </p:txBody>
      </p:sp>
      <p:grpSp>
        <p:nvGrpSpPr>
          <p:cNvPr id="36" name="Group 36"/>
          <p:cNvGrpSpPr/>
          <p:nvPr/>
        </p:nvGrpSpPr>
        <p:grpSpPr>
          <a:xfrm>
            <a:off x="1262062" y="2992933"/>
            <a:ext cx="7143751" cy="3420071"/>
            <a:chOff x="0" y="0"/>
            <a:chExt cx="10160000" cy="4864100"/>
          </a:xfrm>
        </p:grpSpPr>
        <p:pic>
          <p:nvPicPr>
            <p:cNvPr id="34" name="pasted-image.png"/>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0" y="0"/>
              <a:ext cx="10160000" cy="4864100"/>
            </a:xfrm>
            <a:prstGeom prst="rect">
              <a:avLst/>
            </a:prstGeom>
            <a:ln w="12700" cap="flat">
              <a:noFill/>
              <a:miter lim="400000"/>
            </a:ln>
            <a:effectLst/>
          </p:spPr>
        </p:pic>
        <p:sp>
          <p:nvSpPr>
            <p:cNvPr id="35" name="Shape 35"/>
            <p:cNvSpPr/>
            <p:nvPr/>
          </p:nvSpPr>
          <p:spPr>
            <a:xfrm>
              <a:off x="4072466" y="3642783"/>
              <a:ext cx="1270001" cy="767160"/>
            </a:xfrm>
            <a:prstGeom prst="rect">
              <a:avLst/>
            </a:prstGeom>
            <a:solidFill>
              <a:srgbClr val="FFFFFF"/>
            </a:solidFill>
            <a:ln w="12700" cap="flat">
              <a:noFill/>
              <a:miter lim="400000"/>
            </a:ln>
            <a:effectLst/>
          </p:spPr>
          <p:txBody>
            <a:bodyPr wrap="square" lIns="0" tIns="0" rIns="0" bIns="0" numCol="1" anchor="ctr">
              <a:noAutofit/>
            </a:bodyPr>
            <a:lstStyle/>
            <a:p>
              <a:pPr lvl="0">
                <a:defRPr sz="2400"/>
              </a:pPr>
              <a:endParaRPr sz="1687"/>
            </a:p>
          </p:txBody>
        </p:sp>
      </p:grpSp>
      <p:grpSp>
        <p:nvGrpSpPr>
          <p:cNvPr id="7" name="Group 6"/>
          <p:cNvGrpSpPr/>
          <p:nvPr/>
        </p:nvGrpSpPr>
        <p:grpSpPr>
          <a:xfrm>
            <a:off x="6247299" y="116086"/>
            <a:ext cx="1518047" cy="1348383"/>
            <a:chOff x="8885048" y="165100"/>
            <a:chExt cx="2159000" cy="1917700"/>
          </a:xfrm>
        </p:grpSpPr>
        <p:pic>
          <p:nvPicPr>
            <p:cNvPr id="8" name="Picture 7"/>
            <p:cNvPicPr>
              <a:picLocks noChangeAspect="1"/>
            </p:cNvPicPr>
            <p:nvPr/>
          </p:nvPicPr>
          <p:blipFill>
            <a:blip r:embed="rId4">
              <a:alphaModFix amt="29000"/>
              <a:extLst>
                <a:ext uri="{BEBA8EAE-BF5A-486C-A8C5-ECC9F3942E4B}">
                  <a14:imgProps xmlns:a14="http://schemas.microsoft.com/office/drawing/2010/main">
                    <a14:imgLayer r:embed="rId5">
                      <a14:imgEffect>
                        <a14:colorTemperature colorTemp="4700"/>
                      </a14:imgEffect>
                    </a14:imgLayer>
                  </a14:imgProps>
                </a:ext>
              </a:extLst>
            </a:blip>
            <a:stretch>
              <a:fillRect/>
            </a:stretch>
          </p:blipFill>
          <p:spPr>
            <a:xfrm>
              <a:off x="8885048" y="165100"/>
              <a:ext cx="2159000" cy="1917700"/>
            </a:xfrm>
            <a:prstGeom prst="rect">
              <a:avLst/>
            </a:prstGeom>
          </p:spPr>
        </p:pic>
        <p:sp>
          <p:nvSpPr>
            <p:cNvPr id="9" name="TextBox 8"/>
            <p:cNvSpPr txBox="1"/>
            <p:nvPr/>
          </p:nvSpPr>
          <p:spPr>
            <a:xfrm>
              <a:off x="8885048" y="255321"/>
              <a:ext cx="1823253" cy="157992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latinLnBrk="1" hangingPunct="0"/>
              <a:r>
                <a:rPr kumimoji="0" lang="en-US" altLang="ja-JP" sz="6750" dirty="0">
                  <a:ln>
                    <a:solidFill>
                      <a:srgbClr val="000000"/>
                    </a:solidFill>
                  </a:ln>
                  <a:solidFill>
                    <a:srgbClr val="000000"/>
                  </a:solidFill>
                  <a:latin typeface="Lucida Bright"/>
                  <a:cs typeface="Lucida Bright"/>
                  <a:sym typeface="Helvetica Light"/>
                </a:rPr>
                <a:t>#4</a:t>
              </a:r>
              <a:endParaRPr kumimoji="0" lang="ja-JP" altLang="en-US" sz="6750" dirty="0">
                <a:ln>
                  <a:solidFill>
                    <a:srgbClr val="000000"/>
                  </a:solidFill>
                </a:ln>
                <a:solidFill>
                  <a:srgbClr val="000000"/>
                </a:solidFill>
                <a:latin typeface="Lucida Bright"/>
                <a:cs typeface="Lucida Bright"/>
                <a:sym typeface="Helvetica Light"/>
              </a:endParaRPr>
            </a:p>
          </p:txBody>
        </p:sp>
      </p:grpSp>
    </p:spTree>
    <p:extLst>
      <p:ext uri="{BB962C8B-B14F-4D97-AF65-F5344CB8AC3E}">
        <p14:creationId xmlns:p14="http://schemas.microsoft.com/office/powerpoint/2010/main" val="1806833829"/>
      </p:ext>
    </p:extLst>
  </p:cSld>
  <p:clrMapOvr>
    <a:masterClrMapping/>
  </p:clrMapOvr>
  <p:transition spd="med"/>
  <p:timing>
    <p:tnLst>
      <p:par>
        <p:cTn id="1" dur="indefinite" restart="never" nodeType="tmRoot"/>
      </p:par>
    </p:tnLst>
  </p:timing>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906256" cy="6858000"/>
          </a:xfrm>
          <a:prstGeom prst="rect">
            <a:avLst/>
          </a:prstGeom>
        </p:spPr>
      </p:pic>
    </p:spTree>
    <p:extLst>
      <p:ext uri="{BB962C8B-B14F-4D97-AF65-F5344CB8AC3E}">
        <p14:creationId xmlns:p14="http://schemas.microsoft.com/office/powerpoint/2010/main" val="183361985"/>
      </p:ext>
    </p:extLst>
  </p:cSld>
  <p:clrMapOvr>
    <a:masterClrMapping/>
  </p:clrMapOvr>
  <p:timing>
    <p:tnLst>
      <p:par>
        <p:cTn id="1" dur="indefinite" restart="never" nodeType="tmRoot"/>
      </p:par>
    </p:tnLst>
  </p:timing>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47777" y="6331518"/>
            <a:ext cx="1006679" cy="146515"/>
          </a:xfrm>
          <a:prstGeom prst="rect">
            <a:avLst/>
          </a:prstGeom>
          <a:noFill/>
        </p:spPr>
        <p:txBody>
          <a:bodyPr wrap="square" rtlCol="0">
            <a:spAutoFit/>
          </a:bodyPr>
          <a:lstStyle/>
          <a:p>
            <a:r>
              <a:rPr lang="en-US" altLang="ja-JP" sz="352" dirty="0">
                <a:latin typeface="Helvetica"/>
                <a:cs typeface="Helvetica"/>
              </a:rPr>
              <a:t>© 2014 Vanessa Jason (“Biology Roots”)</a:t>
            </a:r>
            <a:endParaRPr lang="ja-JP" altLang="en-US" sz="352" dirty="0">
              <a:latin typeface="Helvetica"/>
              <a:cs typeface="Helvetica"/>
            </a:endParaRPr>
          </a:p>
        </p:txBody>
      </p:sp>
      <p:sp>
        <p:nvSpPr>
          <p:cNvPr id="9" name="TextBox 8"/>
          <p:cNvSpPr txBox="1"/>
          <p:nvPr/>
        </p:nvSpPr>
        <p:spPr>
          <a:xfrm>
            <a:off x="2936579" y="1682014"/>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10" name="TextBox 9"/>
          <p:cNvSpPr txBox="1"/>
          <p:nvPr/>
        </p:nvSpPr>
        <p:spPr>
          <a:xfrm>
            <a:off x="222663" y="251965"/>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11" name="TextBox 10"/>
          <p:cNvSpPr txBox="1"/>
          <p:nvPr/>
        </p:nvSpPr>
        <p:spPr>
          <a:xfrm>
            <a:off x="3388758" y="6288882"/>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12" name="TextBox 11"/>
          <p:cNvSpPr txBox="1"/>
          <p:nvPr/>
        </p:nvSpPr>
        <p:spPr>
          <a:xfrm>
            <a:off x="1742311" y="3084465"/>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42" name="Shape 42"/>
          <p:cNvSpPr>
            <a:spLocks noGrp="1"/>
          </p:cNvSpPr>
          <p:nvPr>
            <p:ph type="title"/>
          </p:nvPr>
        </p:nvSpPr>
        <p:spPr>
          <a:xfrm>
            <a:off x="125015" y="116086"/>
            <a:ext cx="7358063" cy="1017776"/>
          </a:xfrm>
          <a:prstGeom prst="rect">
            <a:avLst/>
          </a:prstGeom>
        </p:spPr>
        <p:txBody>
          <a:bodyPr/>
          <a:lstStyle>
            <a:lvl1pPr algn="l">
              <a:defRPr sz="7700">
                <a:latin typeface="KG Second Chances Sketch"/>
                <a:ea typeface="KG Second Chances Sketch"/>
                <a:cs typeface="KG Second Chances Sketch"/>
                <a:sym typeface="KG Second Chances Sketch"/>
              </a:defRPr>
            </a:lvl1pPr>
          </a:lstStyle>
          <a:p>
            <a:pPr lvl="0">
              <a:defRPr sz="1800"/>
            </a:pPr>
            <a:r>
              <a:rPr sz="5414" dirty="0">
                <a:latin typeface="Lucida Bright"/>
                <a:ea typeface="Lucida Bright"/>
                <a:cs typeface="Lucida Bright"/>
              </a:rPr>
              <a:t>Cell Transport </a:t>
            </a:r>
          </a:p>
        </p:txBody>
      </p:sp>
      <p:sp>
        <p:nvSpPr>
          <p:cNvPr id="43" name="Shape 43"/>
          <p:cNvSpPr>
            <a:spLocks noGrp="1"/>
          </p:cNvSpPr>
          <p:nvPr>
            <p:ph type="body" idx="1"/>
          </p:nvPr>
        </p:nvSpPr>
        <p:spPr>
          <a:xfrm>
            <a:off x="366117" y="1446609"/>
            <a:ext cx="7358063" cy="794742"/>
          </a:xfrm>
          <a:prstGeom prst="rect">
            <a:avLst/>
          </a:prstGeom>
        </p:spPr>
        <p:txBody>
          <a:bodyPr>
            <a:normAutofit/>
          </a:bodyPr>
          <a:lstStyle/>
          <a:p>
            <a:pPr lvl="0">
              <a:defRPr sz="1800"/>
            </a:pPr>
            <a:r>
              <a:rPr dirty="0"/>
              <a:t>Proteins found in the cell membrane which bind to signal molecules and allow them to pass into the cell</a:t>
            </a:r>
            <a:r>
              <a:rPr lang="en-US" dirty="0" smtClean="0"/>
              <a:t>. </a:t>
            </a:r>
            <a:r>
              <a:rPr dirty="0"/>
              <a:t>  </a:t>
            </a:r>
          </a:p>
        </p:txBody>
      </p:sp>
      <p:grpSp>
        <p:nvGrpSpPr>
          <p:cNvPr id="5" name="Group 4"/>
          <p:cNvGrpSpPr/>
          <p:nvPr/>
        </p:nvGrpSpPr>
        <p:grpSpPr>
          <a:xfrm>
            <a:off x="6247299" y="116086"/>
            <a:ext cx="1518047" cy="1348383"/>
            <a:chOff x="8885048" y="165100"/>
            <a:chExt cx="2159000" cy="1917700"/>
          </a:xfrm>
        </p:grpSpPr>
        <p:pic>
          <p:nvPicPr>
            <p:cNvPr id="6" name="Picture 5"/>
            <p:cNvPicPr>
              <a:picLocks noChangeAspect="1"/>
            </p:cNvPicPr>
            <p:nvPr/>
          </p:nvPicPr>
          <p:blipFill>
            <a:blip r:embed="rId2">
              <a:alphaModFix amt="29000"/>
              <a:extLst>
                <a:ext uri="{BEBA8EAE-BF5A-486C-A8C5-ECC9F3942E4B}">
                  <a14:imgProps xmlns:a14="http://schemas.microsoft.com/office/drawing/2010/main">
                    <a14:imgLayer r:embed="rId3">
                      <a14:imgEffect>
                        <a14:colorTemperature colorTemp="4700"/>
                      </a14:imgEffect>
                    </a14:imgLayer>
                  </a14:imgProps>
                </a:ext>
              </a:extLst>
            </a:blip>
            <a:stretch>
              <a:fillRect/>
            </a:stretch>
          </p:blipFill>
          <p:spPr>
            <a:xfrm>
              <a:off x="8885048" y="165100"/>
              <a:ext cx="2159000" cy="1917700"/>
            </a:xfrm>
            <a:prstGeom prst="rect">
              <a:avLst/>
            </a:prstGeom>
          </p:spPr>
        </p:pic>
        <p:sp>
          <p:nvSpPr>
            <p:cNvPr id="7" name="TextBox 6"/>
            <p:cNvSpPr txBox="1"/>
            <p:nvPr/>
          </p:nvSpPr>
          <p:spPr>
            <a:xfrm>
              <a:off x="8885048" y="255321"/>
              <a:ext cx="1823253" cy="157992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latinLnBrk="1" hangingPunct="0"/>
              <a:r>
                <a:rPr kumimoji="0" lang="en-US" altLang="ja-JP" sz="6750" dirty="0">
                  <a:ln>
                    <a:solidFill>
                      <a:srgbClr val="000000"/>
                    </a:solidFill>
                  </a:ln>
                  <a:solidFill>
                    <a:srgbClr val="000000"/>
                  </a:solidFill>
                  <a:latin typeface="Lucida Bright"/>
                  <a:cs typeface="Lucida Bright"/>
                  <a:sym typeface="Helvetica Light"/>
                </a:rPr>
                <a:t>#5</a:t>
              </a:r>
              <a:endParaRPr kumimoji="0" lang="ja-JP" altLang="en-US" sz="6750" dirty="0">
                <a:ln>
                  <a:solidFill>
                    <a:srgbClr val="000000"/>
                  </a:solidFill>
                </a:ln>
                <a:solidFill>
                  <a:srgbClr val="000000"/>
                </a:solidFill>
                <a:latin typeface="Lucida Bright"/>
                <a:cs typeface="Lucida Bright"/>
                <a:sym typeface="Helvetica Light"/>
              </a:endParaRPr>
            </a:p>
          </p:txBody>
        </p:sp>
      </p:gr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1465145" y="2338154"/>
            <a:ext cx="6225346" cy="4112387"/>
          </a:xfrm>
          <a:prstGeom prst="rect">
            <a:avLst/>
          </a:prstGeom>
        </p:spPr>
      </p:pic>
    </p:spTree>
    <p:extLst>
      <p:ext uri="{BB962C8B-B14F-4D97-AF65-F5344CB8AC3E}">
        <p14:creationId xmlns:p14="http://schemas.microsoft.com/office/powerpoint/2010/main" val="2037395423"/>
      </p:ext>
    </p:extLst>
  </p:cSld>
  <p:clrMapOvr>
    <a:masterClrMapping/>
  </p:clrMapOvr>
  <p:transition spd="med"/>
  <p:timing>
    <p:tnLst>
      <p:par>
        <p:cTn id="1" dur="indefinite" restart="never" nodeType="tmRoot"/>
      </p:par>
    </p:tnLst>
  </p:timing>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642096" cy="3105404"/>
          </a:xfrm>
          <a:prstGeom prst="rect">
            <a:avLst/>
          </a:prstGeom>
        </p:spPr>
      </p:pic>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0" y="2852928"/>
            <a:ext cx="9144000" cy="4005072"/>
          </a:xfrm>
          <a:prstGeom prst="rect">
            <a:avLst/>
          </a:prstGeom>
        </p:spPr>
      </p:pic>
    </p:spTree>
    <p:extLst>
      <p:ext uri="{BB962C8B-B14F-4D97-AF65-F5344CB8AC3E}">
        <p14:creationId xmlns:p14="http://schemas.microsoft.com/office/powerpoint/2010/main" val="125848450"/>
      </p:ext>
    </p:extLst>
  </p:cSld>
  <p:clrMapOvr>
    <a:masterClrMapping/>
  </p:clrMapOvr>
  <p:timing>
    <p:tnLst>
      <p:par>
        <p:cTn id="1" dur="indefinite" restart="never" nodeType="tmRoot"/>
      </p:par>
    </p:tnLst>
  </p:timing>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47777" y="6331518"/>
            <a:ext cx="1006679" cy="146515"/>
          </a:xfrm>
          <a:prstGeom prst="rect">
            <a:avLst/>
          </a:prstGeom>
          <a:noFill/>
        </p:spPr>
        <p:txBody>
          <a:bodyPr wrap="square" rtlCol="0">
            <a:spAutoFit/>
          </a:bodyPr>
          <a:lstStyle/>
          <a:p>
            <a:r>
              <a:rPr lang="en-US" altLang="ja-JP" sz="352" dirty="0">
                <a:latin typeface="Helvetica"/>
                <a:cs typeface="Helvetica"/>
              </a:rPr>
              <a:t>© 2014 Vanessa Jason (“Biology Roots”)</a:t>
            </a:r>
            <a:endParaRPr lang="ja-JP" altLang="en-US" sz="352" dirty="0">
              <a:latin typeface="Helvetica"/>
              <a:cs typeface="Helvetica"/>
            </a:endParaRPr>
          </a:p>
        </p:txBody>
      </p:sp>
      <p:sp>
        <p:nvSpPr>
          <p:cNvPr id="9" name="TextBox 8"/>
          <p:cNvSpPr txBox="1"/>
          <p:nvPr/>
        </p:nvSpPr>
        <p:spPr>
          <a:xfrm>
            <a:off x="2936579" y="1682014"/>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10" name="TextBox 9"/>
          <p:cNvSpPr txBox="1"/>
          <p:nvPr/>
        </p:nvSpPr>
        <p:spPr>
          <a:xfrm>
            <a:off x="222663" y="251965"/>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11" name="TextBox 10"/>
          <p:cNvSpPr txBox="1"/>
          <p:nvPr/>
        </p:nvSpPr>
        <p:spPr>
          <a:xfrm>
            <a:off x="3388758" y="6288882"/>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12" name="TextBox 11"/>
          <p:cNvSpPr txBox="1"/>
          <p:nvPr/>
        </p:nvSpPr>
        <p:spPr>
          <a:xfrm>
            <a:off x="1742311" y="3084465"/>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46" name="Shape 46"/>
          <p:cNvSpPr>
            <a:spLocks noGrp="1"/>
          </p:cNvSpPr>
          <p:nvPr>
            <p:ph type="title"/>
          </p:nvPr>
        </p:nvSpPr>
        <p:spPr>
          <a:xfrm>
            <a:off x="125015" y="116086"/>
            <a:ext cx="7358063" cy="1017776"/>
          </a:xfrm>
          <a:prstGeom prst="rect">
            <a:avLst/>
          </a:prstGeom>
        </p:spPr>
        <p:txBody>
          <a:bodyPr/>
          <a:lstStyle>
            <a:lvl1pPr algn="l">
              <a:defRPr sz="7700">
                <a:latin typeface="KG Second Chances Sketch"/>
                <a:ea typeface="KG Second Chances Sketch"/>
                <a:cs typeface="KG Second Chances Sketch"/>
                <a:sym typeface="KG Second Chances Sketch"/>
              </a:defRPr>
            </a:lvl1pPr>
          </a:lstStyle>
          <a:p>
            <a:pPr lvl="0">
              <a:defRPr sz="1800"/>
            </a:pPr>
            <a:r>
              <a:rPr sz="5414" dirty="0">
                <a:latin typeface="Lucida Bright"/>
                <a:ea typeface="Lucida Bright"/>
                <a:cs typeface="Lucida Bright"/>
              </a:rPr>
              <a:t>Cell Transport </a:t>
            </a:r>
          </a:p>
        </p:txBody>
      </p:sp>
      <p:sp>
        <p:nvSpPr>
          <p:cNvPr id="47" name="Shape 47"/>
          <p:cNvSpPr>
            <a:spLocks noGrp="1"/>
          </p:cNvSpPr>
          <p:nvPr>
            <p:ph type="body" idx="1"/>
          </p:nvPr>
        </p:nvSpPr>
        <p:spPr>
          <a:xfrm>
            <a:off x="767953" y="1541859"/>
            <a:ext cx="7358063" cy="794743"/>
          </a:xfrm>
          <a:prstGeom prst="rect">
            <a:avLst/>
          </a:prstGeom>
        </p:spPr>
        <p:txBody>
          <a:bodyPr/>
          <a:lstStyle/>
          <a:p>
            <a:pPr lvl="0">
              <a:defRPr sz="1800"/>
            </a:pPr>
            <a:r>
              <a:rPr/>
              <a:t>Give two examples of molecules that are transported during facilitated diffusion. </a:t>
            </a:r>
          </a:p>
        </p:txBody>
      </p:sp>
      <p:pic>
        <p:nvPicPr>
          <p:cNvPr id="48" name="pasted-image.png"/>
          <p:cNvPicPr/>
          <p:nvPr/>
        </p:nvPicPr>
        <p:blipFill>
          <a:blip r:embed="rId2">
            <a:extLst/>
          </a:blip>
          <a:stretch>
            <a:fillRect/>
          </a:stretch>
        </p:blipFill>
        <p:spPr>
          <a:xfrm>
            <a:off x="1983619" y="2506475"/>
            <a:ext cx="4926731" cy="3714294"/>
          </a:xfrm>
          <a:prstGeom prst="rect">
            <a:avLst/>
          </a:prstGeom>
          <a:ln w="12700">
            <a:miter lim="400000"/>
          </a:ln>
        </p:spPr>
      </p:pic>
      <p:grpSp>
        <p:nvGrpSpPr>
          <p:cNvPr id="5" name="Group 4"/>
          <p:cNvGrpSpPr/>
          <p:nvPr/>
        </p:nvGrpSpPr>
        <p:grpSpPr>
          <a:xfrm>
            <a:off x="6247299" y="116086"/>
            <a:ext cx="1518047" cy="1348383"/>
            <a:chOff x="8885048" y="165100"/>
            <a:chExt cx="2159000" cy="1917700"/>
          </a:xfrm>
        </p:grpSpPr>
        <p:pic>
          <p:nvPicPr>
            <p:cNvPr id="6" name="Picture 5"/>
            <p:cNvPicPr>
              <a:picLocks noChangeAspect="1"/>
            </p:cNvPicPr>
            <p:nvPr/>
          </p:nvPicPr>
          <p:blipFill>
            <a:blip r:embed="rId3">
              <a:alphaModFix amt="29000"/>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8885048" y="165100"/>
              <a:ext cx="2159000" cy="1917700"/>
            </a:xfrm>
            <a:prstGeom prst="rect">
              <a:avLst/>
            </a:prstGeom>
          </p:spPr>
        </p:pic>
        <p:sp>
          <p:nvSpPr>
            <p:cNvPr id="7" name="TextBox 6"/>
            <p:cNvSpPr txBox="1"/>
            <p:nvPr/>
          </p:nvSpPr>
          <p:spPr>
            <a:xfrm>
              <a:off x="8885048" y="255321"/>
              <a:ext cx="1823253" cy="157992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latinLnBrk="1" hangingPunct="0"/>
              <a:r>
                <a:rPr kumimoji="0" lang="en-US" altLang="ja-JP" sz="6750" dirty="0">
                  <a:ln>
                    <a:solidFill>
                      <a:srgbClr val="000000"/>
                    </a:solidFill>
                  </a:ln>
                  <a:solidFill>
                    <a:srgbClr val="000000"/>
                  </a:solidFill>
                  <a:latin typeface="Lucida Bright"/>
                  <a:cs typeface="Lucida Bright"/>
                  <a:sym typeface="Helvetica Light"/>
                </a:rPr>
                <a:t>#6</a:t>
              </a:r>
              <a:endParaRPr kumimoji="0" lang="ja-JP" altLang="en-US" sz="6750" dirty="0">
                <a:ln>
                  <a:solidFill>
                    <a:srgbClr val="000000"/>
                  </a:solidFill>
                </a:ln>
                <a:solidFill>
                  <a:srgbClr val="000000"/>
                </a:solidFill>
                <a:latin typeface="Lucida Bright"/>
                <a:cs typeface="Lucida Bright"/>
                <a:sym typeface="Helvetica Light"/>
              </a:endParaRPr>
            </a:p>
          </p:txBody>
        </p:sp>
      </p:grpSp>
    </p:spTree>
    <p:extLst>
      <p:ext uri="{BB962C8B-B14F-4D97-AF65-F5344CB8AC3E}">
        <p14:creationId xmlns:p14="http://schemas.microsoft.com/office/powerpoint/2010/main" val="878122946"/>
      </p:ext>
    </p:extLst>
  </p:cSld>
  <p:clrMapOvr>
    <a:masterClrMapping/>
  </p:clrMapOvr>
  <p:transition spd="med"/>
  <p:timing>
    <p:tnLst>
      <p:par>
        <p:cTn id="1" dur="indefinite" restart="never" nodeType="tmRoot"/>
      </p:par>
    </p:tnLst>
  </p:timing>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12316"/>
            <a:ext cx="8997696" cy="3242564"/>
          </a:xfrm>
          <a:prstGeom prst="rect">
            <a:avLst/>
          </a:prstGeom>
        </p:spPr>
      </p:pic>
    </p:spTree>
    <p:extLst>
      <p:ext uri="{BB962C8B-B14F-4D97-AF65-F5344CB8AC3E}">
        <p14:creationId xmlns:p14="http://schemas.microsoft.com/office/powerpoint/2010/main" val="1309955424"/>
      </p:ext>
    </p:extLst>
  </p:cSld>
  <p:clrMapOvr>
    <a:masterClrMapping/>
  </p:clrMapOvr>
  <p:timing>
    <p:tnLst>
      <p:par>
        <p:cTn id="1" dur="indefinite" restart="never" nodeType="tmRoot"/>
      </p:par>
    </p:tnLst>
  </p:timing>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47777" y="6656224"/>
            <a:ext cx="1006679" cy="146515"/>
          </a:xfrm>
          <a:prstGeom prst="rect">
            <a:avLst/>
          </a:prstGeom>
          <a:noFill/>
        </p:spPr>
        <p:txBody>
          <a:bodyPr wrap="square" rtlCol="0">
            <a:spAutoFit/>
          </a:bodyPr>
          <a:lstStyle/>
          <a:p>
            <a:r>
              <a:rPr lang="en-US" altLang="ja-JP" sz="352" dirty="0">
                <a:latin typeface="Helvetica"/>
                <a:cs typeface="Helvetica"/>
              </a:rPr>
              <a:t>© 2014 Vanessa Jason (“Biology Roots”)</a:t>
            </a:r>
            <a:endParaRPr lang="ja-JP" altLang="en-US" sz="352" dirty="0">
              <a:latin typeface="Helvetica"/>
              <a:cs typeface="Helvetica"/>
            </a:endParaRPr>
          </a:p>
        </p:txBody>
      </p:sp>
      <p:sp>
        <p:nvSpPr>
          <p:cNvPr id="10" name="TextBox 9"/>
          <p:cNvSpPr txBox="1"/>
          <p:nvPr/>
        </p:nvSpPr>
        <p:spPr>
          <a:xfrm>
            <a:off x="2936579" y="2006720"/>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11" name="TextBox 10"/>
          <p:cNvSpPr txBox="1"/>
          <p:nvPr/>
        </p:nvSpPr>
        <p:spPr>
          <a:xfrm>
            <a:off x="222663" y="576671"/>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12" name="TextBox 11"/>
          <p:cNvSpPr txBox="1"/>
          <p:nvPr/>
        </p:nvSpPr>
        <p:spPr>
          <a:xfrm>
            <a:off x="3388758" y="6613588"/>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13" name="TextBox 12"/>
          <p:cNvSpPr txBox="1"/>
          <p:nvPr/>
        </p:nvSpPr>
        <p:spPr>
          <a:xfrm>
            <a:off x="1742311" y="3409171"/>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95" name="Shape 95"/>
          <p:cNvSpPr>
            <a:spLocks noGrp="1"/>
          </p:cNvSpPr>
          <p:nvPr>
            <p:ph type="title"/>
          </p:nvPr>
        </p:nvSpPr>
        <p:spPr>
          <a:xfrm>
            <a:off x="125015" y="116086"/>
            <a:ext cx="7358063" cy="1017776"/>
          </a:xfrm>
          <a:prstGeom prst="rect">
            <a:avLst/>
          </a:prstGeom>
        </p:spPr>
        <p:txBody>
          <a:bodyPr/>
          <a:lstStyle>
            <a:lvl1pPr algn="l">
              <a:defRPr sz="7700">
                <a:latin typeface="KG Second Chances Sketch"/>
                <a:ea typeface="KG Second Chances Sketch"/>
                <a:cs typeface="KG Second Chances Sketch"/>
                <a:sym typeface="KG Second Chances Sketch"/>
              </a:defRPr>
            </a:lvl1pPr>
          </a:lstStyle>
          <a:p>
            <a:pPr lvl="0">
              <a:defRPr sz="1800"/>
            </a:pPr>
            <a:r>
              <a:rPr sz="5414" dirty="0">
                <a:latin typeface="Lucida Bright"/>
                <a:ea typeface="Lucida Bright"/>
                <a:cs typeface="Lucida Bright"/>
              </a:rPr>
              <a:t>Cell Transport </a:t>
            </a:r>
          </a:p>
        </p:txBody>
      </p:sp>
      <p:sp>
        <p:nvSpPr>
          <p:cNvPr id="96" name="Shape 96"/>
          <p:cNvSpPr>
            <a:spLocks noGrp="1"/>
          </p:cNvSpPr>
          <p:nvPr>
            <p:ph type="body" idx="1"/>
          </p:nvPr>
        </p:nvSpPr>
        <p:spPr>
          <a:xfrm>
            <a:off x="339328" y="1160859"/>
            <a:ext cx="8465345" cy="1092399"/>
          </a:xfrm>
          <a:prstGeom prst="rect">
            <a:avLst/>
          </a:prstGeom>
        </p:spPr>
        <p:txBody>
          <a:bodyPr/>
          <a:lstStyle/>
          <a:p>
            <a:pPr defTabSz="390213">
              <a:defRPr sz="1800"/>
            </a:pPr>
            <a:r>
              <a:rPr sz="2137"/>
              <a:t>Marker Proteins</a:t>
            </a:r>
          </a:p>
          <a:p>
            <a:pPr defTabSz="390213">
              <a:defRPr sz="1800"/>
            </a:pPr>
            <a:r>
              <a:rPr sz="2137"/>
              <a:t>What is the role of marker proteins in the cell membrane? (AKA Glycoproteins</a:t>
            </a:r>
            <a:r>
              <a:rPr sz="2405"/>
              <a:t>)</a:t>
            </a:r>
          </a:p>
        </p:txBody>
      </p:sp>
      <p:pic>
        <p:nvPicPr>
          <p:cNvPr id="97" name="pasted-image.png"/>
          <p:cNvPicPr/>
          <p:nvPr/>
        </p:nvPicPr>
        <p:blipFill>
          <a:blip r:embed="rId2">
            <a:extLst/>
          </a:blip>
          <a:stretch>
            <a:fillRect/>
          </a:stretch>
        </p:blipFill>
        <p:spPr>
          <a:xfrm>
            <a:off x="892969" y="2458850"/>
            <a:ext cx="7358063" cy="4181978"/>
          </a:xfrm>
          <a:prstGeom prst="rect">
            <a:avLst/>
          </a:prstGeom>
          <a:ln w="12700">
            <a:miter lim="400000"/>
          </a:ln>
        </p:spPr>
      </p:pic>
      <p:sp>
        <p:nvSpPr>
          <p:cNvPr id="98" name="Shape 98"/>
          <p:cNvSpPr/>
          <p:nvPr/>
        </p:nvSpPr>
        <p:spPr>
          <a:xfrm>
            <a:off x="3065859" y="2941821"/>
            <a:ext cx="1595763" cy="131466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a:effectLst>
            <a:outerShdw blurRad="38100" dist="25400" dir="5400000" rotWithShape="0">
              <a:srgbClr val="000000">
                <a:alpha val="50000"/>
              </a:srgbClr>
            </a:outerShdw>
          </a:effectLst>
        </p:spPr>
        <p:txBody>
          <a:bodyPr lIns="0" tIns="0" rIns="0" bIns="0" anchor="ctr"/>
          <a:lstStyle/>
          <a:p>
            <a:pPr lvl="0">
              <a:defRPr sz="2400">
                <a:solidFill>
                  <a:srgbClr val="FFFFFF"/>
                </a:solidFill>
              </a:defRPr>
            </a:pPr>
            <a:endParaRPr sz="1687"/>
          </a:p>
        </p:txBody>
      </p:sp>
      <p:grpSp>
        <p:nvGrpSpPr>
          <p:cNvPr id="6" name="Group 5"/>
          <p:cNvGrpSpPr/>
          <p:nvPr/>
        </p:nvGrpSpPr>
        <p:grpSpPr>
          <a:xfrm>
            <a:off x="6247299" y="116086"/>
            <a:ext cx="1518047" cy="1348383"/>
            <a:chOff x="8885048" y="165100"/>
            <a:chExt cx="2159000" cy="1917700"/>
          </a:xfrm>
        </p:grpSpPr>
        <p:pic>
          <p:nvPicPr>
            <p:cNvPr id="7" name="Picture 6"/>
            <p:cNvPicPr>
              <a:picLocks noChangeAspect="1"/>
            </p:cNvPicPr>
            <p:nvPr/>
          </p:nvPicPr>
          <p:blipFill>
            <a:blip r:embed="rId3">
              <a:alphaModFix amt="29000"/>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8885048" y="165100"/>
              <a:ext cx="2159000" cy="1917700"/>
            </a:xfrm>
            <a:prstGeom prst="rect">
              <a:avLst/>
            </a:prstGeom>
          </p:spPr>
        </p:pic>
        <p:sp>
          <p:nvSpPr>
            <p:cNvPr id="8" name="TextBox 7"/>
            <p:cNvSpPr txBox="1"/>
            <p:nvPr/>
          </p:nvSpPr>
          <p:spPr>
            <a:xfrm>
              <a:off x="8885048" y="255321"/>
              <a:ext cx="1823253" cy="157992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latinLnBrk="1" hangingPunct="0"/>
              <a:r>
                <a:rPr kumimoji="0" lang="en-US" altLang="ja-JP" sz="6750" dirty="0">
                  <a:ln>
                    <a:solidFill>
                      <a:srgbClr val="000000"/>
                    </a:solidFill>
                  </a:ln>
                  <a:solidFill>
                    <a:srgbClr val="000000"/>
                  </a:solidFill>
                  <a:latin typeface="Lucida Bright"/>
                  <a:cs typeface="Lucida Bright"/>
                  <a:sym typeface="Helvetica Light"/>
                </a:rPr>
                <a:t>#7</a:t>
              </a:r>
              <a:endParaRPr kumimoji="0" lang="ja-JP" altLang="en-US" sz="6750" dirty="0">
                <a:ln>
                  <a:solidFill>
                    <a:srgbClr val="000000"/>
                  </a:solidFill>
                </a:ln>
                <a:solidFill>
                  <a:srgbClr val="000000"/>
                </a:solidFill>
                <a:latin typeface="Lucida Bright"/>
                <a:cs typeface="Lucida Bright"/>
                <a:sym typeface="Helvetica Light"/>
              </a:endParaRPr>
            </a:p>
          </p:txBody>
        </p:sp>
      </p:grpSp>
    </p:spTree>
    <p:extLst>
      <p:ext uri="{BB962C8B-B14F-4D97-AF65-F5344CB8AC3E}">
        <p14:creationId xmlns:p14="http://schemas.microsoft.com/office/powerpoint/2010/main" val="1104731238"/>
      </p:ext>
    </p:extLst>
  </p:cSld>
  <p:clrMapOvr>
    <a:masterClrMapping/>
  </p:clrMapOvr>
  <p:transition spd="med"/>
  <p:timing>
    <p:tnLst>
      <p:par>
        <p:cTn id="1" dur="indefinite" restart="never" nodeType="tmRoot"/>
      </p:par>
    </p:tnLst>
  </p:timing>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016" y="375412"/>
            <a:ext cx="9015984" cy="1498600"/>
          </a:xfrm>
          <a:prstGeom prst="rect">
            <a:avLst/>
          </a:prstGeom>
        </p:spPr>
      </p:pic>
      <p:pic>
        <p:nvPicPr>
          <p:cNvPr id="3" name="pasted-image.png"/>
          <p:cNvPicPr/>
          <p:nvPr/>
        </p:nvPicPr>
        <p:blipFill>
          <a:blip r:embed="rId3">
            <a:extLst/>
          </a:blip>
          <a:stretch>
            <a:fillRect/>
          </a:stretch>
        </p:blipFill>
        <p:spPr>
          <a:xfrm>
            <a:off x="892969" y="2458850"/>
            <a:ext cx="7358063" cy="4181978"/>
          </a:xfrm>
          <a:prstGeom prst="rect">
            <a:avLst/>
          </a:prstGeom>
          <a:ln w="12700">
            <a:miter lim="400000"/>
          </a:ln>
        </p:spPr>
      </p:pic>
    </p:spTree>
    <p:extLst>
      <p:ext uri="{BB962C8B-B14F-4D97-AF65-F5344CB8AC3E}">
        <p14:creationId xmlns:p14="http://schemas.microsoft.com/office/powerpoint/2010/main" val="8397414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sz="3600" i="1" dirty="0" smtClean="0">
                <a:solidFill>
                  <a:srgbClr val="000000"/>
                </a:solidFill>
                <a:latin typeface="Helvetica"/>
                <a:cs typeface="Helvetica"/>
              </a:rPr>
              <a:t>2. </a:t>
            </a:r>
            <a:r>
              <a:rPr kumimoji="1" lang="en-US" altLang="ja-JP" sz="3600" i="1" dirty="0" smtClean="0">
                <a:solidFill>
                  <a:srgbClr val="000000"/>
                </a:solidFill>
                <a:latin typeface="Helvetica"/>
                <a:cs typeface="Helvetica"/>
              </a:rPr>
              <a:t>Cells are the basic unit of structure AND function of life.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9802" y="1918938"/>
            <a:ext cx="4204021" cy="2455957"/>
          </a:xfrm>
          <a:prstGeom prst="rect">
            <a:avLst/>
          </a:prstGeom>
        </p:spPr>
      </p:pic>
      <p:pic>
        <p:nvPicPr>
          <p:cNvPr id="5" name="Picture 4"/>
          <p:cNvPicPr>
            <a:picLocks noChangeAspect="1"/>
          </p:cNvPicPr>
          <p:nvPr/>
        </p:nvPicPr>
        <p:blipFill>
          <a:blip r:embed="rId3"/>
          <a:stretch>
            <a:fillRect/>
          </a:stretch>
        </p:blipFill>
        <p:spPr>
          <a:xfrm>
            <a:off x="6995668" y="5018589"/>
            <a:ext cx="1933575" cy="145732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2371" y="1903759"/>
            <a:ext cx="1157468" cy="1006997"/>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650" y="3198692"/>
            <a:ext cx="1364305" cy="1254211"/>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0667" y="4740840"/>
            <a:ext cx="3084576" cy="1735074"/>
          </a:xfrm>
          <a:prstGeom prst="rect">
            <a:avLst/>
          </a:prstGeom>
        </p:spPr>
      </p:pic>
      <p:sp>
        <p:nvSpPr>
          <p:cNvPr id="9" name="Down Arrow 8"/>
          <p:cNvSpPr/>
          <p:nvPr/>
        </p:nvSpPr>
        <p:spPr>
          <a:xfrm rot="5400000">
            <a:off x="5484860" y="2748819"/>
            <a:ext cx="872912" cy="3895846"/>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5622958"/>
      </p:ext>
    </p:extLst>
  </p:cSld>
  <p:clrMapOvr>
    <a:masterClrMapping/>
  </p:clrMapOvr>
  <p:timing>
    <p:tnLst>
      <p:par>
        <p:cTn id="1" dur="indefinite" restart="never" nodeType="tmRoot"/>
      </p:par>
    </p:tnLst>
  </p:timing>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47777" y="6656224"/>
            <a:ext cx="1006679" cy="146515"/>
          </a:xfrm>
          <a:prstGeom prst="rect">
            <a:avLst/>
          </a:prstGeom>
          <a:noFill/>
        </p:spPr>
        <p:txBody>
          <a:bodyPr wrap="square" rtlCol="0">
            <a:spAutoFit/>
          </a:bodyPr>
          <a:lstStyle/>
          <a:p>
            <a:r>
              <a:rPr lang="en-US" altLang="ja-JP" sz="352" dirty="0">
                <a:latin typeface="Helvetica"/>
                <a:cs typeface="Helvetica"/>
              </a:rPr>
              <a:t>© 2014 Vanessa Jason (“Biology Roots”)</a:t>
            </a:r>
            <a:endParaRPr lang="ja-JP" altLang="en-US" sz="352" dirty="0">
              <a:latin typeface="Helvetica"/>
              <a:cs typeface="Helvetica"/>
            </a:endParaRPr>
          </a:p>
        </p:txBody>
      </p:sp>
      <p:sp>
        <p:nvSpPr>
          <p:cNvPr id="9" name="TextBox 8"/>
          <p:cNvSpPr txBox="1"/>
          <p:nvPr/>
        </p:nvSpPr>
        <p:spPr>
          <a:xfrm>
            <a:off x="2936579" y="2006720"/>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10" name="TextBox 9"/>
          <p:cNvSpPr txBox="1"/>
          <p:nvPr/>
        </p:nvSpPr>
        <p:spPr>
          <a:xfrm>
            <a:off x="222663" y="576671"/>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11" name="TextBox 10"/>
          <p:cNvSpPr txBox="1"/>
          <p:nvPr/>
        </p:nvSpPr>
        <p:spPr>
          <a:xfrm>
            <a:off x="3388758" y="6613588"/>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12" name="TextBox 11"/>
          <p:cNvSpPr txBox="1"/>
          <p:nvPr/>
        </p:nvSpPr>
        <p:spPr>
          <a:xfrm>
            <a:off x="1742311" y="3409171"/>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50" name="Shape 50"/>
          <p:cNvSpPr>
            <a:spLocks noGrp="1"/>
          </p:cNvSpPr>
          <p:nvPr>
            <p:ph type="title"/>
          </p:nvPr>
        </p:nvSpPr>
        <p:spPr>
          <a:xfrm>
            <a:off x="125015" y="116086"/>
            <a:ext cx="7358063" cy="1017776"/>
          </a:xfrm>
          <a:prstGeom prst="rect">
            <a:avLst/>
          </a:prstGeom>
        </p:spPr>
        <p:txBody>
          <a:bodyPr/>
          <a:lstStyle>
            <a:lvl1pPr algn="l">
              <a:defRPr sz="7700">
                <a:latin typeface="KG Second Chances Sketch"/>
                <a:ea typeface="KG Second Chances Sketch"/>
                <a:cs typeface="KG Second Chances Sketch"/>
                <a:sym typeface="KG Second Chances Sketch"/>
              </a:defRPr>
            </a:lvl1pPr>
          </a:lstStyle>
          <a:p>
            <a:pPr lvl="0">
              <a:defRPr sz="1800"/>
            </a:pPr>
            <a:r>
              <a:rPr sz="5414" dirty="0">
                <a:latin typeface="Lucida Bright"/>
                <a:ea typeface="Lucida Bright"/>
                <a:cs typeface="Lucida Bright"/>
              </a:rPr>
              <a:t>Cell Transport </a:t>
            </a:r>
          </a:p>
        </p:txBody>
      </p:sp>
      <p:sp>
        <p:nvSpPr>
          <p:cNvPr id="51" name="Shape 51"/>
          <p:cNvSpPr>
            <a:spLocks noGrp="1"/>
          </p:cNvSpPr>
          <p:nvPr>
            <p:ph type="body" idx="1"/>
          </p:nvPr>
        </p:nvSpPr>
        <p:spPr>
          <a:xfrm>
            <a:off x="339328" y="1660922"/>
            <a:ext cx="7358063" cy="794742"/>
          </a:xfrm>
          <a:prstGeom prst="rect">
            <a:avLst/>
          </a:prstGeom>
        </p:spPr>
        <p:txBody>
          <a:bodyPr/>
          <a:lstStyle/>
          <a:p>
            <a:pPr lvl="0">
              <a:defRPr sz="1800"/>
            </a:pPr>
            <a:r>
              <a:rPr/>
              <a:t>What is diffusion? Give </a:t>
            </a:r>
            <a:r>
              <a:rPr b="1"/>
              <a:t>two examples</a:t>
            </a:r>
            <a:r>
              <a:rPr/>
              <a:t> of diffusion you could find in every day life.  </a:t>
            </a:r>
          </a:p>
        </p:txBody>
      </p:sp>
      <p:pic>
        <p:nvPicPr>
          <p:cNvPr id="52" name="pasted-image.png"/>
          <p:cNvPicPr/>
          <p:nvPr/>
        </p:nvPicPr>
        <p:blipFill>
          <a:blip r:embed="rId2">
            <a:extLst/>
          </a:blip>
          <a:stretch>
            <a:fillRect/>
          </a:stretch>
        </p:blipFill>
        <p:spPr>
          <a:xfrm>
            <a:off x="1714500" y="2726531"/>
            <a:ext cx="5715000" cy="3214688"/>
          </a:xfrm>
          <a:prstGeom prst="rect">
            <a:avLst/>
          </a:prstGeom>
          <a:ln w="12700">
            <a:miter lim="400000"/>
          </a:ln>
        </p:spPr>
      </p:pic>
      <p:grpSp>
        <p:nvGrpSpPr>
          <p:cNvPr id="5" name="Group 4"/>
          <p:cNvGrpSpPr/>
          <p:nvPr/>
        </p:nvGrpSpPr>
        <p:grpSpPr>
          <a:xfrm>
            <a:off x="6247299" y="116086"/>
            <a:ext cx="1518047" cy="1348383"/>
            <a:chOff x="8885048" y="165100"/>
            <a:chExt cx="2159000" cy="1917700"/>
          </a:xfrm>
        </p:grpSpPr>
        <p:pic>
          <p:nvPicPr>
            <p:cNvPr id="6" name="Picture 5"/>
            <p:cNvPicPr>
              <a:picLocks noChangeAspect="1"/>
            </p:cNvPicPr>
            <p:nvPr/>
          </p:nvPicPr>
          <p:blipFill>
            <a:blip r:embed="rId3">
              <a:alphaModFix amt="29000"/>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8885048" y="165100"/>
              <a:ext cx="2159000" cy="1917700"/>
            </a:xfrm>
            <a:prstGeom prst="rect">
              <a:avLst/>
            </a:prstGeom>
          </p:spPr>
        </p:pic>
        <p:sp>
          <p:nvSpPr>
            <p:cNvPr id="7" name="TextBox 6"/>
            <p:cNvSpPr txBox="1"/>
            <p:nvPr/>
          </p:nvSpPr>
          <p:spPr>
            <a:xfrm>
              <a:off x="8885048" y="255321"/>
              <a:ext cx="1823253" cy="157992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latinLnBrk="1" hangingPunct="0"/>
              <a:r>
                <a:rPr kumimoji="0" lang="en-US" altLang="ja-JP" sz="6750" dirty="0">
                  <a:ln>
                    <a:solidFill>
                      <a:srgbClr val="000000"/>
                    </a:solidFill>
                  </a:ln>
                  <a:solidFill>
                    <a:srgbClr val="000000"/>
                  </a:solidFill>
                  <a:latin typeface="Lucida Bright"/>
                  <a:cs typeface="Lucida Bright"/>
                  <a:sym typeface="Helvetica Light"/>
                </a:rPr>
                <a:t>#8</a:t>
              </a:r>
              <a:endParaRPr kumimoji="0" lang="ja-JP" altLang="en-US" sz="6750" dirty="0">
                <a:ln>
                  <a:solidFill>
                    <a:srgbClr val="000000"/>
                  </a:solidFill>
                </a:ln>
                <a:solidFill>
                  <a:srgbClr val="000000"/>
                </a:solidFill>
                <a:latin typeface="Lucida Bright"/>
                <a:cs typeface="Lucida Bright"/>
                <a:sym typeface="Helvetica Light"/>
              </a:endParaRPr>
            </a:p>
          </p:txBody>
        </p:sp>
      </p:grpSp>
    </p:spTree>
    <p:extLst>
      <p:ext uri="{BB962C8B-B14F-4D97-AF65-F5344CB8AC3E}">
        <p14:creationId xmlns:p14="http://schemas.microsoft.com/office/powerpoint/2010/main" val="74305104"/>
      </p:ext>
    </p:extLst>
  </p:cSld>
  <p:clrMapOvr>
    <a:masterClrMapping/>
  </p:clrMapOvr>
  <p:transition spd="med"/>
  <p:timing>
    <p:tnLst>
      <p:par>
        <p:cTn id="1" dur="indefinite" restart="never" nodeType="tmRoot"/>
      </p:par>
    </p:tnLst>
  </p:timing>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208889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6900206"/>
      </p:ext>
    </p:extLst>
  </p:cSld>
  <p:clrMapOvr>
    <a:masterClrMapping/>
  </p:clrMapOvr>
  <p:timing>
    <p:tnLst>
      <p:par>
        <p:cTn id="1" dur="indefinite" restart="never" nodeType="tmRoot"/>
      </p:par>
    </p:tnLst>
  </p:timing>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47777" y="6667821"/>
            <a:ext cx="1006679" cy="146515"/>
          </a:xfrm>
          <a:prstGeom prst="rect">
            <a:avLst/>
          </a:prstGeom>
          <a:noFill/>
        </p:spPr>
        <p:txBody>
          <a:bodyPr wrap="square" rtlCol="0">
            <a:spAutoFit/>
          </a:bodyPr>
          <a:lstStyle/>
          <a:p>
            <a:r>
              <a:rPr lang="en-US" altLang="ja-JP" sz="352" dirty="0">
                <a:latin typeface="Helvetica"/>
                <a:cs typeface="Helvetica"/>
              </a:rPr>
              <a:t>© 2014 Vanessa Jason (“Biology Roots”)</a:t>
            </a:r>
            <a:endParaRPr lang="ja-JP" altLang="en-US" sz="352" dirty="0">
              <a:latin typeface="Helvetica"/>
              <a:cs typeface="Helvetica"/>
            </a:endParaRPr>
          </a:p>
        </p:txBody>
      </p:sp>
      <p:sp>
        <p:nvSpPr>
          <p:cNvPr id="10" name="TextBox 9"/>
          <p:cNvSpPr txBox="1"/>
          <p:nvPr/>
        </p:nvSpPr>
        <p:spPr>
          <a:xfrm>
            <a:off x="2936579" y="2018317"/>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11" name="TextBox 10"/>
          <p:cNvSpPr txBox="1"/>
          <p:nvPr/>
        </p:nvSpPr>
        <p:spPr>
          <a:xfrm>
            <a:off x="222663" y="588268"/>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12" name="TextBox 11"/>
          <p:cNvSpPr txBox="1"/>
          <p:nvPr/>
        </p:nvSpPr>
        <p:spPr>
          <a:xfrm>
            <a:off x="3388758" y="6625185"/>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13" name="TextBox 12"/>
          <p:cNvSpPr txBox="1"/>
          <p:nvPr/>
        </p:nvSpPr>
        <p:spPr>
          <a:xfrm>
            <a:off x="1742311" y="3420768"/>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54" name="Shape 54"/>
          <p:cNvSpPr>
            <a:spLocks noGrp="1"/>
          </p:cNvSpPr>
          <p:nvPr>
            <p:ph type="title"/>
          </p:nvPr>
        </p:nvSpPr>
        <p:spPr>
          <a:xfrm>
            <a:off x="125015" y="116086"/>
            <a:ext cx="7358063" cy="1017776"/>
          </a:xfrm>
          <a:prstGeom prst="rect">
            <a:avLst/>
          </a:prstGeom>
        </p:spPr>
        <p:txBody>
          <a:bodyPr/>
          <a:lstStyle>
            <a:lvl1pPr algn="l">
              <a:defRPr sz="7700">
                <a:latin typeface="KG Second Chances Sketch"/>
                <a:ea typeface="KG Second Chances Sketch"/>
                <a:cs typeface="KG Second Chances Sketch"/>
                <a:sym typeface="KG Second Chances Sketch"/>
              </a:defRPr>
            </a:lvl1pPr>
          </a:lstStyle>
          <a:p>
            <a:pPr lvl="0">
              <a:defRPr sz="1800"/>
            </a:pPr>
            <a:r>
              <a:rPr sz="5414" dirty="0">
                <a:latin typeface="Lucida Bright"/>
                <a:ea typeface="Lucida Bright"/>
                <a:cs typeface="Lucida Bright"/>
              </a:rPr>
              <a:t>Cell Transport </a:t>
            </a:r>
          </a:p>
        </p:txBody>
      </p:sp>
      <p:sp>
        <p:nvSpPr>
          <p:cNvPr id="55" name="Shape 55"/>
          <p:cNvSpPr>
            <a:spLocks noGrp="1"/>
          </p:cNvSpPr>
          <p:nvPr>
            <p:ph type="body" idx="1"/>
          </p:nvPr>
        </p:nvSpPr>
        <p:spPr>
          <a:xfrm>
            <a:off x="272116" y="1182154"/>
            <a:ext cx="5786103" cy="794742"/>
          </a:xfrm>
          <a:prstGeom prst="rect">
            <a:avLst/>
          </a:prstGeom>
        </p:spPr>
        <p:txBody>
          <a:bodyPr/>
          <a:lstStyle/>
          <a:p>
            <a:pPr lvl="0">
              <a:defRPr sz="1800"/>
            </a:pPr>
            <a:r>
              <a:rPr dirty="0"/>
              <a:t>Fill in the table below regarding osmosis:   </a:t>
            </a:r>
          </a:p>
        </p:txBody>
      </p:sp>
      <p:graphicFrame>
        <p:nvGraphicFramePr>
          <p:cNvPr id="56" name="Table 56"/>
          <p:cNvGraphicFramePr/>
          <p:nvPr>
            <p:extLst/>
          </p:nvPr>
        </p:nvGraphicFramePr>
        <p:xfrm>
          <a:off x="785812" y="1699307"/>
          <a:ext cx="7358064" cy="5073970"/>
        </p:xfrm>
        <a:graphic>
          <a:graphicData uri="http://schemas.openxmlformats.org/drawingml/2006/table">
            <a:tbl>
              <a:tblPr bandRow="1"/>
              <a:tblGrid>
                <a:gridCol w="1839516"/>
                <a:gridCol w="1839516"/>
                <a:gridCol w="1839516"/>
                <a:gridCol w="1839516"/>
              </a:tblGrid>
              <a:tr h="1014413">
                <a:tc gridSpan="4">
                  <a:txBody>
                    <a:bodyPr/>
                    <a:lstStyle/>
                    <a:p>
                      <a:pPr lvl="0" defTabSz="914400"/>
                      <a:r>
                        <a:rPr sz="3000" dirty="0">
                          <a:solidFill>
                            <a:srgbClr val="FFFFFF"/>
                          </a:solidFill>
                          <a:latin typeface="Lucida Bright"/>
                          <a:ea typeface="Lucida Bright"/>
                          <a:cs typeface="Lucida Bright"/>
                          <a:sym typeface="KG Second Chances Sketch"/>
                        </a:rPr>
                        <a:t>OSMOSIS</a:t>
                      </a:r>
                    </a:p>
                  </a:txBody>
                  <a:tcPr marL="35719" marR="35719" marT="35719" marB="35719" anchor="ctr" horzOverflow="overflow">
                    <a:lnL w="12700">
                      <a:solidFill>
                        <a:srgbClr val="51A7F9"/>
                      </a:solidFill>
                      <a:miter lim="400000"/>
                    </a:lnL>
                    <a:lnR w="12700">
                      <a:solidFill>
                        <a:srgbClr val="51A7F9"/>
                      </a:solidFill>
                      <a:miter lim="400000"/>
                    </a:lnR>
                    <a:lnT w="12700">
                      <a:solidFill>
                        <a:srgbClr val="51A7F9"/>
                      </a:solidFill>
                      <a:miter lim="400000"/>
                    </a:lnT>
                    <a:solidFill>
                      <a:srgbClr val="51A7F9"/>
                    </a:solidFill>
                  </a:tcPr>
                </a:tc>
                <a:tc hMerge="1">
                  <a:txBody>
                    <a:bodyPr/>
                    <a:lstStyle/>
                    <a:p>
                      <a:endParaRPr lang="ja-JP"/>
                    </a:p>
                  </a:txBody>
                  <a:tcPr/>
                </a:tc>
                <a:tc hMerge="1">
                  <a:txBody>
                    <a:bodyPr/>
                    <a:lstStyle/>
                    <a:p>
                      <a:endParaRPr lang="ja-JP"/>
                    </a:p>
                  </a:txBody>
                  <a:tcPr/>
                </a:tc>
                <a:tc hMerge="1">
                  <a:txBody>
                    <a:bodyPr/>
                    <a:lstStyle/>
                    <a:p>
                      <a:endParaRPr lang="ja-JP"/>
                    </a:p>
                  </a:txBody>
                  <a:tcPr/>
                </a:tc>
              </a:tr>
              <a:tr h="1014413">
                <a:tc>
                  <a:txBody>
                    <a:bodyPr/>
                    <a:lstStyle/>
                    <a:p>
                      <a:pPr lvl="0" defTabSz="914400"/>
                      <a:r>
                        <a:rPr sz="1800"/>
                        <a:t>Passive or Active Transport?</a:t>
                      </a:r>
                    </a:p>
                  </a:txBody>
                  <a:tcPr marL="35719" marR="35719" marT="35719" marB="35719" anchor="ctr" horzOverflow="overflow">
                    <a:lnL w="12700">
                      <a:solidFill>
                        <a:srgbClr val="51A7F9"/>
                      </a:solidFill>
                      <a:miter lim="400000"/>
                    </a:lnL>
                  </a:tcPr>
                </a:tc>
                <a:tc>
                  <a:txBody>
                    <a:bodyPr/>
                    <a:lstStyle/>
                    <a:p>
                      <a:pPr lvl="0" defTabSz="914400">
                        <a:defRPr sz="2600"/>
                      </a:pPr>
                      <a:endParaRPr sz="1800"/>
                    </a:p>
                  </a:txBody>
                  <a:tcPr marL="35719" marR="35719" marT="35719" marB="35719" anchor="ctr" horzOverflow="overflow"/>
                </a:tc>
                <a:tc>
                  <a:txBody>
                    <a:bodyPr/>
                    <a:lstStyle/>
                    <a:p>
                      <a:pPr lvl="0" defTabSz="914400">
                        <a:defRPr sz="2600"/>
                      </a:pPr>
                      <a:endParaRPr sz="1800"/>
                    </a:p>
                  </a:txBody>
                  <a:tcPr marL="35719" marR="35719" marT="35719" marB="35719" anchor="ctr" horzOverflow="overflow"/>
                </a:tc>
                <a:tc>
                  <a:txBody>
                    <a:bodyPr/>
                    <a:lstStyle/>
                    <a:p>
                      <a:pPr lvl="0" defTabSz="914400">
                        <a:defRPr sz="2600"/>
                      </a:pPr>
                      <a:endParaRPr sz="1800"/>
                    </a:p>
                  </a:txBody>
                  <a:tcPr marL="35719" marR="35719" marT="35719" marB="35719" anchor="ctr" horzOverflow="overflow">
                    <a:lnR w="12700">
                      <a:solidFill>
                        <a:srgbClr val="51A7F9"/>
                      </a:solidFill>
                      <a:miter lim="400000"/>
                    </a:lnR>
                  </a:tcPr>
                </a:tc>
              </a:tr>
              <a:tr h="1014413">
                <a:tc>
                  <a:txBody>
                    <a:bodyPr/>
                    <a:lstStyle/>
                    <a:p>
                      <a:pPr lvl="0" defTabSz="914400"/>
                      <a:r>
                        <a:rPr sz="1800"/>
                        <a:t>Which molecule is transported? </a:t>
                      </a:r>
                    </a:p>
                  </a:txBody>
                  <a:tcPr marL="35719" marR="35719" marT="35719" marB="35719" anchor="ctr" horzOverflow="overflow">
                    <a:lnL w="12700">
                      <a:solidFill>
                        <a:srgbClr val="51A7F9"/>
                      </a:solidFill>
                      <a:miter lim="400000"/>
                    </a:lnL>
                  </a:tcPr>
                </a:tc>
                <a:tc>
                  <a:txBody>
                    <a:bodyPr/>
                    <a:lstStyle/>
                    <a:p>
                      <a:pPr lvl="0" defTabSz="914400">
                        <a:defRPr sz="2600"/>
                      </a:pPr>
                      <a:endParaRPr sz="1800"/>
                    </a:p>
                  </a:txBody>
                  <a:tcPr marL="35719" marR="35719" marT="35719" marB="35719" anchor="ctr" horzOverflow="overflow"/>
                </a:tc>
                <a:tc>
                  <a:txBody>
                    <a:bodyPr/>
                    <a:lstStyle/>
                    <a:p>
                      <a:pPr lvl="0" defTabSz="914400">
                        <a:defRPr sz="2600"/>
                      </a:pPr>
                      <a:endParaRPr sz="1800"/>
                    </a:p>
                  </a:txBody>
                  <a:tcPr marL="35719" marR="35719" marT="35719" marB="35719" anchor="ctr" horzOverflow="overflow"/>
                </a:tc>
                <a:tc>
                  <a:txBody>
                    <a:bodyPr/>
                    <a:lstStyle/>
                    <a:p>
                      <a:pPr lvl="0" defTabSz="914400">
                        <a:defRPr sz="2600"/>
                      </a:pPr>
                      <a:endParaRPr sz="1800"/>
                    </a:p>
                  </a:txBody>
                  <a:tcPr marL="35719" marR="35719" marT="35719" marB="35719" anchor="ctr" horzOverflow="overflow">
                    <a:lnR w="12700">
                      <a:solidFill>
                        <a:srgbClr val="51A7F9"/>
                      </a:solidFill>
                      <a:miter lim="400000"/>
                    </a:lnR>
                  </a:tcPr>
                </a:tc>
              </a:tr>
              <a:tr h="1014413">
                <a:tc>
                  <a:txBody>
                    <a:bodyPr/>
                    <a:lstStyle/>
                    <a:p>
                      <a:pPr lvl="0" defTabSz="914400"/>
                      <a:r>
                        <a:rPr sz="1800"/>
                        <a:t>Direction of movement </a:t>
                      </a:r>
                    </a:p>
                    <a:p>
                      <a:pPr lvl="0" defTabSz="914400"/>
                      <a:r>
                        <a:rPr sz="1300"/>
                        <a:t>(from low/high concentrations?)</a:t>
                      </a:r>
                    </a:p>
                  </a:txBody>
                  <a:tcPr marL="35719" marR="35719" marT="35719" marB="35719" anchor="ctr" horzOverflow="overflow">
                    <a:lnL w="12700">
                      <a:solidFill>
                        <a:srgbClr val="51A7F9"/>
                      </a:solidFill>
                      <a:miter lim="400000"/>
                    </a:lnL>
                  </a:tcPr>
                </a:tc>
                <a:tc>
                  <a:txBody>
                    <a:bodyPr/>
                    <a:lstStyle/>
                    <a:p>
                      <a:pPr lvl="0" defTabSz="914400">
                        <a:defRPr sz="2600"/>
                      </a:pPr>
                      <a:endParaRPr sz="1800"/>
                    </a:p>
                  </a:txBody>
                  <a:tcPr marL="35719" marR="35719" marT="35719" marB="35719" anchor="ctr" horzOverflow="overflow"/>
                </a:tc>
                <a:tc>
                  <a:txBody>
                    <a:bodyPr/>
                    <a:lstStyle/>
                    <a:p>
                      <a:pPr lvl="0" defTabSz="914400">
                        <a:defRPr sz="2600"/>
                      </a:pPr>
                      <a:endParaRPr sz="1800"/>
                    </a:p>
                  </a:txBody>
                  <a:tcPr marL="35719" marR="35719" marT="35719" marB="35719" anchor="ctr" horzOverflow="overflow"/>
                </a:tc>
                <a:tc>
                  <a:txBody>
                    <a:bodyPr/>
                    <a:lstStyle/>
                    <a:p>
                      <a:pPr lvl="0" defTabSz="914400">
                        <a:defRPr sz="2600"/>
                      </a:pPr>
                      <a:endParaRPr sz="1800"/>
                    </a:p>
                  </a:txBody>
                  <a:tcPr marL="35719" marR="35719" marT="35719" marB="35719" anchor="ctr" horzOverflow="overflow">
                    <a:lnR w="12700">
                      <a:solidFill>
                        <a:srgbClr val="51A7F9"/>
                      </a:solidFill>
                      <a:miter lim="400000"/>
                    </a:lnR>
                  </a:tcPr>
                </a:tc>
              </a:tr>
              <a:tr h="1014413">
                <a:tc>
                  <a:txBody>
                    <a:bodyPr/>
                    <a:lstStyle/>
                    <a:p>
                      <a:pPr lvl="0" defTabSz="914400"/>
                      <a:r>
                        <a:rPr sz="1800"/>
                        <a:t>Definition in your own words: </a:t>
                      </a:r>
                    </a:p>
                  </a:txBody>
                  <a:tcPr marL="35719" marR="35719" marT="35719" marB="35719" anchor="ctr" horzOverflow="overflow">
                    <a:lnL w="12700">
                      <a:solidFill>
                        <a:srgbClr val="51A7F9"/>
                      </a:solidFill>
                      <a:miter lim="400000"/>
                    </a:lnL>
                    <a:lnB w="12700">
                      <a:solidFill>
                        <a:srgbClr val="51A7F9"/>
                      </a:solidFill>
                      <a:miter lim="400000"/>
                    </a:lnB>
                  </a:tcPr>
                </a:tc>
                <a:tc>
                  <a:txBody>
                    <a:bodyPr/>
                    <a:lstStyle/>
                    <a:p>
                      <a:pPr lvl="0" defTabSz="914400">
                        <a:defRPr sz="2600"/>
                      </a:pPr>
                      <a:endParaRPr sz="1800"/>
                    </a:p>
                  </a:txBody>
                  <a:tcPr marL="35719" marR="35719" marT="35719" marB="35719" anchor="ctr" horzOverflow="overflow">
                    <a:lnB w="12700">
                      <a:solidFill>
                        <a:srgbClr val="51A7F9"/>
                      </a:solidFill>
                      <a:miter lim="400000"/>
                    </a:lnB>
                  </a:tcPr>
                </a:tc>
                <a:tc>
                  <a:txBody>
                    <a:bodyPr/>
                    <a:lstStyle/>
                    <a:p>
                      <a:pPr lvl="0" defTabSz="914400">
                        <a:defRPr sz="2600"/>
                      </a:pPr>
                      <a:endParaRPr sz="1800"/>
                    </a:p>
                  </a:txBody>
                  <a:tcPr marL="35719" marR="35719" marT="35719" marB="35719" anchor="ctr" horzOverflow="overflow">
                    <a:lnB w="12700">
                      <a:solidFill>
                        <a:srgbClr val="51A7F9"/>
                      </a:solidFill>
                      <a:miter lim="400000"/>
                    </a:lnB>
                  </a:tcPr>
                </a:tc>
                <a:tc>
                  <a:txBody>
                    <a:bodyPr/>
                    <a:lstStyle/>
                    <a:p>
                      <a:pPr lvl="0" defTabSz="914400">
                        <a:defRPr sz="2600"/>
                      </a:pPr>
                      <a:endParaRPr sz="1800" dirty="0"/>
                    </a:p>
                  </a:txBody>
                  <a:tcPr marL="35719" marR="35719" marT="35719" marB="35719" anchor="ctr" horzOverflow="overflow">
                    <a:lnR w="12700">
                      <a:solidFill>
                        <a:srgbClr val="51A7F9"/>
                      </a:solidFill>
                      <a:miter lim="400000"/>
                    </a:lnR>
                    <a:lnB w="12700">
                      <a:solidFill>
                        <a:srgbClr val="51A7F9"/>
                      </a:solidFill>
                      <a:miter lim="400000"/>
                    </a:lnB>
                  </a:tcPr>
                </a:tc>
              </a:tr>
            </a:tbl>
          </a:graphicData>
        </a:graphic>
      </p:graphicFrame>
      <p:sp>
        <p:nvSpPr>
          <p:cNvPr id="57" name="Shape 57"/>
          <p:cNvSpPr/>
          <p:nvPr/>
        </p:nvSpPr>
        <p:spPr>
          <a:xfrm>
            <a:off x="3108023" y="3596453"/>
            <a:ext cx="4549323" cy="1218860"/>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p>
            <a:pPr lvl="0">
              <a:defRPr sz="1800"/>
            </a:pPr>
            <a:r>
              <a:rPr sz="3726" i="1" dirty="0">
                <a:latin typeface="Lucida Bright"/>
                <a:ea typeface="Janda Everyday Casual"/>
                <a:cs typeface="Lucida Bright"/>
                <a:sym typeface="Janda Everyday Casual"/>
              </a:rPr>
              <a:t>Copy answers onto </a:t>
            </a:r>
            <a:br>
              <a:rPr sz="3726" i="1" dirty="0">
                <a:latin typeface="Lucida Bright"/>
                <a:ea typeface="Janda Everyday Casual"/>
                <a:cs typeface="Lucida Bright"/>
                <a:sym typeface="Janda Everyday Casual"/>
              </a:rPr>
            </a:br>
            <a:r>
              <a:rPr sz="3726" i="1" dirty="0">
                <a:latin typeface="Lucida Bright"/>
                <a:ea typeface="Janda Everyday Casual"/>
                <a:cs typeface="Lucida Bright"/>
                <a:sym typeface="Janda Everyday Casual"/>
              </a:rPr>
              <a:t>your answer sheet</a:t>
            </a:r>
          </a:p>
        </p:txBody>
      </p:sp>
      <p:grpSp>
        <p:nvGrpSpPr>
          <p:cNvPr id="6" name="Group 5"/>
          <p:cNvGrpSpPr/>
          <p:nvPr/>
        </p:nvGrpSpPr>
        <p:grpSpPr>
          <a:xfrm>
            <a:off x="6247299" y="116086"/>
            <a:ext cx="1518047" cy="1348383"/>
            <a:chOff x="8885048" y="165100"/>
            <a:chExt cx="2159000" cy="1917700"/>
          </a:xfrm>
        </p:grpSpPr>
        <p:pic>
          <p:nvPicPr>
            <p:cNvPr id="7" name="Picture 6"/>
            <p:cNvPicPr>
              <a:picLocks noChangeAspect="1"/>
            </p:cNvPicPr>
            <p:nvPr/>
          </p:nvPicPr>
          <p:blipFill>
            <a:blip r:embed="rId2">
              <a:alphaModFix amt="29000"/>
              <a:extLst>
                <a:ext uri="{BEBA8EAE-BF5A-486C-A8C5-ECC9F3942E4B}">
                  <a14:imgProps xmlns:a14="http://schemas.microsoft.com/office/drawing/2010/main">
                    <a14:imgLayer r:embed="rId3">
                      <a14:imgEffect>
                        <a14:colorTemperature colorTemp="4700"/>
                      </a14:imgEffect>
                    </a14:imgLayer>
                  </a14:imgProps>
                </a:ext>
              </a:extLst>
            </a:blip>
            <a:stretch>
              <a:fillRect/>
            </a:stretch>
          </p:blipFill>
          <p:spPr>
            <a:xfrm>
              <a:off x="8885048" y="165100"/>
              <a:ext cx="2159000" cy="1917700"/>
            </a:xfrm>
            <a:prstGeom prst="rect">
              <a:avLst/>
            </a:prstGeom>
          </p:spPr>
        </p:pic>
        <p:sp>
          <p:nvSpPr>
            <p:cNvPr id="8" name="TextBox 7"/>
            <p:cNvSpPr txBox="1"/>
            <p:nvPr/>
          </p:nvSpPr>
          <p:spPr>
            <a:xfrm>
              <a:off x="8885048" y="255321"/>
              <a:ext cx="1823253" cy="157992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latinLnBrk="1" hangingPunct="0"/>
              <a:r>
                <a:rPr kumimoji="0" lang="en-US" altLang="ja-JP" sz="6750" dirty="0">
                  <a:ln>
                    <a:solidFill>
                      <a:srgbClr val="000000"/>
                    </a:solidFill>
                  </a:ln>
                  <a:solidFill>
                    <a:srgbClr val="000000"/>
                  </a:solidFill>
                  <a:latin typeface="Lucida Bright"/>
                  <a:cs typeface="Lucida Bright"/>
                  <a:sym typeface="Helvetica Light"/>
                </a:rPr>
                <a:t>#9</a:t>
              </a:r>
              <a:endParaRPr kumimoji="0" lang="ja-JP" altLang="en-US" sz="6750" dirty="0">
                <a:ln>
                  <a:solidFill>
                    <a:srgbClr val="000000"/>
                  </a:solidFill>
                </a:ln>
                <a:solidFill>
                  <a:srgbClr val="000000"/>
                </a:solidFill>
                <a:latin typeface="Lucida Bright"/>
                <a:cs typeface="Lucida Bright"/>
                <a:sym typeface="Helvetica Light"/>
              </a:endParaRPr>
            </a:p>
          </p:txBody>
        </p:sp>
      </p:gr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0042"/>
            <a:ext cx="9144000" cy="6817958"/>
          </a:xfrm>
          <a:prstGeom prst="rect">
            <a:avLst/>
          </a:prstGeom>
        </p:spPr>
      </p:pic>
      <p:sp>
        <p:nvSpPr>
          <p:cNvPr id="3" name="Rectangle 2"/>
          <p:cNvSpPr/>
          <p:nvPr/>
        </p:nvSpPr>
        <p:spPr>
          <a:xfrm>
            <a:off x="3108023" y="1976896"/>
            <a:ext cx="4115737" cy="8211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3108022" y="3174763"/>
            <a:ext cx="4115737" cy="8211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3158796" y="4281118"/>
            <a:ext cx="5143956" cy="10513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3108023" y="5653410"/>
            <a:ext cx="5035853" cy="8211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788402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16"/>
                                        </p:tgtEl>
                                        <p:attrNameLst>
                                          <p:attrName>ppt_x</p:attrName>
                                        </p:attrNameLst>
                                      </p:cBhvr>
                                      <p:tavLst>
                                        <p:tav tm="0">
                                          <p:val>
                                            <p:strVal val="ppt_x"/>
                                          </p:val>
                                        </p:tav>
                                        <p:tav tm="100000">
                                          <p:val>
                                            <p:strVal val="ppt_x"/>
                                          </p:val>
                                        </p:tav>
                                      </p:tavLst>
                                    </p:anim>
                                    <p:anim calcmode="lin" valueType="num">
                                      <p:cBhvr additive="base">
                                        <p:cTn id="13" dur="500"/>
                                        <p:tgtEl>
                                          <p:spTgt spid="16"/>
                                        </p:tgtEl>
                                        <p:attrNameLst>
                                          <p:attrName>ppt_y</p:attrName>
                                        </p:attrNameLst>
                                      </p:cBhvr>
                                      <p:tavLst>
                                        <p:tav tm="0">
                                          <p:val>
                                            <p:strVal val="ppt_y"/>
                                          </p:val>
                                        </p:tav>
                                        <p:tav tm="100000">
                                          <p:val>
                                            <p:strVal val="1+ppt_h/2"/>
                                          </p:val>
                                        </p:tav>
                                      </p:tavLst>
                                    </p:anim>
                                    <p:set>
                                      <p:cBhvr>
                                        <p:cTn id="14" dur="1" fill="hold">
                                          <p:stCondLst>
                                            <p:cond delay="499"/>
                                          </p:stCondLst>
                                        </p:cTn>
                                        <p:tgtEl>
                                          <p:spTgt spid="1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500"/>
                                        <p:tgtEl>
                                          <p:spTgt spid="17"/>
                                        </p:tgtEl>
                                        <p:attrNameLst>
                                          <p:attrName>ppt_x</p:attrName>
                                        </p:attrNameLst>
                                      </p:cBhvr>
                                      <p:tavLst>
                                        <p:tav tm="0">
                                          <p:val>
                                            <p:strVal val="ppt_x"/>
                                          </p:val>
                                        </p:tav>
                                        <p:tav tm="100000">
                                          <p:val>
                                            <p:strVal val="ppt_x"/>
                                          </p:val>
                                        </p:tav>
                                      </p:tavLst>
                                    </p:anim>
                                    <p:anim calcmode="lin" valueType="num">
                                      <p:cBhvr additive="base">
                                        <p:cTn id="19" dur="500"/>
                                        <p:tgtEl>
                                          <p:spTgt spid="17"/>
                                        </p:tgtEl>
                                        <p:attrNameLst>
                                          <p:attrName>ppt_y</p:attrName>
                                        </p:attrNameLst>
                                      </p:cBhvr>
                                      <p:tavLst>
                                        <p:tav tm="0">
                                          <p:val>
                                            <p:strVal val="ppt_y"/>
                                          </p:val>
                                        </p:tav>
                                        <p:tav tm="100000">
                                          <p:val>
                                            <p:strVal val="1+ppt_h/2"/>
                                          </p:val>
                                        </p:tav>
                                      </p:tavLst>
                                    </p:anim>
                                    <p:set>
                                      <p:cBhvr>
                                        <p:cTn id="20" dur="1" fill="hold">
                                          <p:stCondLst>
                                            <p:cond delay="499"/>
                                          </p:stCondLst>
                                        </p:cTn>
                                        <p:tgtEl>
                                          <p:spTgt spid="1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0" nodeType="clickEffect">
                                  <p:stCondLst>
                                    <p:cond delay="0"/>
                                  </p:stCondLst>
                                  <p:childTnLst>
                                    <p:anim calcmode="lin" valueType="num">
                                      <p:cBhvr additive="base">
                                        <p:cTn id="24" dur="500"/>
                                        <p:tgtEl>
                                          <p:spTgt spid="18"/>
                                        </p:tgtEl>
                                        <p:attrNameLst>
                                          <p:attrName>ppt_x</p:attrName>
                                        </p:attrNameLst>
                                      </p:cBhvr>
                                      <p:tavLst>
                                        <p:tav tm="0">
                                          <p:val>
                                            <p:strVal val="ppt_x"/>
                                          </p:val>
                                        </p:tav>
                                        <p:tav tm="100000">
                                          <p:val>
                                            <p:strVal val="ppt_x"/>
                                          </p:val>
                                        </p:tav>
                                      </p:tavLst>
                                    </p:anim>
                                    <p:anim calcmode="lin" valueType="num">
                                      <p:cBhvr additive="base">
                                        <p:cTn id="25" dur="500"/>
                                        <p:tgtEl>
                                          <p:spTgt spid="18"/>
                                        </p:tgtEl>
                                        <p:attrNameLst>
                                          <p:attrName>ppt_y</p:attrName>
                                        </p:attrNameLst>
                                      </p:cBhvr>
                                      <p:tavLst>
                                        <p:tav tm="0">
                                          <p:val>
                                            <p:strVal val="ppt_y"/>
                                          </p:val>
                                        </p:tav>
                                        <p:tav tm="100000">
                                          <p:val>
                                            <p:strVal val="1+ppt_h/2"/>
                                          </p:val>
                                        </p:tav>
                                      </p:tavLst>
                                    </p:anim>
                                    <p:set>
                                      <p:cBhvr>
                                        <p:cTn id="26"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animBg="1"/>
      <p:bldP spid="17" grpId="0" animBg="1"/>
      <p:bldP spid="18" grpId="0" animBg="1"/>
    </p:bldLst>
  </p:timing>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47777" y="6656224"/>
            <a:ext cx="1006679" cy="146515"/>
          </a:xfrm>
          <a:prstGeom prst="rect">
            <a:avLst/>
          </a:prstGeom>
          <a:noFill/>
        </p:spPr>
        <p:txBody>
          <a:bodyPr wrap="square" rtlCol="0">
            <a:spAutoFit/>
          </a:bodyPr>
          <a:lstStyle/>
          <a:p>
            <a:r>
              <a:rPr lang="en-US" altLang="ja-JP" sz="352" dirty="0">
                <a:latin typeface="Helvetica"/>
                <a:cs typeface="Helvetica"/>
              </a:rPr>
              <a:t>© 2014 Vanessa Jason (“Biology Roots”)</a:t>
            </a:r>
            <a:endParaRPr lang="ja-JP" altLang="en-US" sz="352" dirty="0">
              <a:latin typeface="Helvetica"/>
              <a:cs typeface="Helvetica"/>
            </a:endParaRPr>
          </a:p>
        </p:txBody>
      </p:sp>
      <p:sp>
        <p:nvSpPr>
          <p:cNvPr id="13" name="TextBox 12"/>
          <p:cNvSpPr txBox="1"/>
          <p:nvPr/>
        </p:nvSpPr>
        <p:spPr>
          <a:xfrm>
            <a:off x="2936579" y="2006720"/>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14" name="TextBox 13"/>
          <p:cNvSpPr txBox="1"/>
          <p:nvPr/>
        </p:nvSpPr>
        <p:spPr>
          <a:xfrm>
            <a:off x="222663" y="576671"/>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15" name="TextBox 14"/>
          <p:cNvSpPr txBox="1"/>
          <p:nvPr/>
        </p:nvSpPr>
        <p:spPr>
          <a:xfrm>
            <a:off x="3388758" y="6613588"/>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16" name="TextBox 15"/>
          <p:cNvSpPr txBox="1"/>
          <p:nvPr/>
        </p:nvSpPr>
        <p:spPr>
          <a:xfrm>
            <a:off x="1742311" y="3409171"/>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59" name="Shape 59"/>
          <p:cNvSpPr>
            <a:spLocks noGrp="1"/>
          </p:cNvSpPr>
          <p:nvPr>
            <p:ph type="title"/>
          </p:nvPr>
        </p:nvSpPr>
        <p:spPr>
          <a:xfrm>
            <a:off x="398859" y="32742"/>
            <a:ext cx="7358063" cy="1017776"/>
          </a:xfrm>
          <a:prstGeom prst="rect">
            <a:avLst/>
          </a:prstGeom>
        </p:spPr>
        <p:txBody>
          <a:bodyPr/>
          <a:lstStyle>
            <a:lvl1pPr algn="l">
              <a:defRPr sz="7700">
                <a:latin typeface="KG Second Chances Sketch"/>
                <a:ea typeface="KG Second Chances Sketch"/>
                <a:cs typeface="KG Second Chances Sketch"/>
                <a:sym typeface="KG Second Chances Sketch"/>
              </a:defRPr>
            </a:lvl1pPr>
          </a:lstStyle>
          <a:p>
            <a:pPr lvl="0">
              <a:defRPr sz="1800"/>
            </a:pPr>
            <a:r>
              <a:rPr sz="5414" dirty="0">
                <a:latin typeface="Lucida Bright"/>
                <a:ea typeface="Lucida Bright"/>
                <a:cs typeface="Lucida Bright"/>
              </a:rPr>
              <a:t>Cell Transport </a:t>
            </a:r>
          </a:p>
        </p:txBody>
      </p:sp>
      <p:sp>
        <p:nvSpPr>
          <p:cNvPr id="60" name="Shape 60"/>
          <p:cNvSpPr>
            <a:spLocks noGrp="1"/>
          </p:cNvSpPr>
          <p:nvPr>
            <p:ph type="body" idx="1"/>
          </p:nvPr>
        </p:nvSpPr>
        <p:spPr>
          <a:xfrm>
            <a:off x="1069934" y="1074583"/>
            <a:ext cx="4396663" cy="794743"/>
          </a:xfrm>
          <a:prstGeom prst="rect">
            <a:avLst/>
          </a:prstGeom>
        </p:spPr>
        <p:txBody>
          <a:bodyPr/>
          <a:lstStyle/>
          <a:p>
            <a:pPr lvl="0">
              <a:defRPr sz="1800"/>
            </a:pPr>
            <a:r>
              <a:rPr/>
              <a:t>Describe what is happening in the diagram of the root cell.  </a:t>
            </a:r>
          </a:p>
        </p:txBody>
      </p:sp>
      <p:grpSp>
        <p:nvGrpSpPr>
          <p:cNvPr id="63" name="Group 63"/>
          <p:cNvGrpSpPr/>
          <p:nvPr/>
        </p:nvGrpSpPr>
        <p:grpSpPr>
          <a:xfrm>
            <a:off x="707137" y="2179141"/>
            <a:ext cx="5122257" cy="4538167"/>
            <a:chOff x="0" y="0"/>
            <a:chExt cx="7284987" cy="6454280"/>
          </a:xfrm>
        </p:grpSpPr>
        <p:sp>
          <p:nvSpPr>
            <p:cNvPr id="61" name="Shape 61"/>
            <p:cNvSpPr/>
            <p:nvPr/>
          </p:nvSpPr>
          <p:spPr>
            <a:xfrm>
              <a:off x="0" y="0"/>
              <a:ext cx="7284988" cy="6454281"/>
            </a:xfrm>
            <a:prstGeom prst="rect">
              <a:avLst/>
            </a:prstGeom>
            <a:solidFill>
              <a:srgbClr val="FFFFFF"/>
            </a:solidFill>
            <a:ln w="12700" cap="flat">
              <a:noFill/>
              <a:miter lim="400000"/>
            </a:ln>
            <a:effectLst/>
          </p:spPr>
          <p:txBody>
            <a:bodyPr wrap="square" lIns="0" tIns="0" rIns="0" bIns="0" numCol="1" anchor="ctr">
              <a:noAutofit/>
            </a:bodyPr>
            <a:lstStyle/>
            <a:p>
              <a:pPr defTabSz="321457">
                <a:defRPr sz="1200">
                  <a:solidFill>
                    <a:srgbClr val="FFFFFF"/>
                  </a:solidFill>
                  <a:effectLst>
                    <a:outerShdw blurRad="25400" dist="23998" dir="2700000" rotWithShape="0">
                      <a:srgbClr val="000000">
                        <a:alpha val="31034"/>
                      </a:srgbClr>
                    </a:outerShdw>
                  </a:effectLst>
                  <a:latin typeface="Helvetica"/>
                  <a:ea typeface="Helvetica"/>
                  <a:cs typeface="Helvetica"/>
                  <a:sym typeface="Helvetica"/>
                </a:defRPr>
              </a:pPr>
              <a:endParaRPr sz="844"/>
            </a:p>
          </p:txBody>
        </p:sp>
        <p:pic>
          <p:nvPicPr>
            <p:cNvPr id="62" name="image.png"/>
            <p:cNvPicPr/>
            <p:nvPr/>
          </p:nvPicPr>
          <p:blipFill>
            <a:blip r:embed="rId2">
              <a:extLst/>
            </a:blip>
            <a:stretch>
              <a:fillRect/>
            </a:stretch>
          </p:blipFill>
          <p:spPr>
            <a:xfrm>
              <a:off x="0" y="0"/>
              <a:ext cx="7284988" cy="6454281"/>
            </a:xfrm>
            <a:prstGeom prst="rect">
              <a:avLst/>
            </a:prstGeom>
            <a:ln w="12700" cap="flat">
              <a:noFill/>
              <a:miter lim="400000"/>
            </a:ln>
            <a:effectLst/>
          </p:spPr>
        </p:pic>
      </p:grpSp>
      <p:pic>
        <p:nvPicPr>
          <p:cNvPr id="64" name="pasted-image.png"/>
          <p:cNvPicPr/>
          <p:nvPr/>
        </p:nvPicPr>
        <p:blipFill>
          <a:blip r:embed="rId3">
            <a:extLst/>
          </a:blip>
          <a:stretch>
            <a:fillRect/>
          </a:stretch>
        </p:blipFill>
        <p:spPr>
          <a:xfrm>
            <a:off x="6165320" y="1710300"/>
            <a:ext cx="2626292" cy="4122780"/>
          </a:xfrm>
          <a:prstGeom prst="rect">
            <a:avLst/>
          </a:prstGeom>
          <a:ln w="12700">
            <a:miter lim="400000"/>
          </a:ln>
        </p:spPr>
      </p:pic>
      <p:pic>
        <p:nvPicPr>
          <p:cNvPr id="65" name="pasted-image.png"/>
          <p:cNvPicPr/>
          <p:nvPr/>
        </p:nvPicPr>
        <p:blipFill>
          <a:blip r:embed="rId4">
            <a:extLst/>
          </a:blip>
          <a:stretch>
            <a:fillRect/>
          </a:stretch>
        </p:blipFill>
        <p:spPr>
          <a:xfrm>
            <a:off x="6309350" y="5186980"/>
            <a:ext cx="1286838" cy="1264720"/>
          </a:xfrm>
          <a:prstGeom prst="rect">
            <a:avLst/>
          </a:prstGeom>
          <a:ln w="12700">
            <a:miter lim="400000"/>
          </a:ln>
        </p:spPr>
      </p:pic>
      <p:grpSp>
        <p:nvGrpSpPr>
          <p:cNvPr id="9" name="Group 8"/>
          <p:cNvGrpSpPr/>
          <p:nvPr/>
        </p:nvGrpSpPr>
        <p:grpSpPr>
          <a:xfrm>
            <a:off x="5965946" y="116086"/>
            <a:ext cx="1799400" cy="1348383"/>
            <a:chOff x="8484901" y="165100"/>
            <a:chExt cx="2559147" cy="1917700"/>
          </a:xfrm>
        </p:grpSpPr>
        <p:pic>
          <p:nvPicPr>
            <p:cNvPr id="10" name="Picture 9"/>
            <p:cNvPicPr>
              <a:picLocks noChangeAspect="1"/>
            </p:cNvPicPr>
            <p:nvPr/>
          </p:nvPicPr>
          <p:blipFill>
            <a:blip r:embed="rId5">
              <a:alphaModFix amt="29000"/>
              <a:extLst>
                <a:ext uri="{BEBA8EAE-BF5A-486C-A8C5-ECC9F3942E4B}">
                  <a14:imgProps xmlns:a14="http://schemas.microsoft.com/office/drawing/2010/main">
                    <a14:imgLayer r:embed="rId6">
                      <a14:imgEffect>
                        <a14:colorTemperature colorTemp="4700"/>
                      </a14:imgEffect>
                    </a14:imgLayer>
                  </a14:imgProps>
                </a:ext>
              </a:extLst>
            </a:blip>
            <a:stretch>
              <a:fillRect/>
            </a:stretch>
          </p:blipFill>
          <p:spPr>
            <a:xfrm>
              <a:off x="8885048" y="165100"/>
              <a:ext cx="2159000" cy="1917700"/>
            </a:xfrm>
            <a:prstGeom prst="rect">
              <a:avLst/>
            </a:prstGeom>
          </p:spPr>
        </p:pic>
        <p:sp>
          <p:nvSpPr>
            <p:cNvPr id="11" name="TextBox 10"/>
            <p:cNvSpPr txBox="1"/>
            <p:nvPr/>
          </p:nvSpPr>
          <p:spPr>
            <a:xfrm>
              <a:off x="8484901" y="255321"/>
              <a:ext cx="2547166" cy="157992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latinLnBrk="1" hangingPunct="0"/>
              <a:r>
                <a:rPr kumimoji="0" lang="en-US" altLang="ja-JP" sz="6750" dirty="0">
                  <a:ln>
                    <a:solidFill>
                      <a:srgbClr val="000000"/>
                    </a:solidFill>
                  </a:ln>
                  <a:solidFill>
                    <a:srgbClr val="000000"/>
                  </a:solidFill>
                  <a:latin typeface="Lucida Bright"/>
                  <a:cs typeface="Lucida Bright"/>
                  <a:sym typeface="Helvetica Light"/>
                </a:rPr>
                <a:t>#10</a:t>
              </a:r>
              <a:endParaRPr kumimoji="0" lang="ja-JP" altLang="en-US" sz="6750" dirty="0">
                <a:ln>
                  <a:solidFill>
                    <a:srgbClr val="000000"/>
                  </a:solidFill>
                </a:ln>
                <a:solidFill>
                  <a:srgbClr val="000000"/>
                </a:solidFill>
                <a:latin typeface="Lucida Bright"/>
                <a:cs typeface="Lucida Bright"/>
                <a:sym typeface="Helvetica Light"/>
              </a:endParaRPr>
            </a:p>
          </p:txBody>
        </p:sp>
      </p:grpSp>
    </p:spTree>
    <p:extLst>
      <p:ext uri="{BB962C8B-B14F-4D97-AF65-F5344CB8AC3E}">
        <p14:creationId xmlns:p14="http://schemas.microsoft.com/office/powerpoint/2010/main" val="59931833"/>
      </p:ext>
    </p:extLst>
  </p:cSld>
  <p:clrMapOvr>
    <a:masterClrMapping/>
  </p:clrMapOvr>
  <p:transition spd="med"/>
  <p:timing>
    <p:tnLst>
      <p:par>
        <p:cTn id="1" dur="indefinite" restart="never" nodeType="tmRoot"/>
      </p:par>
    </p:tnLst>
  </p:timing>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47777" y="6656224"/>
            <a:ext cx="1006679" cy="146515"/>
          </a:xfrm>
          <a:prstGeom prst="rect">
            <a:avLst/>
          </a:prstGeom>
          <a:noFill/>
        </p:spPr>
        <p:txBody>
          <a:bodyPr wrap="square" rtlCol="0">
            <a:spAutoFit/>
          </a:bodyPr>
          <a:lstStyle/>
          <a:p>
            <a:r>
              <a:rPr lang="en-US" altLang="ja-JP" sz="352" dirty="0">
                <a:latin typeface="Helvetica"/>
                <a:cs typeface="Helvetica"/>
              </a:rPr>
              <a:t>© 2014 Vanessa Jason (“Biology Roots”)</a:t>
            </a:r>
            <a:endParaRPr lang="ja-JP" altLang="en-US" sz="352" dirty="0">
              <a:latin typeface="Helvetica"/>
              <a:cs typeface="Helvetica"/>
            </a:endParaRPr>
          </a:p>
        </p:txBody>
      </p:sp>
      <p:sp>
        <p:nvSpPr>
          <p:cNvPr id="13" name="TextBox 12"/>
          <p:cNvSpPr txBox="1"/>
          <p:nvPr/>
        </p:nvSpPr>
        <p:spPr>
          <a:xfrm>
            <a:off x="2936579" y="2006720"/>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14" name="TextBox 13"/>
          <p:cNvSpPr txBox="1"/>
          <p:nvPr/>
        </p:nvSpPr>
        <p:spPr>
          <a:xfrm>
            <a:off x="222663" y="576671"/>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15" name="TextBox 14"/>
          <p:cNvSpPr txBox="1"/>
          <p:nvPr/>
        </p:nvSpPr>
        <p:spPr>
          <a:xfrm>
            <a:off x="3388758" y="6613588"/>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16" name="TextBox 15"/>
          <p:cNvSpPr txBox="1"/>
          <p:nvPr/>
        </p:nvSpPr>
        <p:spPr>
          <a:xfrm>
            <a:off x="1742311" y="3409171"/>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59" name="Shape 59"/>
          <p:cNvSpPr>
            <a:spLocks noGrp="1"/>
          </p:cNvSpPr>
          <p:nvPr>
            <p:ph type="title"/>
          </p:nvPr>
        </p:nvSpPr>
        <p:spPr>
          <a:xfrm>
            <a:off x="398859" y="32742"/>
            <a:ext cx="7358063" cy="1017776"/>
          </a:xfrm>
          <a:prstGeom prst="rect">
            <a:avLst/>
          </a:prstGeom>
        </p:spPr>
        <p:txBody>
          <a:bodyPr/>
          <a:lstStyle>
            <a:lvl1pPr algn="l">
              <a:defRPr sz="7700">
                <a:latin typeface="KG Second Chances Sketch"/>
                <a:ea typeface="KG Second Chances Sketch"/>
                <a:cs typeface="KG Second Chances Sketch"/>
                <a:sym typeface="KG Second Chances Sketch"/>
              </a:defRPr>
            </a:lvl1pPr>
          </a:lstStyle>
          <a:p>
            <a:pPr lvl="0">
              <a:defRPr sz="1800"/>
            </a:pPr>
            <a:r>
              <a:rPr sz="5414" dirty="0">
                <a:latin typeface="Lucida Bright"/>
                <a:ea typeface="Lucida Bright"/>
                <a:cs typeface="Lucida Bright"/>
              </a:rPr>
              <a:t>Cell Transport </a:t>
            </a:r>
          </a:p>
        </p:txBody>
      </p:sp>
      <p:sp>
        <p:nvSpPr>
          <p:cNvPr id="60" name="Shape 60"/>
          <p:cNvSpPr>
            <a:spLocks noGrp="1"/>
          </p:cNvSpPr>
          <p:nvPr>
            <p:ph type="body" idx="1"/>
          </p:nvPr>
        </p:nvSpPr>
        <p:spPr>
          <a:xfrm>
            <a:off x="1069934" y="1074583"/>
            <a:ext cx="4396663" cy="794743"/>
          </a:xfrm>
          <a:prstGeom prst="rect">
            <a:avLst/>
          </a:prstGeom>
        </p:spPr>
        <p:txBody>
          <a:bodyPr/>
          <a:lstStyle/>
          <a:p>
            <a:pPr lvl="0">
              <a:defRPr sz="1800"/>
            </a:pPr>
            <a:r>
              <a:rPr/>
              <a:t>Describe what is happening in the diagram of the root cell.  </a:t>
            </a:r>
          </a:p>
        </p:txBody>
      </p:sp>
      <p:grpSp>
        <p:nvGrpSpPr>
          <p:cNvPr id="63" name="Group 63"/>
          <p:cNvGrpSpPr/>
          <p:nvPr/>
        </p:nvGrpSpPr>
        <p:grpSpPr>
          <a:xfrm>
            <a:off x="707137" y="2179141"/>
            <a:ext cx="5122257" cy="4538167"/>
            <a:chOff x="0" y="0"/>
            <a:chExt cx="7284987" cy="6454280"/>
          </a:xfrm>
        </p:grpSpPr>
        <p:sp>
          <p:nvSpPr>
            <p:cNvPr id="61" name="Shape 61"/>
            <p:cNvSpPr/>
            <p:nvPr/>
          </p:nvSpPr>
          <p:spPr>
            <a:xfrm>
              <a:off x="0" y="0"/>
              <a:ext cx="7284988" cy="6454281"/>
            </a:xfrm>
            <a:prstGeom prst="rect">
              <a:avLst/>
            </a:prstGeom>
            <a:solidFill>
              <a:srgbClr val="FFFFFF"/>
            </a:solidFill>
            <a:ln w="12700" cap="flat">
              <a:noFill/>
              <a:miter lim="400000"/>
            </a:ln>
            <a:effectLst/>
          </p:spPr>
          <p:txBody>
            <a:bodyPr wrap="square" lIns="0" tIns="0" rIns="0" bIns="0" numCol="1" anchor="ctr">
              <a:noAutofit/>
            </a:bodyPr>
            <a:lstStyle/>
            <a:p>
              <a:pPr defTabSz="321457">
                <a:defRPr sz="1200">
                  <a:solidFill>
                    <a:srgbClr val="FFFFFF"/>
                  </a:solidFill>
                  <a:effectLst>
                    <a:outerShdw blurRad="25400" dist="23998" dir="2700000" rotWithShape="0">
                      <a:srgbClr val="000000">
                        <a:alpha val="31034"/>
                      </a:srgbClr>
                    </a:outerShdw>
                  </a:effectLst>
                  <a:latin typeface="Helvetica"/>
                  <a:ea typeface="Helvetica"/>
                  <a:cs typeface="Helvetica"/>
                  <a:sym typeface="Helvetica"/>
                </a:defRPr>
              </a:pPr>
              <a:endParaRPr sz="844"/>
            </a:p>
          </p:txBody>
        </p:sp>
        <p:pic>
          <p:nvPicPr>
            <p:cNvPr id="62" name="image.png"/>
            <p:cNvPicPr/>
            <p:nvPr/>
          </p:nvPicPr>
          <p:blipFill>
            <a:blip r:embed="rId2">
              <a:extLst/>
            </a:blip>
            <a:stretch>
              <a:fillRect/>
            </a:stretch>
          </p:blipFill>
          <p:spPr>
            <a:xfrm>
              <a:off x="0" y="0"/>
              <a:ext cx="7284988" cy="6454281"/>
            </a:xfrm>
            <a:prstGeom prst="rect">
              <a:avLst/>
            </a:prstGeom>
            <a:ln w="12700" cap="flat">
              <a:noFill/>
              <a:miter lim="400000"/>
            </a:ln>
            <a:effectLst/>
          </p:spPr>
        </p:pic>
      </p:grpSp>
      <p:pic>
        <p:nvPicPr>
          <p:cNvPr id="64" name="pasted-image.png"/>
          <p:cNvPicPr/>
          <p:nvPr/>
        </p:nvPicPr>
        <p:blipFill>
          <a:blip r:embed="rId3">
            <a:extLst/>
          </a:blip>
          <a:stretch>
            <a:fillRect/>
          </a:stretch>
        </p:blipFill>
        <p:spPr>
          <a:xfrm>
            <a:off x="6165320" y="1710300"/>
            <a:ext cx="2626292" cy="4122780"/>
          </a:xfrm>
          <a:prstGeom prst="rect">
            <a:avLst/>
          </a:prstGeom>
          <a:ln w="12700">
            <a:miter lim="400000"/>
          </a:ln>
        </p:spPr>
      </p:pic>
      <p:pic>
        <p:nvPicPr>
          <p:cNvPr id="65" name="pasted-image.png"/>
          <p:cNvPicPr/>
          <p:nvPr/>
        </p:nvPicPr>
        <p:blipFill>
          <a:blip r:embed="rId4">
            <a:extLst/>
          </a:blip>
          <a:stretch>
            <a:fillRect/>
          </a:stretch>
        </p:blipFill>
        <p:spPr>
          <a:xfrm>
            <a:off x="6309350" y="5186980"/>
            <a:ext cx="1286838" cy="1264720"/>
          </a:xfrm>
          <a:prstGeom prst="rect">
            <a:avLst/>
          </a:prstGeom>
          <a:ln w="12700">
            <a:miter lim="400000"/>
          </a:ln>
        </p:spPr>
      </p:pic>
      <p:grpSp>
        <p:nvGrpSpPr>
          <p:cNvPr id="9" name="Group 8"/>
          <p:cNvGrpSpPr/>
          <p:nvPr/>
        </p:nvGrpSpPr>
        <p:grpSpPr>
          <a:xfrm>
            <a:off x="5965946" y="116086"/>
            <a:ext cx="1799400" cy="1348383"/>
            <a:chOff x="8484901" y="165100"/>
            <a:chExt cx="2559147" cy="1917700"/>
          </a:xfrm>
        </p:grpSpPr>
        <p:pic>
          <p:nvPicPr>
            <p:cNvPr id="10" name="Picture 9"/>
            <p:cNvPicPr>
              <a:picLocks noChangeAspect="1"/>
            </p:cNvPicPr>
            <p:nvPr/>
          </p:nvPicPr>
          <p:blipFill>
            <a:blip r:embed="rId5">
              <a:alphaModFix amt="29000"/>
              <a:extLst>
                <a:ext uri="{BEBA8EAE-BF5A-486C-A8C5-ECC9F3942E4B}">
                  <a14:imgProps xmlns:a14="http://schemas.microsoft.com/office/drawing/2010/main">
                    <a14:imgLayer r:embed="rId6">
                      <a14:imgEffect>
                        <a14:colorTemperature colorTemp="4700"/>
                      </a14:imgEffect>
                    </a14:imgLayer>
                  </a14:imgProps>
                </a:ext>
              </a:extLst>
            </a:blip>
            <a:stretch>
              <a:fillRect/>
            </a:stretch>
          </p:blipFill>
          <p:spPr>
            <a:xfrm>
              <a:off x="8885048" y="165100"/>
              <a:ext cx="2159000" cy="1917700"/>
            </a:xfrm>
            <a:prstGeom prst="rect">
              <a:avLst/>
            </a:prstGeom>
          </p:spPr>
        </p:pic>
        <p:sp>
          <p:nvSpPr>
            <p:cNvPr id="11" name="TextBox 10"/>
            <p:cNvSpPr txBox="1"/>
            <p:nvPr/>
          </p:nvSpPr>
          <p:spPr>
            <a:xfrm>
              <a:off x="8484901" y="255321"/>
              <a:ext cx="2547166" cy="157992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latinLnBrk="1" hangingPunct="0"/>
              <a:r>
                <a:rPr kumimoji="0" lang="en-US" altLang="ja-JP" sz="6750" dirty="0">
                  <a:ln>
                    <a:solidFill>
                      <a:srgbClr val="000000"/>
                    </a:solidFill>
                  </a:ln>
                  <a:solidFill>
                    <a:srgbClr val="000000"/>
                  </a:solidFill>
                  <a:latin typeface="Lucida Bright"/>
                  <a:cs typeface="Lucida Bright"/>
                  <a:sym typeface="Helvetica Light"/>
                </a:rPr>
                <a:t>#10</a:t>
              </a:r>
              <a:endParaRPr kumimoji="0" lang="ja-JP" altLang="en-US" sz="6750" dirty="0">
                <a:ln>
                  <a:solidFill>
                    <a:srgbClr val="000000"/>
                  </a:solidFill>
                </a:ln>
                <a:solidFill>
                  <a:srgbClr val="000000"/>
                </a:solidFill>
                <a:latin typeface="Lucida Bright"/>
                <a:cs typeface="Lucida Bright"/>
                <a:sym typeface="Helvetica Light"/>
              </a:endParaRPr>
            </a:p>
          </p:txBody>
        </p:sp>
      </p:gr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5378" y="96523"/>
            <a:ext cx="8825741" cy="1841500"/>
          </a:xfrm>
          <a:prstGeom prst="rect">
            <a:avLst/>
          </a:prstGeom>
        </p:spPr>
      </p:pic>
    </p:spTree>
    <p:extLst>
      <p:ext uri="{BB962C8B-B14F-4D97-AF65-F5344CB8AC3E}">
        <p14:creationId xmlns:p14="http://schemas.microsoft.com/office/powerpoint/2010/main" val="1743659500"/>
      </p:ext>
    </p:extLst>
  </p:cSld>
  <p:clrMapOvr>
    <a:masterClrMapping/>
  </p:clrMapOvr>
  <p:transition spd="med"/>
  <p:timing>
    <p:tnLst>
      <p:par>
        <p:cTn id="1" dur="indefinite" restart="never" nodeType="tmRoot"/>
      </p:par>
    </p:tnLst>
  </p:timing>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47777" y="6656224"/>
            <a:ext cx="1006679" cy="146515"/>
          </a:xfrm>
          <a:prstGeom prst="rect">
            <a:avLst/>
          </a:prstGeom>
          <a:noFill/>
        </p:spPr>
        <p:txBody>
          <a:bodyPr wrap="square" rtlCol="0">
            <a:spAutoFit/>
          </a:bodyPr>
          <a:lstStyle/>
          <a:p>
            <a:r>
              <a:rPr lang="en-US" altLang="ja-JP" sz="352" dirty="0">
                <a:latin typeface="Helvetica"/>
                <a:cs typeface="Helvetica"/>
              </a:rPr>
              <a:t>© 2014 Vanessa Jason (“Biology Roots”)</a:t>
            </a:r>
            <a:endParaRPr lang="ja-JP" altLang="en-US" sz="352" dirty="0">
              <a:latin typeface="Helvetica"/>
              <a:cs typeface="Helvetica"/>
            </a:endParaRPr>
          </a:p>
        </p:txBody>
      </p:sp>
      <p:sp>
        <p:nvSpPr>
          <p:cNvPr id="11" name="TextBox 10"/>
          <p:cNvSpPr txBox="1"/>
          <p:nvPr/>
        </p:nvSpPr>
        <p:spPr>
          <a:xfrm>
            <a:off x="2936579" y="2006720"/>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12" name="TextBox 11"/>
          <p:cNvSpPr txBox="1"/>
          <p:nvPr/>
        </p:nvSpPr>
        <p:spPr>
          <a:xfrm>
            <a:off x="222663" y="576671"/>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13" name="TextBox 12"/>
          <p:cNvSpPr txBox="1"/>
          <p:nvPr/>
        </p:nvSpPr>
        <p:spPr>
          <a:xfrm>
            <a:off x="3388758" y="6613588"/>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14" name="TextBox 13"/>
          <p:cNvSpPr txBox="1"/>
          <p:nvPr/>
        </p:nvSpPr>
        <p:spPr>
          <a:xfrm>
            <a:off x="1742311" y="3409171"/>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67" name="Shape 67"/>
          <p:cNvSpPr>
            <a:spLocks noGrp="1"/>
          </p:cNvSpPr>
          <p:nvPr>
            <p:ph type="title"/>
          </p:nvPr>
        </p:nvSpPr>
        <p:spPr>
          <a:xfrm>
            <a:off x="125015" y="-128569"/>
            <a:ext cx="7358063" cy="1017776"/>
          </a:xfrm>
          <a:prstGeom prst="rect">
            <a:avLst/>
          </a:prstGeom>
        </p:spPr>
        <p:txBody>
          <a:bodyPr/>
          <a:lstStyle>
            <a:lvl1pPr algn="l">
              <a:defRPr sz="7700">
                <a:latin typeface="KG Second Chances Sketch"/>
                <a:ea typeface="KG Second Chances Sketch"/>
                <a:cs typeface="KG Second Chances Sketch"/>
                <a:sym typeface="KG Second Chances Sketch"/>
              </a:defRPr>
            </a:lvl1pPr>
          </a:lstStyle>
          <a:p>
            <a:pPr lvl="0">
              <a:defRPr sz="1800"/>
            </a:pPr>
            <a:r>
              <a:rPr sz="5414" dirty="0">
                <a:latin typeface="Lucida Bright"/>
                <a:ea typeface="Lucida Bright"/>
                <a:cs typeface="Lucida Bright"/>
              </a:rPr>
              <a:t>Cell Transport </a:t>
            </a:r>
          </a:p>
        </p:txBody>
      </p:sp>
      <p:sp>
        <p:nvSpPr>
          <p:cNvPr id="68" name="Shape 68"/>
          <p:cNvSpPr>
            <a:spLocks noGrp="1"/>
          </p:cNvSpPr>
          <p:nvPr>
            <p:ph type="body" idx="1"/>
          </p:nvPr>
        </p:nvSpPr>
        <p:spPr>
          <a:xfrm>
            <a:off x="125016" y="2280122"/>
            <a:ext cx="3385957" cy="794743"/>
          </a:xfrm>
          <a:prstGeom prst="rect">
            <a:avLst/>
          </a:prstGeom>
        </p:spPr>
        <p:txBody>
          <a:bodyPr/>
          <a:lstStyle/>
          <a:p>
            <a:pPr lvl="0">
              <a:defRPr sz="1800"/>
            </a:pPr>
            <a:r>
              <a:rPr dirty="0"/>
              <a:t>Which figure on the right best depicts osmosis?</a:t>
            </a:r>
          </a:p>
        </p:txBody>
      </p:sp>
      <p:pic>
        <p:nvPicPr>
          <p:cNvPr id="70" name="image.png"/>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b="2546"/>
          <a:stretch/>
        </p:blipFill>
        <p:spPr>
          <a:xfrm>
            <a:off x="3903675" y="803577"/>
            <a:ext cx="3904388" cy="6026659"/>
          </a:xfrm>
          <a:prstGeom prst="rect">
            <a:avLst/>
          </a:prstGeom>
          <a:ln w="12700" cap="flat">
            <a:noFill/>
            <a:miter lim="400000"/>
          </a:ln>
          <a:effectLst/>
        </p:spPr>
      </p:pic>
      <p:grpSp>
        <p:nvGrpSpPr>
          <p:cNvPr id="7" name="Group 6"/>
          <p:cNvGrpSpPr/>
          <p:nvPr/>
        </p:nvGrpSpPr>
        <p:grpSpPr>
          <a:xfrm>
            <a:off x="7224262" y="46584"/>
            <a:ext cx="2197439" cy="1344151"/>
            <a:chOff x="8048319" y="-112243"/>
            <a:chExt cx="3706710" cy="2195043"/>
          </a:xfrm>
        </p:grpSpPr>
        <p:pic>
          <p:nvPicPr>
            <p:cNvPr id="8" name="Picture 7"/>
            <p:cNvPicPr>
              <a:picLocks noChangeAspect="1"/>
            </p:cNvPicPr>
            <p:nvPr/>
          </p:nvPicPr>
          <p:blipFill>
            <a:blip r:embed="rId4">
              <a:alphaModFix amt="29000"/>
              <a:extLst>
                <a:ext uri="{BEBA8EAE-BF5A-486C-A8C5-ECC9F3942E4B}">
                  <a14:imgProps xmlns:a14="http://schemas.microsoft.com/office/drawing/2010/main">
                    <a14:imgLayer r:embed="rId5">
                      <a14:imgEffect>
                        <a14:colorTemperature colorTemp="4700"/>
                      </a14:imgEffect>
                    </a14:imgLayer>
                  </a14:imgProps>
                </a:ext>
              </a:extLst>
            </a:blip>
            <a:stretch>
              <a:fillRect/>
            </a:stretch>
          </p:blipFill>
          <p:spPr>
            <a:xfrm>
              <a:off x="8885048" y="165100"/>
              <a:ext cx="2159000" cy="1917700"/>
            </a:xfrm>
            <a:prstGeom prst="rect">
              <a:avLst/>
            </a:prstGeom>
          </p:spPr>
        </p:pic>
        <p:sp>
          <p:nvSpPr>
            <p:cNvPr id="9" name="TextBox 8"/>
            <p:cNvSpPr txBox="1"/>
            <p:nvPr/>
          </p:nvSpPr>
          <p:spPr>
            <a:xfrm>
              <a:off x="8048319" y="-112243"/>
              <a:ext cx="3706710" cy="181410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latinLnBrk="1" hangingPunct="0"/>
              <a:r>
                <a:rPr kumimoji="0" lang="en-US" altLang="ja-JP" sz="6750" dirty="0">
                  <a:ln>
                    <a:solidFill>
                      <a:srgbClr val="000000"/>
                    </a:solidFill>
                  </a:ln>
                  <a:solidFill>
                    <a:srgbClr val="000000"/>
                  </a:solidFill>
                  <a:latin typeface="Lucida Bright"/>
                  <a:cs typeface="Lucida Bright"/>
                  <a:sym typeface="Helvetica Light"/>
                </a:rPr>
                <a:t>#11</a:t>
              </a:r>
              <a:endParaRPr kumimoji="0" lang="ja-JP" altLang="en-US" sz="6750" dirty="0">
                <a:ln>
                  <a:solidFill>
                    <a:srgbClr val="000000"/>
                  </a:solidFill>
                </a:ln>
                <a:solidFill>
                  <a:srgbClr val="000000"/>
                </a:solidFill>
                <a:latin typeface="Lucida Bright"/>
                <a:cs typeface="Lucida Bright"/>
                <a:sym typeface="Helvetica Light"/>
              </a:endParaRPr>
            </a:p>
          </p:txBody>
        </p:sp>
      </p:grpSp>
      <p:sp>
        <p:nvSpPr>
          <p:cNvPr id="3" name="TextBox 2"/>
          <p:cNvSpPr txBox="1"/>
          <p:nvPr/>
        </p:nvSpPr>
        <p:spPr>
          <a:xfrm>
            <a:off x="222663" y="3409171"/>
            <a:ext cx="2713916" cy="830997"/>
          </a:xfrm>
          <a:prstGeom prst="rect">
            <a:avLst/>
          </a:prstGeom>
          <a:noFill/>
        </p:spPr>
        <p:txBody>
          <a:bodyPr wrap="square" rtlCol="0">
            <a:spAutoFit/>
          </a:bodyPr>
          <a:lstStyle/>
          <a:p>
            <a:r>
              <a:rPr lang="en-US" sz="4800" b="1" u="sng" dirty="0" smtClean="0">
                <a:solidFill>
                  <a:srgbClr val="FF0000"/>
                </a:solidFill>
              </a:rPr>
              <a:t>A</a:t>
            </a:r>
            <a:endParaRPr lang="en-US" sz="4800" b="1" u="sng" dirty="0">
              <a:solidFill>
                <a:srgbClr val="FF0000"/>
              </a:solidFill>
            </a:endParaRPr>
          </a:p>
        </p:txBody>
      </p:sp>
    </p:spTree>
    <p:extLst>
      <p:ext uri="{BB962C8B-B14F-4D97-AF65-F5344CB8AC3E}">
        <p14:creationId xmlns:p14="http://schemas.microsoft.com/office/powerpoint/2010/main" val="10448678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47777" y="6656224"/>
            <a:ext cx="1006679" cy="146515"/>
          </a:xfrm>
          <a:prstGeom prst="rect">
            <a:avLst/>
          </a:prstGeom>
          <a:noFill/>
        </p:spPr>
        <p:txBody>
          <a:bodyPr wrap="square" rtlCol="0">
            <a:spAutoFit/>
          </a:bodyPr>
          <a:lstStyle/>
          <a:p>
            <a:r>
              <a:rPr lang="en-US" altLang="ja-JP" sz="352" dirty="0">
                <a:latin typeface="Helvetica"/>
                <a:cs typeface="Helvetica"/>
              </a:rPr>
              <a:t>© 2014 Vanessa Jason (“Biology Roots”)</a:t>
            </a:r>
            <a:endParaRPr lang="ja-JP" altLang="en-US" sz="352" dirty="0">
              <a:latin typeface="Helvetica"/>
              <a:cs typeface="Helvetica"/>
            </a:endParaRPr>
          </a:p>
        </p:txBody>
      </p:sp>
      <p:sp>
        <p:nvSpPr>
          <p:cNvPr id="11" name="TextBox 10"/>
          <p:cNvSpPr txBox="1"/>
          <p:nvPr/>
        </p:nvSpPr>
        <p:spPr>
          <a:xfrm>
            <a:off x="2936579" y="2006720"/>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12" name="TextBox 11"/>
          <p:cNvSpPr txBox="1"/>
          <p:nvPr/>
        </p:nvSpPr>
        <p:spPr>
          <a:xfrm>
            <a:off x="222663" y="576671"/>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13" name="TextBox 12"/>
          <p:cNvSpPr txBox="1"/>
          <p:nvPr/>
        </p:nvSpPr>
        <p:spPr>
          <a:xfrm>
            <a:off x="3388758" y="6613588"/>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14" name="TextBox 13"/>
          <p:cNvSpPr txBox="1"/>
          <p:nvPr/>
        </p:nvSpPr>
        <p:spPr>
          <a:xfrm>
            <a:off x="1742311" y="3409171"/>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73" name="Shape 73"/>
          <p:cNvSpPr>
            <a:spLocks noGrp="1"/>
          </p:cNvSpPr>
          <p:nvPr>
            <p:ph type="title"/>
          </p:nvPr>
        </p:nvSpPr>
        <p:spPr>
          <a:xfrm>
            <a:off x="125015" y="116086"/>
            <a:ext cx="7358063" cy="1017776"/>
          </a:xfrm>
          <a:prstGeom prst="rect">
            <a:avLst/>
          </a:prstGeom>
        </p:spPr>
        <p:txBody>
          <a:bodyPr/>
          <a:lstStyle>
            <a:lvl1pPr algn="l">
              <a:defRPr sz="7700">
                <a:latin typeface="KG Second Chances Sketch"/>
                <a:ea typeface="KG Second Chances Sketch"/>
                <a:cs typeface="KG Second Chances Sketch"/>
                <a:sym typeface="KG Second Chances Sketch"/>
              </a:defRPr>
            </a:lvl1pPr>
          </a:lstStyle>
          <a:p>
            <a:pPr lvl="0">
              <a:defRPr sz="1800"/>
            </a:pPr>
            <a:r>
              <a:rPr sz="5414" dirty="0">
                <a:latin typeface="Lucida Bright"/>
                <a:ea typeface="Lucida Bright"/>
                <a:cs typeface="Lucida Bright"/>
              </a:rPr>
              <a:t>Cell Transport </a:t>
            </a:r>
          </a:p>
        </p:txBody>
      </p:sp>
      <p:sp>
        <p:nvSpPr>
          <p:cNvPr id="74" name="Shape 74"/>
          <p:cNvSpPr>
            <a:spLocks noGrp="1"/>
          </p:cNvSpPr>
          <p:nvPr>
            <p:ph type="body" idx="1"/>
          </p:nvPr>
        </p:nvSpPr>
        <p:spPr>
          <a:xfrm>
            <a:off x="339328" y="1160859"/>
            <a:ext cx="7358063" cy="794742"/>
          </a:xfrm>
          <a:prstGeom prst="rect">
            <a:avLst/>
          </a:prstGeom>
        </p:spPr>
        <p:txBody>
          <a:bodyPr/>
          <a:lstStyle/>
          <a:p>
            <a:pPr lvl="0">
              <a:defRPr sz="1800"/>
            </a:pPr>
            <a:r>
              <a:rPr/>
              <a:t>What process is shown the diagram below?  </a:t>
            </a:r>
          </a:p>
        </p:txBody>
      </p:sp>
      <p:grpSp>
        <p:nvGrpSpPr>
          <p:cNvPr id="77" name="Group 77"/>
          <p:cNvGrpSpPr/>
          <p:nvPr/>
        </p:nvGrpSpPr>
        <p:grpSpPr>
          <a:xfrm>
            <a:off x="2622920" y="1916952"/>
            <a:ext cx="3132508" cy="4167164"/>
            <a:chOff x="0" y="0"/>
            <a:chExt cx="4455121" cy="5926632"/>
          </a:xfrm>
        </p:grpSpPr>
        <p:pic>
          <p:nvPicPr>
            <p:cNvPr id="75" name="pasted-image.png"/>
            <p:cNvPicPr/>
            <p:nvPr/>
          </p:nvPicPr>
          <p:blipFill>
            <a:blip r:embed="rId2">
              <a:extLst/>
            </a:blip>
            <a:srcRect t="8333" r="65546"/>
            <a:stretch>
              <a:fillRect/>
            </a:stretch>
          </p:blipFill>
          <p:spPr>
            <a:xfrm>
              <a:off x="0" y="0"/>
              <a:ext cx="4455122" cy="5926632"/>
            </a:xfrm>
            <a:prstGeom prst="rect">
              <a:avLst/>
            </a:prstGeom>
            <a:ln w="12700" cap="flat">
              <a:solidFill>
                <a:srgbClr val="000000"/>
              </a:solidFill>
              <a:prstDash val="solid"/>
              <a:miter lim="400000"/>
            </a:ln>
            <a:effectLst/>
          </p:spPr>
        </p:pic>
        <p:sp>
          <p:nvSpPr>
            <p:cNvPr id="76" name="Shape 76"/>
            <p:cNvSpPr/>
            <p:nvPr/>
          </p:nvSpPr>
          <p:spPr>
            <a:xfrm>
              <a:off x="41523" y="86915"/>
              <a:ext cx="2857601" cy="494904"/>
            </a:xfrm>
            <a:prstGeom prst="rect">
              <a:avLst/>
            </a:prstGeom>
            <a:solidFill>
              <a:srgbClr val="FFFFFF"/>
            </a:solidFill>
            <a:ln w="12700" cap="flat">
              <a:noFill/>
              <a:miter lim="400000"/>
            </a:ln>
            <a:effectLst/>
          </p:spPr>
          <p:txBody>
            <a:bodyPr wrap="square" lIns="0" tIns="0" rIns="0" bIns="0" numCol="1" anchor="ctr">
              <a:noAutofit/>
            </a:bodyPr>
            <a:lstStyle/>
            <a:p>
              <a:pPr lvl="0">
                <a:defRPr sz="2400"/>
              </a:pPr>
              <a:endParaRPr sz="1687"/>
            </a:p>
          </p:txBody>
        </p:sp>
      </p:grpSp>
      <p:grpSp>
        <p:nvGrpSpPr>
          <p:cNvPr id="7" name="Group 6"/>
          <p:cNvGrpSpPr/>
          <p:nvPr/>
        </p:nvGrpSpPr>
        <p:grpSpPr>
          <a:xfrm>
            <a:off x="6247300" y="116086"/>
            <a:ext cx="1799400" cy="1348383"/>
            <a:chOff x="8484901" y="165100"/>
            <a:chExt cx="2559147" cy="1917700"/>
          </a:xfrm>
        </p:grpSpPr>
        <p:pic>
          <p:nvPicPr>
            <p:cNvPr id="8" name="Picture 7"/>
            <p:cNvPicPr>
              <a:picLocks noChangeAspect="1"/>
            </p:cNvPicPr>
            <p:nvPr/>
          </p:nvPicPr>
          <p:blipFill>
            <a:blip r:embed="rId3">
              <a:alphaModFix amt="29000"/>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8885048" y="165100"/>
              <a:ext cx="2159000" cy="1917700"/>
            </a:xfrm>
            <a:prstGeom prst="rect">
              <a:avLst/>
            </a:prstGeom>
          </p:spPr>
        </p:pic>
        <p:sp>
          <p:nvSpPr>
            <p:cNvPr id="9" name="TextBox 8"/>
            <p:cNvSpPr txBox="1"/>
            <p:nvPr/>
          </p:nvSpPr>
          <p:spPr>
            <a:xfrm>
              <a:off x="8484901" y="255321"/>
              <a:ext cx="2547166" cy="157992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latinLnBrk="1" hangingPunct="0"/>
              <a:r>
                <a:rPr kumimoji="0" lang="en-US" altLang="ja-JP" sz="6750" dirty="0">
                  <a:ln>
                    <a:solidFill>
                      <a:srgbClr val="000000"/>
                    </a:solidFill>
                  </a:ln>
                  <a:solidFill>
                    <a:srgbClr val="000000"/>
                  </a:solidFill>
                  <a:latin typeface="Lucida Bright"/>
                  <a:cs typeface="Lucida Bright"/>
                  <a:sym typeface="Helvetica Light"/>
                </a:rPr>
                <a:t>#12</a:t>
              </a:r>
              <a:endParaRPr kumimoji="0" lang="ja-JP" altLang="en-US" sz="6750" dirty="0">
                <a:ln>
                  <a:solidFill>
                    <a:srgbClr val="000000"/>
                  </a:solidFill>
                </a:ln>
                <a:solidFill>
                  <a:srgbClr val="000000"/>
                </a:solidFill>
                <a:latin typeface="Lucida Bright"/>
                <a:cs typeface="Lucida Bright"/>
                <a:sym typeface="Helvetica Light"/>
              </a:endParaRPr>
            </a:p>
          </p:txBody>
        </p:sp>
      </p:grpSp>
      <p:sp>
        <p:nvSpPr>
          <p:cNvPr id="2" name="TextBox 1"/>
          <p:cNvSpPr txBox="1"/>
          <p:nvPr/>
        </p:nvSpPr>
        <p:spPr>
          <a:xfrm>
            <a:off x="694944" y="2006720"/>
            <a:ext cx="8046720" cy="1200329"/>
          </a:xfrm>
          <a:prstGeom prst="rect">
            <a:avLst/>
          </a:prstGeom>
          <a:noFill/>
        </p:spPr>
        <p:txBody>
          <a:bodyPr wrap="square" rtlCol="0">
            <a:spAutoFit/>
          </a:bodyPr>
          <a:lstStyle/>
          <a:p>
            <a:r>
              <a:rPr lang="en-US" sz="5400" b="1" u="sng" dirty="0">
                <a:solidFill>
                  <a:srgbClr val="FF0000"/>
                </a:solidFill>
              </a:rPr>
              <a:t>Phagocytosis </a:t>
            </a:r>
          </a:p>
          <a:p>
            <a:endParaRPr lang="en-US" dirty="0"/>
          </a:p>
        </p:txBody>
      </p:sp>
    </p:spTree>
    <p:extLst>
      <p:ext uri="{BB962C8B-B14F-4D97-AF65-F5344CB8AC3E}">
        <p14:creationId xmlns:p14="http://schemas.microsoft.com/office/powerpoint/2010/main" val="161530631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47777" y="6656224"/>
            <a:ext cx="1006679" cy="146515"/>
          </a:xfrm>
          <a:prstGeom prst="rect">
            <a:avLst/>
          </a:prstGeom>
          <a:noFill/>
        </p:spPr>
        <p:txBody>
          <a:bodyPr wrap="square" rtlCol="0">
            <a:spAutoFit/>
          </a:bodyPr>
          <a:lstStyle/>
          <a:p>
            <a:r>
              <a:rPr lang="en-US" altLang="ja-JP" sz="352" dirty="0">
                <a:latin typeface="Helvetica"/>
                <a:cs typeface="Helvetica"/>
              </a:rPr>
              <a:t>© 2014 Vanessa Jason (“Biology Roots”)</a:t>
            </a:r>
            <a:endParaRPr lang="ja-JP" altLang="en-US" sz="352" dirty="0">
              <a:latin typeface="Helvetica"/>
              <a:cs typeface="Helvetica"/>
            </a:endParaRPr>
          </a:p>
        </p:txBody>
      </p:sp>
      <p:sp>
        <p:nvSpPr>
          <p:cNvPr id="9" name="TextBox 8"/>
          <p:cNvSpPr txBox="1"/>
          <p:nvPr/>
        </p:nvSpPr>
        <p:spPr>
          <a:xfrm>
            <a:off x="2936579" y="2006720"/>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10" name="TextBox 9"/>
          <p:cNvSpPr txBox="1"/>
          <p:nvPr/>
        </p:nvSpPr>
        <p:spPr>
          <a:xfrm>
            <a:off x="222663" y="576671"/>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11" name="TextBox 10"/>
          <p:cNvSpPr txBox="1"/>
          <p:nvPr/>
        </p:nvSpPr>
        <p:spPr>
          <a:xfrm>
            <a:off x="3388758" y="6613588"/>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12" name="TextBox 11"/>
          <p:cNvSpPr txBox="1"/>
          <p:nvPr/>
        </p:nvSpPr>
        <p:spPr>
          <a:xfrm>
            <a:off x="1742311" y="3409171"/>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79" name="Shape 79"/>
          <p:cNvSpPr>
            <a:spLocks noGrp="1"/>
          </p:cNvSpPr>
          <p:nvPr>
            <p:ph type="title"/>
          </p:nvPr>
        </p:nvSpPr>
        <p:spPr>
          <a:xfrm>
            <a:off x="125015" y="116086"/>
            <a:ext cx="7358063" cy="1017776"/>
          </a:xfrm>
          <a:prstGeom prst="rect">
            <a:avLst/>
          </a:prstGeom>
        </p:spPr>
        <p:txBody>
          <a:bodyPr/>
          <a:lstStyle>
            <a:lvl1pPr algn="l">
              <a:defRPr sz="7700">
                <a:latin typeface="KG Second Chances Sketch"/>
                <a:ea typeface="KG Second Chances Sketch"/>
                <a:cs typeface="KG Second Chances Sketch"/>
                <a:sym typeface="KG Second Chances Sketch"/>
              </a:defRPr>
            </a:lvl1pPr>
          </a:lstStyle>
          <a:p>
            <a:pPr lvl="0">
              <a:defRPr sz="1800"/>
            </a:pPr>
            <a:r>
              <a:rPr sz="5414" dirty="0">
                <a:latin typeface="Lucida Bright"/>
                <a:ea typeface="Lucida Bright"/>
                <a:cs typeface="Lucida Bright"/>
              </a:rPr>
              <a:t>Cell Transport </a:t>
            </a:r>
          </a:p>
        </p:txBody>
      </p:sp>
      <p:sp>
        <p:nvSpPr>
          <p:cNvPr id="80" name="Shape 80"/>
          <p:cNvSpPr>
            <a:spLocks noGrp="1"/>
          </p:cNvSpPr>
          <p:nvPr>
            <p:ph type="body" idx="1"/>
          </p:nvPr>
        </p:nvSpPr>
        <p:spPr>
          <a:xfrm>
            <a:off x="339328" y="1660922"/>
            <a:ext cx="7358063" cy="794742"/>
          </a:xfrm>
          <a:prstGeom prst="rect">
            <a:avLst/>
          </a:prstGeom>
        </p:spPr>
        <p:txBody>
          <a:bodyPr/>
          <a:lstStyle>
            <a:lvl1pPr>
              <a:defRPr sz="3900"/>
            </a:lvl1pPr>
          </a:lstStyle>
          <a:p>
            <a:pPr lvl="0">
              <a:defRPr sz="1800"/>
            </a:pPr>
            <a:r>
              <a:rPr sz="2742"/>
              <a:t>What is shown in the picture below? </a:t>
            </a:r>
          </a:p>
        </p:txBody>
      </p:sp>
      <p:pic>
        <p:nvPicPr>
          <p:cNvPr id="81" name="pasted-image.png"/>
          <p:cNvPicPr/>
          <p:nvPr/>
        </p:nvPicPr>
        <p:blipFill>
          <a:blip r:embed="rId2">
            <a:extLst/>
          </a:blip>
          <a:stretch>
            <a:fillRect/>
          </a:stretch>
        </p:blipFill>
        <p:spPr>
          <a:xfrm>
            <a:off x="839391" y="2580680"/>
            <a:ext cx="7143750" cy="3303984"/>
          </a:xfrm>
          <a:prstGeom prst="rect">
            <a:avLst/>
          </a:prstGeom>
          <a:ln w="12700">
            <a:miter lim="400000"/>
          </a:ln>
        </p:spPr>
      </p:pic>
      <p:grpSp>
        <p:nvGrpSpPr>
          <p:cNvPr id="5" name="Group 4"/>
          <p:cNvGrpSpPr/>
          <p:nvPr/>
        </p:nvGrpSpPr>
        <p:grpSpPr>
          <a:xfrm>
            <a:off x="5965946" y="116086"/>
            <a:ext cx="1799400" cy="1348383"/>
            <a:chOff x="8484901" y="165100"/>
            <a:chExt cx="2559147" cy="1917700"/>
          </a:xfrm>
        </p:grpSpPr>
        <p:pic>
          <p:nvPicPr>
            <p:cNvPr id="6" name="Picture 5"/>
            <p:cNvPicPr>
              <a:picLocks noChangeAspect="1"/>
            </p:cNvPicPr>
            <p:nvPr/>
          </p:nvPicPr>
          <p:blipFill>
            <a:blip r:embed="rId3">
              <a:alphaModFix amt="29000"/>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8885048" y="165100"/>
              <a:ext cx="2159000" cy="1917700"/>
            </a:xfrm>
            <a:prstGeom prst="rect">
              <a:avLst/>
            </a:prstGeom>
          </p:spPr>
        </p:pic>
        <p:sp>
          <p:nvSpPr>
            <p:cNvPr id="7" name="TextBox 6"/>
            <p:cNvSpPr txBox="1"/>
            <p:nvPr/>
          </p:nvSpPr>
          <p:spPr>
            <a:xfrm>
              <a:off x="8484901" y="255321"/>
              <a:ext cx="2547166" cy="157992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latinLnBrk="1" hangingPunct="0"/>
              <a:r>
                <a:rPr kumimoji="0" lang="en-US" altLang="ja-JP" sz="6750" dirty="0">
                  <a:ln>
                    <a:solidFill>
                      <a:srgbClr val="000000"/>
                    </a:solidFill>
                  </a:ln>
                  <a:solidFill>
                    <a:srgbClr val="000000"/>
                  </a:solidFill>
                  <a:latin typeface="Lucida Bright"/>
                  <a:cs typeface="Lucida Bright"/>
                  <a:sym typeface="Helvetica Light"/>
                </a:rPr>
                <a:t>#13</a:t>
              </a:r>
              <a:endParaRPr kumimoji="0" lang="ja-JP" altLang="en-US" sz="6750" dirty="0">
                <a:ln>
                  <a:solidFill>
                    <a:srgbClr val="000000"/>
                  </a:solidFill>
                </a:ln>
                <a:solidFill>
                  <a:srgbClr val="000000"/>
                </a:solidFill>
                <a:latin typeface="Lucida Bright"/>
                <a:cs typeface="Lucida Bright"/>
                <a:sym typeface="Helvetica Light"/>
              </a:endParaRPr>
            </a:p>
          </p:txBody>
        </p:sp>
      </p:gr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644" y="-8930"/>
            <a:ext cx="8807035" cy="2589610"/>
          </a:xfrm>
          <a:prstGeom prst="rect">
            <a:avLst/>
          </a:prstGeom>
        </p:spPr>
      </p:pic>
    </p:spTree>
    <p:extLst>
      <p:ext uri="{BB962C8B-B14F-4D97-AF65-F5344CB8AC3E}">
        <p14:creationId xmlns:p14="http://schemas.microsoft.com/office/powerpoint/2010/main" val="211248809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47777" y="6656224"/>
            <a:ext cx="1006679" cy="146515"/>
          </a:xfrm>
          <a:prstGeom prst="rect">
            <a:avLst/>
          </a:prstGeom>
          <a:noFill/>
        </p:spPr>
        <p:txBody>
          <a:bodyPr wrap="square" rtlCol="0">
            <a:spAutoFit/>
          </a:bodyPr>
          <a:lstStyle/>
          <a:p>
            <a:r>
              <a:rPr lang="en-US" altLang="ja-JP" sz="352" dirty="0">
                <a:latin typeface="Helvetica"/>
                <a:cs typeface="Helvetica"/>
              </a:rPr>
              <a:t>© 2014 Vanessa Jason (“Biology Roots”)</a:t>
            </a:r>
            <a:endParaRPr lang="ja-JP" altLang="en-US" sz="352" dirty="0">
              <a:latin typeface="Helvetica"/>
              <a:cs typeface="Helvetica"/>
            </a:endParaRPr>
          </a:p>
        </p:txBody>
      </p:sp>
      <p:sp>
        <p:nvSpPr>
          <p:cNvPr id="9" name="TextBox 8"/>
          <p:cNvSpPr txBox="1"/>
          <p:nvPr/>
        </p:nvSpPr>
        <p:spPr>
          <a:xfrm>
            <a:off x="2936579" y="2006720"/>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10" name="TextBox 9"/>
          <p:cNvSpPr txBox="1"/>
          <p:nvPr/>
        </p:nvSpPr>
        <p:spPr>
          <a:xfrm>
            <a:off x="222663" y="576671"/>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11" name="TextBox 10"/>
          <p:cNvSpPr txBox="1"/>
          <p:nvPr/>
        </p:nvSpPr>
        <p:spPr>
          <a:xfrm>
            <a:off x="3388758" y="6613588"/>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12" name="TextBox 11"/>
          <p:cNvSpPr txBox="1"/>
          <p:nvPr/>
        </p:nvSpPr>
        <p:spPr>
          <a:xfrm>
            <a:off x="1742311" y="3409171"/>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83" name="Shape 83"/>
          <p:cNvSpPr>
            <a:spLocks noGrp="1"/>
          </p:cNvSpPr>
          <p:nvPr>
            <p:ph type="title"/>
          </p:nvPr>
        </p:nvSpPr>
        <p:spPr>
          <a:xfrm>
            <a:off x="125015" y="116086"/>
            <a:ext cx="7358063" cy="1017776"/>
          </a:xfrm>
          <a:prstGeom prst="rect">
            <a:avLst/>
          </a:prstGeom>
        </p:spPr>
        <p:txBody>
          <a:bodyPr/>
          <a:lstStyle>
            <a:lvl1pPr algn="l">
              <a:defRPr sz="7700">
                <a:latin typeface="KG Second Chances Sketch"/>
                <a:ea typeface="KG Second Chances Sketch"/>
                <a:cs typeface="KG Second Chances Sketch"/>
                <a:sym typeface="KG Second Chances Sketch"/>
              </a:defRPr>
            </a:lvl1pPr>
          </a:lstStyle>
          <a:p>
            <a:pPr lvl="0">
              <a:defRPr sz="1800"/>
            </a:pPr>
            <a:r>
              <a:rPr sz="5414" dirty="0">
                <a:latin typeface="Lucida Bright"/>
                <a:ea typeface="Lucida Bright"/>
                <a:cs typeface="Lucida Bright"/>
              </a:rPr>
              <a:t>Cell Transport </a:t>
            </a:r>
          </a:p>
        </p:txBody>
      </p:sp>
      <p:sp>
        <p:nvSpPr>
          <p:cNvPr id="85" name="Shape 85"/>
          <p:cNvSpPr>
            <a:spLocks noGrp="1"/>
          </p:cNvSpPr>
          <p:nvPr>
            <p:ph type="body" idx="1"/>
          </p:nvPr>
        </p:nvSpPr>
        <p:spPr>
          <a:xfrm>
            <a:off x="339328" y="1477254"/>
            <a:ext cx="7358063" cy="794742"/>
          </a:xfrm>
          <a:prstGeom prst="rect">
            <a:avLst/>
          </a:prstGeom>
        </p:spPr>
        <p:txBody>
          <a:bodyPr/>
          <a:lstStyle/>
          <a:p>
            <a:pPr lvl="0">
              <a:defRPr sz="1800"/>
            </a:pPr>
            <a:r>
              <a:rPr dirty="0"/>
              <a:t>What process is shown the diagram below?  </a:t>
            </a:r>
          </a:p>
        </p:txBody>
      </p:sp>
      <p:grpSp>
        <p:nvGrpSpPr>
          <p:cNvPr id="5" name="Group 4"/>
          <p:cNvGrpSpPr/>
          <p:nvPr/>
        </p:nvGrpSpPr>
        <p:grpSpPr>
          <a:xfrm>
            <a:off x="6406621" y="116086"/>
            <a:ext cx="1799400" cy="1348383"/>
            <a:chOff x="8484901" y="165100"/>
            <a:chExt cx="2559147" cy="1917700"/>
          </a:xfrm>
        </p:grpSpPr>
        <p:pic>
          <p:nvPicPr>
            <p:cNvPr id="6" name="Picture 5"/>
            <p:cNvPicPr>
              <a:picLocks noChangeAspect="1"/>
            </p:cNvPicPr>
            <p:nvPr/>
          </p:nvPicPr>
          <p:blipFill>
            <a:blip r:embed="rId2">
              <a:alphaModFix amt="29000"/>
              <a:extLst>
                <a:ext uri="{BEBA8EAE-BF5A-486C-A8C5-ECC9F3942E4B}">
                  <a14:imgProps xmlns:a14="http://schemas.microsoft.com/office/drawing/2010/main">
                    <a14:imgLayer r:embed="rId3">
                      <a14:imgEffect>
                        <a14:colorTemperature colorTemp="4700"/>
                      </a14:imgEffect>
                    </a14:imgLayer>
                  </a14:imgProps>
                </a:ext>
              </a:extLst>
            </a:blip>
            <a:stretch>
              <a:fillRect/>
            </a:stretch>
          </p:blipFill>
          <p:spPr>
            <a:xfrm>
              <a:off x="8885048" y="165100"/>
              <a:ext cx="2159000" cy="1917700"/>
            </a:xfrm>
            <a:prstGeom prst="rect">
              <a:avLst/>
            </a:prstGeom>
          </p:spPr>
        </p:pic>
        <p:sp>
          <p:nvSpPr>
            <p:cNvPr id="7" name="TextBox 6"/>
            <p:cNvSpPr txBox="1"/>
            <p:nvPr/>
          </p:nvSpPr>
          <p:spPr>
            <a:xfrm>
              <a:off x="8484901" y="255321"/>
              <a:ext cx="2547166" cy="157992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latinLnBrk="1" hangingPunct="0"/>
              <a:r>
                <a:rPr kumimoji="0" lang="en-US" altLang="ja-JP" sz="6750" dirty="0">
                  <a:ln>
                    <a:solidFill>
                      <a:srgbClr val="000000"/>
                    </a:solidFill>
                  </a:ln>
                  <a:solidFill>
                    <a:srgbClr val="000000"/>
                  </a:solidFill>
                  <a:latin typeface="Lucida Bright"/>
                  <a:cs typeface="Lucida Bright"/>
                  <a:sym typeface="Helvetica Light"/>
                </a:rPr>
                <a:t>#14</a:t>
              </a:r>
              <a:endParaRPr kumimoji="0" lang="ja-JP" altLang="en-US" sz="6750" dirty="0">
                <a:ln>
                  <a:solidFill>
                    <a:srgbClr val="000000"/>
                  </a:solidFill>
                </a:ln>
                <a:solidFill>
                  <a:srgbClr val="000000"/>
                </a:solidFill>
                <a:latin typeface="Lucida Bright"/>
                <a:cs typeface="Lucida Bright"/>
                <a:sym typeface="Helvetica Light"/>
              </a:endParaRPr>
            </a:p>
          </p:txBody>
        </p:sp>
      </p:grpSp>
      <p:pic>
        <p:nvPicPr>
          <p:cNvPr id="3" name="Picture 2"/>
          <p:cNvPicPr>
            <a:picLocks noChangeAspect="1"/>
          </p:cNvPicPr>
          <p:nvPr/>
        </p:nvPicPr>
        <p:blipFill rotWithShape="1">
          <a:blip r:embed="rId4"/>
          <a:srcRect t="10465"/>
          <a:stretch/>
        </p:blipFill>
        <p:spPr>
          <a:xfrm>
            <a:off x="1889618" y="2006720"/>
            <a:ext cx="4561289" cy="4594476"/>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8572" y="118354"/>
            <a:ext cx="9038251" cy="2166034"/>
          </a:xfrm>
          <a:prstGeom prst="rect">
            <a:avLst/>
          </a:prstGeom>
        </p:spPr>
      </p:pic>
    </p:spTree>
    <p:extLst>
      <p:ext uri="{BB962C8B-B14F-4D97-AF65-F5344CB8AC3E}">
        <p14:creationId xmlns:p14="http://schemas.microsoft.com/office/powerpoint/2010/main" val="24022639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47777" y="6656224"/>
            <a:ext cx="1006679" cy="146515"/>
          </a:xfrm>
          <a:prstGeom prst="rect">
            <a:avLst/>
          </a:prstGeom>
          <a:noFill/>
        </p:spPr>
        <p:txBody>
          <a:bodyPr wrap="square" rtlCol="0">
            <a:spAutoFit/>
          </a:bodyPr>
          <a:lstStyle/>
          <a:p>
            <a:r>
              <a:rPr lang="en-US" altLang="ja-JP" sz="352" dirty="0">
                <a:latin typeface="Helvetica"/>
                <a:cs typeface="Helvetica"/>
              </a:rPr>
              <a:t>© 2014 Vanessa Jason (“Biology Roots”)</a:t>
            </a:r>
            <a:endParaRPr lang="ja-JP" altLang="en-US" sz="352" dirty="0">
              <a:latin typeface="Helvetica"/>
              <a:cs typeface="Helvetica"/>
            </a:endParaRPr>
          </a:p>
        </p:txBody>
      </p:sp>
      <p:sp>
        <p:nvSpPr>
          <p:cNvPr id="9" name="TextBox 8"/>
          <p:cNvSpPr txBox="1"/>
          <p:nvPr/>
        </p:nvSpPr>
        <p:spPr>
          <a:xfrm>
            <a:off x="2936579" y="2006720"/>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10" name="TextBox 9"/>
          <p:cNvSpPr txBox="1"/>
          <p:nvPr/>
        </p:nvSpPr>
        <p:spPr>
          <a:xfrm>
            <a:off x="222663" y="576671"/>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11" name="TextBox 10"/>
          <p:cNvSpPr txBox="1"/>
          <p:nvPr/>
        </p:nvSpPr>
        <p:spPr>
          <a:xfrm>
            <a:off x="3388758" y="6613588"/>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12" name="TextBox 11"/>
          <p:cNvSpPr txBox="1"/>
          <p:nvPr/>
        </p:nvSpPr>
        <p:spPr>
          <a:xfrm>
            <a:off x="1742311" y="3409171"/>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87" name="Shape 87"/>
          <p:cNvSpPr>
            <a:spLocks noGrp="1"/>
          </p:cNvSpPr>
          <p:nvPr>
            <p:ph type="title"/>
          </p:nvPr>
        </p:nvSpPr>
        <p:spPr>
          <a:xfrm>
            <a:off x="125015" y="116086"/>
            <a:ext cx="7358063" cy="1017776"/>
          </a:xfrm>
          <a:prstGeom prst="rect">
            <a:avLst/>
          </a:prstGeom>
        </p:spPr>
        <p:txBody>
          <a:bodyPr/>
          <a:lstStyle>
            <a:lvl1pPr algn="l">
              <a:defRPr sz="7700">
                <a:latin typeface="KG Second Chances Sketch"/>
                <a:ea typeface="KG Second Chances Sketch"/>
                <a:cs typeface="KG Second Chances Sketch"/>
                <a:sym typeface="KG Second Chances Sketch"/>
              </a:defRPr>
            </a:lvl1pPr>
          </a:lstStyle>
          <a:p>
            <a:pPr lvl="0">
              <a:defRPr sz="1800"/>
            </a:pPr>
            <a:r>
              <a:rPr sz="5414" dirty="0">
                <a:latin typeface="Lucida Bright"/>
                <a:ea typeface="Lucida Bright"/>
                <a:cs typeface="Lucida Bright"/>
              </a:rPr>
              <a:t>Cell Transport </a:t>
            </a:r>
          </a:p>
        </p:txBody>
      </p:sp>
      <p:sp>
        <p:nvSpPr>
          <p:cNvPr id="88" name="Shape 88"/>
          <p:cNvSpPr>
            <a:spLocks noGrp="1"/>
          </p:cNvSpPr>
          <p:nvPr>
            <p:ph type="body" idx="1"/>
          </p:nvPr>
        </p:nvSpPr>
        <p:spPr>
          <a:xfrm>
            <a:off x="147777" y="1133862"/>
            <a:ext cx="7358063" cy="794742"/>
          </a:xfrm>
          <a:prstGeom prst="rect">
            <a:avLst/>
          </a:prstGeom>
        </p:spPr>
        <p:txBody>
          <a:bodyPr/>
          <a:lstStyle/>
          <a:p>
            <a:pPr lvl="0">
              <a:defRPr sz="1800"/>
            </a:pPr>
            <a:r>
              <a:rPr dirty="0"/>
              <a:t>What process is shown the diagram below?  </a:t>
            </a:r>
          </a:p>
        </p:txBody>
      </p:sp>
      <p:pic>
        <p:nvPicPr>
          <p:cNvPr id="89" name="pasted-image.png"/>
          <p:cNvPicPr/>
          <p:nvPr/>
        </p:nvPicPr>
        <p:blipFill>
          <a:blip r:embed="rId2">
            <a:extLst/>
          </a:blip>
          <a:stretch>
            <a:fillRect/>
          </a:stretch>
        </p:blipFill>
        <p:spPr>
          <a:xfrm>
            <a:off x="744998" y="2539241"/>
            <a:ext cx="7143750" cy="3027165"/>
          </a:xfrm>
          <a:prstGeom prst="rect">
            <a:avLst/>
          </a:prstGeom>
          <a:ln w="12700">
            <a:miter lim="400000"/>
          </a:ln>
        </p:spPr>
      </p:pic>
      <p:grpSp>
        <p:nvGrpSpPr>
          <p:cNvPr id="5" name="Group 4"/>
          <p:cNvGrpSpPr/>
          <p:nvPr/>
        </p:nvGrpSpPr>
        <p:grpSpPr>
          <a:xfrm>
            <a:off x="5965946" y="116086"/>
            <a:ext cx="1799400" cy="1348383"/>
            <a:chOff x="8484901" y="165100"/>
            <a:chExt cx="2559147" cy="1917700"/>
          </a:xfrm>
        </p:grpSpPr>
        <p:pic>
          <p:nvPicPr>
            <p:cNvPr id="6" name="Picture 5"/>
            <p:cNvPicPr>
              <a:picLocks noChangeAspect="1"/>
            </p:cNvPicPr>
            <p:nvPr/>
          </p:nvPicPr>
          <p:blipFill>
            <a:blip r:embed="rId3">
              <a:alphaModFix amt="29000"/>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8885048" y="165100"/>
              <a:ext cx="2159000" cy="1917700"/>
            </a:xfrm>
            <a:prstGeom prst="rect">
              <a:avLst/>
            </a:prstGeom>
          </p:spPr>
        </p:pic>
        <p:sp>
          <p:nvSpPr>
            <p:cNvPr id="7" name="TextBox 6"/>
            <p:cNvSpPr txBox="1"/>
            <p:nvPr/>
          </p:nvSpPr>
          <p:spPr>
            <a:xfrm>
              <a:off x="8484901" y="255321"/>
              <a:ext cx="2547166" cy="157992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latinLnBrk="1" hangingPunct="0"/>
              <a:r>
                <a:rPr kumimoji="0" lang="en-US" altLang="ja-JP" sz="6750" dirty="0">
                  <a:ln>
                    <a:solidFill>
                      <a:srgbClr val="000000"/>
                    </a:solidFill>
                  </a:ln>
                  <a:solidFill>
                    <a:srgbClr val="000000"/>
                  </a:solidFill>
                  <a:latin typeface="Lucida Bright"/>
                  <a:cs typeface="Lucida Bright"/>
                  <a:sym typeface="Helvetica Light"/>
                </a:rPr>
                <a:t>#15</a:t>
              </a:r>
              <a:endParaRPr kumimoji="0" lang="ja-JP" altLang="en-US" sz="6750" dirty="0">
                <a:ln>
                  <a:solidFill>
                    <a:srgbClr val="000000"/>
                  </a:solidFill>
                </a:ln>
                <a:solidFill>
                  <a:srgbClr val="000000"/>
                </a:solidFill>
                <a:latin typeface="Lucida Bright"/>
                <a:cs typeface="Lucida Bright"/>
                <a:sym typeface="Helvetica Light"/>
              </a:endParaRPr>
            </a:p>
          </p:txBody>
        </p:sp>
      </p:gr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2404" y="98555"/>
            <a:ext cx="8951596" cy="2440686"/>
          </a:xfrm>
          <a:prstGeom prst="rect">
            <a:avLst/>
          </a:prstGeom>
        </p:spPr>
      </p:pic>
    </p:spTree>
    <p:extLst>
      <p:ext uri="{BB962C8B-B14F-4D97-AF65-F5344CB8AC3E}">
        <p14:creationId xmlns:p14="http://schemas.microsoft.com/office/powerpoint/2010/main" val="21573079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2398" y="329185"/>
            <a:ext cx="7886700" cy="6143804"/>
          </a:xfrm>
        </p:spPr>
        <p:txBody>
          <a:bodyPr>
            <a:normAutofit fontScale="90000"/>
          </a:bodyPr>
          <a:lstStyle/>
          <a:p>
            <a:r>
              <a:rPr kumimoji="1" lang="en-US" altLang="ja-JP" sz="4000" i="1" dirty="0" smtClean="0">
                <a:solidFill>
                  <a:srgbClr val="000000"/>
                </a:solidFill>
                <a:latin typeface="Helvetica"/>
                <a:cs typeface="Helvetica"/>
              </a:rPr>
              <a:t>3. All cells come from preexisting cells.</a:t>
            </a:r>
            <a:r>
              <a:rPr kumimoji="1" lang="en-US" altLang="ja-JP" sz="3600" i="1" dirty="0" smtClean="0">
                <a:solidFill>
                  <a:srgbClr val="000000"/>
                </a:solidFill>
                <a:latin typeface="Helvetica"/>
                <a:cs typeface="Helvetica"/>
              </a:rPr>
              <a:t/>
            </a:r>
            <a:br>
              <a:rPr kumimoji="1" lang="en-US" altLang="ja-JP" sz="3600" i="1" dirty="0" smtClean="0">
                <a:solidFill>
                  <a:srgbClr val="000000"/>
                </a:solidFill>
                <a:latin typeface="Helvetica"/>
                <a:cs typeface="Helvetica"/>
              </a:rPr>
            </a:br>
            <a:r>
              <a:rPr kumimoji="1" lang="en-US" altLang="ja-JP" sz="3600" i="1" dirty="0" smtClean="0">
                <a:solidFill>
                  <a:srgbClr val="000000"/>
                </a:solidFill>
                <a:latin typeface="Helvetica"/>
                <a:cs typeface="Helvetica"/>
              </a:rPr>
              <a:t/>
            </a:r>
            <a:br>
              <a:rPr kumimoji="1" lang="en-US" altLang="ja-JP" sz="3600" i="1" dirty="0" smtClean="0">
                <a:solidFill>
                  <a:srgbClr val="000000"/>
                </a:solidFill>
                <a:latin typeface="Helvetica"/>
                <a:cs typeface="Helvetica"/>
              </a:rPr>
            </a:br>
            <a:r>
              <a:rPr kumimoji="1" lang="en-US" altLang="ja-JP" sz="3600" i="1" dirty="0">
                <a:solidFill>
                  <a:srgbClr val="000000"/>
                </a:solidFill>
                <a:latin typeface="Helvetica"/>
                <a:cs typeface="Helvetica"/>
              </a:rPr>
              <a:t/>
            </a:r>
            <a:br>
              <a:rPr kumimoji="1" lang="en-US" altLang="ja-JP" sz="3600" i="1" dirty="0">
                <a:solidFill>
                  <a:srgbClr val="000000"/>
                </a:solidFill>
                <a:latin typeface="Helvetica"/>
                <a:cs typeface="Helvetica"/>
              </a:rPr>
            </a:br>
            <a:r>
              <a:rPr kumimoji="1" lang="en-US" altLang="ja-JP" sz="3600" i="1" dirty="0" smtClean="0">
                <a:solidFill>
                  <a:srgbClr val="000000"/>
                </a:solidFill>
                <a:latin typeface="Helvetica"/>
                <a:cs typeface="Helvetica"/>
              </a:rPr>
              <a:t/>
            </a:r>
            <a:br>
              <a:rPr kumimoji="1" lang="en-US" altLang="ja-JP" sz="3600" i="1" dirty="0" smtClean="0">
                <a:solidFill>
                  <a:srgbClr val="000000"/>
                </a:solidFill>
                <a:latin typeface="Helvetica"/>
                <a:cs typeface="Helvetica"/>
              </a:rPr>
            </a:br>
            <a:r>
              <a:rPr kumimoji="1" lang="en-US" altLang="ja-JP" sz="3600" i="1" dirty="0" smtClean="0">
                <a:solidFill>
                  <a:srgbClr val="000000"/>
                </a:solidFill>
                <a:latin typeface="Helvetica"/>
                <a:cs typeface="Helvetica"/>
              </a:rPr>
              <a:t/>
            </a:r>
            <a:br>
              <a:rPr kumimoji="1" lang="en-US" altLang="ja-JP" sz="3600" i="1" dirty="0" smtClean="0">
                <a:solidFill>
                  <a:srgbClr val="000000"/>
                </a:solidFill>
                <a:latin typeface="Helvetica"/>
                <a:cs typeface="Helvetica"/>
              </a:rPr>
            </a:br>
            <a:r>
              <a:rPr kumimoji="1" lang="en-US" altLang="ja-JP" sz="3600" i="1" dirty="0">
                <a:solidFill>
                  <a:srgbClr val="000000"/>
                </a:solidFill>
                <a:latin typeface="Helvetica"/>
                <a:cs typeface="Helvetica"/>
              </a:rPr>
              <a:t/>
            </a:r>
            <a:br>
              <a:rPr kumimoji="1" lang="en-US" altLang="ja-JP" sz="3600" i="1" dirty="0">
                <a:solidFill>
                  <a:srgbClr val="000000"/>
                </a:solidFill>
                <a:latin typeface="Helvetica"/>
                <a:cs typeface="Helvetica"/>
              </a:rPr>
            </a:br>
            <a:r>
              <a:rPr kumimoji="1" lang="en-US" altLang="ja-JP" sz="3600" i="1" dirty="0" smtClean="0">
                <a:solidFill>
                  <a:srgbClr val="000000"/>
                </a:solidFill>
                <a:latin typeface="Helvetica"/>
                <a:cs typeface="Helvetica"/>
              </a:rPr>
              <a:t/>
            </a:r>
            <a:br>
              <a:rPr kumimoji="1" lang="en-US" altLang="ja-JP" sz="3600" i="1" dirty="0" smtClean="0">
                <a:solidFill>
                  <a:srgbClr val="000000"/>
                </a:solidFill>
                <a:latin typeface="Helvetica"/>
                <a:cs typeface="Helvetica"/>
              </a:rPr>
            </a:br>
            <a:r>
              <a:rPr kumimoji="1" lang="en-US" altLang="ja-JP" sz="3600" i="1" dirty="0">
                <a:solidFill>
                  <a:srgbClr val="000000"/>
                </a:solidFill>
                <a:latin typeface="Helvetica"/>
                <a:cs typeface="Helvetica"/>
              </a:rPr>
              <a:t/>
            </a:r>
            <a:br>
              <a:rPr kumimoji="1" lang="en-US" altLang="ja-JP" sz="3600" i="1" dirty="0">
                <a:solidFill>
                  <a:srgbClr val="000000"/>
                </a:solidFill>
                <a:latin typeface="Helvetica"/>
                <a:cs typeface="Helvetica"/>
              </a:rPr>
            </a:br>
            <a:r>
              <a:rPr lang="en-US" sz="2000" i="1" dirty="0">
                <a:hlinkClick r:id="rId2" tooltip="Share link"/>
              </a:rPr>
              <a:t> https://youtu.be/XdKvdURrtDs </a:t>
            </a:r>
            <a:r>
              <a:rPr kumimoji="1" lang="en-US" altLang="ja-JP" sz="3600" b="1" i="1" u="sng" dirty="0" smtClean="0">
                <a:solidFill>
                  <a:srgbClr val="FF0000"/>
                </a:solidFill>
                <a:latin typeface="Helvetica"/>
                <a:cs typeface="Helvetica"/>
              </a:rPr>
              <a:t/>
            </a:r>
            <a:br>
              <a:rPr kumimoji="1" lang="en-US" altLang="ja-JP" sz="3600" b="1" i="1" u="sng" dirty="0" smtClean="0">
                <a:solidFill>
                  <a:srgbClr val="FF0000"/>
                </a:solidFill>
                <a:latin typeface="Helvetica"/>
                <a:cs typeface="Helvetica"/>
              </a:rPr>
            </a:br>
            <a:r>
              <a:rPr kumimoji="1" lang="en-US" altLang="ja-JP" sz="3600" b="1" i="1" u="sng" dirty="0" smtClean="0">
                <a:solidFill>
                  <a:srgbClr val="FF0000"/>
                </a:solidFill>
                <a:latin typeface="Helvetica"/>
                <a:cs typeface="Helvetica"/>
              </a:rPr>
              <a:t> </a:t>
            </a:r>
            <a:br>
              <a:rPr kumimoji="1" lang="en-US" altLang="ja-JP" sz="3600" b="1" i="1" u="sng" dirty="0" smtClean="0">
                <a:solidFill>
                  <a:srgbClr val="FF0000"/>
                </a:solidFill>
                <a:latin typeface="Helvetica"/>
                <a:cs typeface="Helvetica"/>
              </a:rPr>
            </a:br>
            <a:r>
              <a:rPr kumimoji="1" lang="en-US" altLang="ja-JP" sz="3600" b="1" i="1" u="sng" dirty="0">
                <a:solidFill>
                  <a:srgbClr val="FF0000"/>
                </a:solidFill>
                <a:latin typeface="Helvetica"/>
                <a:cs typeface="Helvetica"/>
              </a:rPr>
              <a:t/>
            </a:r>
            <a:br>
              <a:rPr kumimoji="1" lang="en-US" altLang="ja-JP" sz="3600" b="1" i="1" u="sng" dirty="0">
                <a:solidFill>
                  <a:srgbClr val="FF0000"/>
                </a:solidFill>
                <a:latin typeface="Helvetica"/>
                <a:cs typeface="Helvetica"/>
              </a:rPr>
            </a:br>
            <a:r>
              <a:rPr kumimoji="1" lang="en-US" altLang="ja-JP" sz="3600" b="1" i="1" u="sng" dirty="0" smtClean="0">
                <a:solidFill>
                  <a:srgbClr val="C00000"/>
                </a:solidFill>
                <a:latin typeface="Helvetica"/>
                <a:cs typeface="Helvetica"/>
              </a:rPr>
              <a:t>EXCEPT THE 1</a:t>
            </a:r>
            <a:r>
              <a:rPr kumimoji="1" lang="en-US" altLang="ja-JP" sz="3600" b="1" i="1" u="sng" baseline="30000" dirty="0" smtClean="0">
                <a:solidFill>
                  <a:srgbClr val="C00000"/>
                </a:solidFill>
                <a:latin typeface="Helvetica"/>
                <a:cs typeface="Helvetica"/>
              </a:rPr>
              <a:t>st</a:t>
            </a:r>
            <a:r>
              <a:rPr kumimoji="1" lang="en-US" altLang="ja-JP" sz="3600" b="1" i="1" u="sng" dirty="0" smtClean="0">
                <a:solidFill>
                  <a:srgbClr val="C00000"/>
                </a:solidFill>
                <a:latin typeface="Helvetica"/>
                <a:cs typeface="Helvetica"/>
              </a:rPr>
              <a:t> Cell </a:t>
            </a:r>
            <a:r>
              <a:rPr kumimoji="1" lang="en-US" altLang="ja-JP" sz="3600" b="1" i="1" u="sng" dirty="0" smtClean="0">
                <a:solidFill>
                  <a:srgbClr val="FF0000"/>
                </a:solidFill>
                <a:latin typeface="Helvetica"/>
                <a:cs typeface="Helvetica"/>
              </a:rPr>
              <a:t/>
            </a:r>
            <a:br>
              <a:rPr kumimoji="1" lang="en-US" altLang="ja-JP" sz="3600" b="1" i="1" u="sng" dirty="0" smtClean="0">
                <a:solidFill>
                  <a:srgbClr val="FF0000"/>
                </a:solidFill>
                <a:latin typeface="Helvetica"/>
                <a:cs typeface="Helvetica"/>
              </a:rPr>
            </a:br>
            <a:endParaRPr lang="en-US" b="1" u="sng" dirty="0">
              <a:solidFill>
                <a:srgbClr val="FF0000"/>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4698" y="1290052"/>
            <a:ext cx="6642100" cy="2628900"/>
          </a:xfrm>
          <a:prstGeom prst="rect">
            <a:avLst/>
          </a:prstGeom>
        </p:spPr>
      </p:pic>
    </p:spTree>
    <p:extLst>
      <p:ext uri="{BB962C8B-B14F-4D97-AF65-F5344CB8AC3E}">
        <p14:creationId xmlns:p14="http://schemas.microsoft.com/office/powerpoint/2010/main" val="316462349"/>
      </p:ext>
    </p:extLst>
  </p:cSld>
  <p:clrMapOvr>
    <a:masterClrMapping/>
  </p:clrMapOvr>
  <p:timing>
    <p:tnLst>
      <p:par>
        <p:cTn id="1" dur="indefinite" restart="never" nodeType="tmRoot"/>
      </p:par>
    </p:tnLst>
  </p:timing>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147777" y="6656224"/>
            <a:ext cx="1006679" cy="146515"/>
          </a:xfrm>
          <a:prstGeom prst="rect">
            <a:avLst/>
          </a:prstGeom>
          <a:noFill/>
        </p:spPr>
        <p:txBody>
          <a:bodyPr wrap="square" rtlCol="0">
            <a:spAutoFit/>
          </a:bodyPr>
          <a:lstStyle/>
          <a:p>
            <a:r>
              <a:rPr lang="en-US" altLang="ja-JP" sz="352" dirty="0">
                <a:latin typeface="Helvetica"/>
                <a:cs typeface="Helvetica"/>
              </a:rPr>
              <a:t>© 2014 Vanessa Jason (“Biology Roots”)</a:t>
            </a:r>
            <a:endParaRPr lang="ja-JP" altLang="en-US" sz="352" dirty="0">
              <a:latin typeface="Helvetica"/>
              <a:cs typeface="Helvetica"/>
            </a:endParaRPr>
          </a:p>
        </p:txBody>
      </p:sp>
      <p:sp>
        <p:nvSpPr>
          <p:cNvPr id="22" name="TextBox 21"/>
          <p:cNvSpPr txBox="1"/>
          <p:nvPr/>
        </p:nvSpPr>
        <p:spPr>
          <a:xfrm>
            <a:off x="2936579" y="2006720"/>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23" name="TextBox 22"/>
          <p:cNvSpPr txBox="1"/>
          <p:nvPr/>
        </p:nvSpPr>
        <p:spPr>
          <a:xfrm>
            <a:off x="222663" y="576671"/>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24" name="TextBox 23"/>
          <p:cNvSpPr txBox="1"/>
          <p:nvPr/>
        </p:nvSpPr>
        <p:spPr>
          <a:xfrm>
            <a:off x="3388758" y="6613588"/>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25" name="TextBox 24"/>
          <p:cNvSpPr txBox="1"/>
          <p:nvPr/>
        </p:nvSpPr>
        <p:spPr>
          <a:xfrm>
            <a:off x="1742311" y="3409171"/>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91" name="Shape 91"/>
          <p:cNvSpPr>
            <a:spLocks noGrp="1"/>
          </p:cNvSpPr>
          <p:nvPr>
            <p:ph type="title"/>
          </p:nvPr>
        </p:nvSpPr>
        <p:spPr>
          <a:xfrm>
            <a:off x="125015" y="116086"/>
            <a:ext cx="7358063" cy="1017776"/>
          </a:xfrm>
          <a:prstGeom prst="rect">
            <a:avLst/>
          </a:prstGeom>
        </p:spPr>
        <p:txBody>
          <a:bodyPr/>
          <a:lstStyle>
            <a:lvl1pPr algn="l">
              <a:defRPr sz="7700">
                <a:latin typeface="KG Second Chances Sketch"/>
                <a:ea typeface="KG Second Chances Sketch"/>
                <a:cs typeface="KG Second Chances Sketch"/>
                <a:sym typeface="KG Second Chances Sketch"/>
              </a:defRPr>
            </a:lvl1pPr>
          </a:lstStyle>
          <a:p>
            <a:pPr lvl="0">
              <a:defRPr sz="1800"/>
            </a:pPr>
            <a:r>
              <a:rPr sz="5414" dirty="0">
                <a:latin typeface="Lucida Bright"/>
                <a:ea typeface="Lucida Bright"/>
                <a:cs typeface="Lucida Bright"/>
              </a:rPr>
              <a:t>Cell Transport </a:t>
            </a:r>
          </a:p>
        </p:txBody>
      </p:sp>
      <p:sp>
        <p:nvSpPr>
          <p:cNvPr id="92" name="Shape 92"/>
          <p:cNvSpPr>
            <a:spLocks noGrp="1"/>
          </p:cNvSpPr>
          <p:nvPr>
            <p:ph type="body" idx="1"/>
          </p:nvPr>
        </p:nvSpPr>
        <p:spPr>
          <a:xfrm>
            <a:off x="339328" y="1810275"/>
            <a:ext cx="7358063" cy="794742"/>
          </a:xfrm>
          <a:prstGeom prst="rect">
            <a:avLst/>
          </a:prstGeom>
        </p:spPr>
        <p:txBody>
          <a:bodyPr/>
          <a:lstStyle/>
          <a:p>
            <a:pPr lvl="0">
              <a:defRPr sz="1800"/>
            </a:pPr>
            <a:r>
              <a:rPr dirty="0"/>
              <a:t>Label the </a:t>
            </a:r>
            <a:r>
              <a:rPr lang="en-US" u="sng" dirty="0"/>
              <a:t>underlined </a:t>
            </a:r>
            <a:r>
              <a:rPr u="sng" dirty="0"/>
              <a:t>parts </a:t>
            </a:r>
            <a:r>
              <a:rPr dirty="0"/>
              <a:t>of the plasma membrane on your answer shee</a:t>
            </a:r>
            <a:r>
              <a:rPr lang="en-US" dirty="0"/>
              <a:t>t. </a:t>
            </a:r>
            <a:endParaRPr dirty="0"/>
          </a:p>
        </p:txBody>
      </p:sp>
      <p:pic>
        <p:nvPicPr>
          <p:cNvPr id="93" name="pasted-image.png"/>
          <p:cNvPicPr/>
          <p:nvPr/>
        </p:nvPicPr>
        <p:blipFill>
          <a:blip r:embed="rId2">
            <a:extLst/>
          </a:blip>
          <a:stretch>
            <a:fillRect/>
          </a:stretch>
        </p:blipFill>
        <p:spPr>
          <a:xfrm>
            <a:off x="517828" y="2839105"/>
            <a:ext cx="8804146" cy="3620706"/>
          </a:xfrm>
          <a:prstGeom prst="rect">
            <a:avLst/>
          </a:prstGeom>
          <a:ln w="12700">
            <a:miter lim="400000"/>
          </a:ln>
        </p:spPr>
      </p:pic>
      <p:grpSp>
        <p:nvGrpSpPr>
          <p:cNvPr id="5" name="Group 4"/>
          <p:cNvGrpSpPr/>
          <p:nvPr/>
        </p:nvGrpSpPr>
        <p:grpSpPr>
          <a:xfrm>
            <a:off x="5965946" y="116086"/>
            <a:ext cx="1799400" cy="1348383"/>
            <a:chOff x="8484901" y="165100"/>
            <a:chExt cx="2559147" cy="1917700"/>
          </a:xfrm>
        </p:grpSpPr>
        <p:pic>
          <p:nvPicPr>
            <p:cNvPr id="6" name="Picture 5"/>
            <p:cNvPicPr>
              <a:picLocks noChangeAspect="1"/>
            </p:cNvPicPr>
            <p:nvPr/>
          </p:nvPicPr>
          <p:blipFill>
            <a:blip r:embed="rId3">
              <a:alphaModFix amt="29000"/>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8885048" y="165100"/>
              <a:ext cx="2159000" cy="1917700"/>
            </a:xfrm>
            <a:prstGeom prst="rect">
              <a:avLst/>
            </a:prstGeom>
          </p:spPr>
        </p:pic>
        <p:sp>
          <p:nvSpPr>
            <p:cNvPr id="7" name="TextBox 6"/>
            <p:cNvSpPr txBox="1"/>
            <p:nvPr/>
          </p:nvSpPr>
          <p:spPr>
            <a:xfrm>
              <a:off x="8484901" y="255321"/>
              <a:ext cx="2547166" cy="157992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latinLnBrk="1" hangingPunct="0"/>
              <a:r>
                <a:rPr kumimoji="0" lang="en-US" altLang="ja-JP" sz="6750" dirty="0">
                  <a:ln>
                    <a:solidFill>
                      <a:srgbClr val="000000"/>
                    </a:solidFill>
                  </a:ln>
                  <a:solidFill>
                    <a:srgbClr val="000000"/>
                  </a:solidFill>
                  <a:latin typeface="Lucida Bright"/>
                  <a:cs typeface="Lucida Bright"/>
                  <a:sym typeface="Helvetica Light"/>
                </a:rPr>
                <a:t>#16</a:t>
              </a:r>
              <a:endParaRPr kumimoji="0" lang="ja-JP" altLang="en-US" sz="6750" dirty="0">
                <a:ln>
                  <a:solidFill>
                    <a:srgbClr val="000000"/>
                  </a:solidFill>
                </a:ln>
                <a:solidFill>
                  <a:srgbClr val="000000"/>
                </a:solidFill>
                <a:latin typeface="Lucida Bright"/>
                <a:cs typeface="Lucida Bright"/>
                <a:sym typeface="Helvetica Light"/>
              </a:endParaRPr>
            </a:p>
          </p:txBody>
        </p:sp>
      </p:grpSp>
      <p:cxnSp>
        <p:nvCxnSpPr>
          <p:cNvPr id="3" name="Straight Connector 2"/>
          <p:cNvCxnSpPr/>
          <p:nvPr/>
        </p:nvCxnSpPr>
        <p:spPr>
          <a:xfrm>
            <a:off x="7483078" y="3339850"/>
            <a:ext cx="1121675" cy="0"/>
          </a:xfrm>
          <a:prstGeom prst="line">
            <a:avLst/>
          </a:prstGeom>
          <a:noFill/>
          <a:ln w="25400" cap="flat">
            <a:solidFill>
              <a:srgbClr val="00882B"/>
            </a:solidFill>
            <a:prstDash val="solid"/>
            <a:miter lim="400000"/>
          </a:ln>
          <a:effectLst/>
        </p:spPr>
        <p:style>
          <a:lnRef idx="0">
            <a:scrgbClr r="0" g="0" b="0"/>
          </a:lnRef>
          <a:fillRef idx="0">
            <a:scrgbClr r="0" g="0" b="0"/>
          </a:fillRef>
          <a:effectRef idx="0">
            <a:scrgbClr r="0" g="0" b="0"/>
          </a:effectRef>
          <a:fontRef idx="none"/>
        </p:style>
      </p:cxnSp>
      <p:cxnSp>
        <p:nvCxnSpPr>
          <p:cNvPr id="10" name="Straight Connector 9"/>
          <p:cNvCxnSpPr/>
          <p:nvPr/>
        </p:nvCxnSpPr>
        <p:spPr>
          <a:xfrm>
            <a:off x="8043916" y="4711047"/>
            <a:ext cx="1121675" cy="0"/>
          </a:xfrm>
          <a:prstGeom prst="line">
            <a:avLst/>
          </a:prstGeom>
          <a:noFill/>
          <a:ln w="25400" cap="flat">
            <a:solidFill>
              <a:srgbClr val="00882B"/>
            </a:solidFill>
            <a:prstDash val="solid"/>
            <a:miter lim="400000"/>
          </a:ln>
          <a:effectLst/>
        </p:spPr>
        <p:style>
          <a:lnRef idx="0">
            <a:scrgbClr r="0" g="0" b="0"/>
          </a:lnRef>
          <a:fillRef idx="0">
            <a:scrgbClr r="0" g="0" b="0"/>
          </a:fillRef>
          <a:effectRef idx="0">
            <a:scrgbClr r="0" g="0" b="0"/>
          </a:effectRef>
          <a:fontRef idx="none"/>
        </p:style>
      </p:cxnSp>
      <p:cxnSp>
        <p:nvCxnSpPr>
          <p:cNvPr id="11" name="Straight Connector 10"/>
          <p:cNvCxnSpPr/>
          <p:nvPr/>
        </p:nvCxnSpPr>
        <p:spPr>
          <a:xfrm>
            <a:off x="7483078" y="5453236"/>
            <a:ext cx="1121675" cy="0"/>
          </a:xfrm>
          <a:prstGeom prst="line">
            <a:avLst/>
          </a:prstGeom>
          <a:noFill/>
          <a:ln w="25400" cap="flat">
            <a:solidFill>
              <a:srgbClr val="00882B"/>
            </a:solidFill>
            <a:prstDash val="solid"/>
            <a:miter lim="400000"/>
          </a:ln>
          <a:effectLst/>
        </p:spPr>
        <p:style>
          <a:lnRef idx="0">
            <a:scrgbClr r="0" g="0" b="0"/>
          </a:lnRef>
          <a:fillRef idx="0">
            <a:scrgbClr r="0" g="0" b="0"/>
          </a:fillRef>
          <a:effectRef idx="0">
            <a:scrgbClr r="0" g="0" b="0"/>
          </a:effectRef>
          <a:fontRef idx="none"/>
        </p:style>
      </p:cxnSp>
      <p:cxnSp>
        <p:nvCxnSpPr>
          <p:cNvPr id="12" name="Straight Connector 11"/>
          <p:cNvCxnSpPr/>
          <p:nvPr/>
        </p:nvCxnSpPr>
        <p:spPr>
          <a:xfrm>
            <a:off x="1791883" y="2136579"/>
            <a:ext cx="2116206" cy="0"/>
          </a:xfrm>
          <a:prstGeom prst="line">
            <a:avLst/>
          </a:prstGeom>
          <a:noFill/>
          <a:ln w="25400" cap="flat">
            <a:solidFill>
              <a:srgbClr val="00882B"/>
            </a:solidFill>
            <a:prstDash val="solid"/>
            <a:miter lim="400000"/>
          </a:ln>
          <a:effectLst/>
        </p:spPr>
        <p:style>
          <a:lnRef idx="0">
            <a:scrgbClr r="0" g="0" b="0"/>
          </a:lnRef>
          <a:fillRef idx="0">
            <a:scrgbClr r="0" g="0" b="0"/>
          </a:fillRef>
          <a:effectRef idx="0">
            <a:scrgbClr r="0" g="0" b="0"/>
          </a:effectRef>
          <a:fontRef idx="none"/>
        </p:style>
      </p:cxnSp>
      <p:cxnSp>
        <p:nvCxnSpPr>
          <p:cNvPr id="14" name="Straight Connector 13"/>
          <p:cNvCxnSpPr/>
          <p:nvPr/>
        </p:nvCxnSpPr>
        <p:spPr>
          <a:xfrm>
            <a:off x="3183488" y="3539780"/>
            <a:ext cx="1121675" cy="0"/>
          </a:xfrm>
          <a:prstGeom prst="line">
            <a:avLst/>
          </a:prstGeom>
          <a:noFill/>
          <a:ln w="25400" cap="flat">
            <a:solidFill>
              <a:srgbClr val="00882B"/>
            </a:solidFill>
            <a:prstDash val="solid"/>
            <a:miter lim="400000"/>
          </a:ln>
          <a:effectLst/>
        </p:spPr>
        <p:style>
          <a:lnRef idx="0">
            <a:scrgbClr r="0" g="0" b="0"/>
          </a:lnRef>
          <a:fillRef idx="0">
            <a:scrgbClr r="0" g="0" b="0"/>
          </a:fillRef>
          <a:effectRef idx="0">
            <a:scrgbClr r="0" g="0" b="0"/>
          </a:effectRef>
          <a:fontRef idx="none"/>
        </p:style>
      </p:cxnSp>
      <p:cxnSp>
        <p:nvCxnSpPr>
          <p:cNvPr id="15" name="Straight Connector 14"/>
          <p:cNvCxnSpPr/>
          <p:nvPr/>
        </p:nvCxnSpPr>
        <p:spPr>
          <a:xfrm>
            <a:off x="5850729" y="6021475"/>
            <a:ext cx="1121675" cy="0"/>
          </a:xfrm>
          <a:prstGeom prst="line">
            <a:avLst/>
          </a:prstGeom>
          <a:noFill/>
          <a:ln w="25400" cap="flat">
            <a:solidFill>
              <a:srgbClr val="00882B"/>
            </a:solidFill>
            <a:prstDash val="solid"/>
            <a:miter lim="400000"/>
          </a:ln>
          <a:effectLst/>
        </p:spPr>
        <p:style>
          <a:lnRef idx="0">
            <a:scrgbClr r="0" g="0" b="0"/>
          </a:lnRef>
          <a:fillRef idx="0">
            <a:scrgbClr r="0" g="0" b="0"/>
          </a:fillRef>
          <a:effectRef idx="0">
            <a:scrgbClr r="0" g="0" b="0"/>
          </a:effectRef>
          <a:fontRef idx="none"/>
        </p:style>
      </p:cxnSp>
      <p:cxnSp>
        <p:nvCxnSpPr>
          <p:cNvPr id="16" name="Straight Connector 15"/>
          <p:cNvCxnSpPr/>
          <p:nvPr/>
        </p:nvCxnSpPr>
        <p:spPr>
          <a:xfrm>
            <a:off x="4146013" y="3145492"/>
            <a:ext cx="1121675" cy="0"/>
          </a:xfrm>
          <a:prstGeom prst="line">
            <a:avLst/>
          </a:prstGeom>
          <a:noFill/>
          <a:ln w="25400" cap="flat">
            <a:solidFill>
              <a:srgbClr val="00882B"/>
            </a:solidFill>
            <a:prstDash val="solid"/>
            <a:miter lim="400000"/>
          </a:ln>
          <a:effectLst/>
        </p:spPr>
        <p:style>
          <a:lnRef idx="0">
            <a:scrgbClr r="0" g="0" b="0"/>
          </a:lnRef>
          <a:fillRef idx="0">
            <a:scrgbClr r="0" g="0" b="0"/>
          </a:fillRef>
          <a:effectRef idx="0">
            <a:scrgbClr r="0" g="0" b="0"/>
          </a:effectRef>
          <a:fontRef idx="none"/>
        </p:style>
      </p:cxnSp>
      <p:cxnSp>
        <p:nvCxnSpPr>
          <p:cNvPr id="17" name="Straight Connector 16"/>
          <p:cNvCxnSpPr/>
          <p:nvPr/>
        </p:nvCxnSpPr>
        <p:spPr>
          <a:xfrm>
            <a:off x="3908089" y="6369375"/>
            <a:ext cx="1121675" cy="0"/>
          </a:xfrm>
          <a:prstGeom prst="line">
            <a:avLst/>
          </a:prstGeom>
          <a:noFill/>
          <a:ln w="25400" cap="flat">
            <a:solidFill>
              <a:srgbClr val="00882B"/>
            </a:solidFill>
            <a:prstDash val="solid"/>
            <a:miter lim="400000"/>
          </a:ln>
          <a:effectLst/>
        </p:spPr>
        <p:style>
          <a:lnRef idx="0">
            <a:scrgbClr r="0" g="0" b="0"/>
          </a:lnRef>
          <a:fillRef idx="0">
            <a:scrgbClr r="0" g="0" b="0"/>
          </a:fillRef>
          <a:effectRef idx="0">
            <a:scrgbClr r="0" g="0" b="0"/>
          </a:effectRef>
          <a:fontRef idx="none"/>
        </p:style>
      </p:cxnSp>
      <p:cxnSp>
        <p:nvCxnSpPr>
          <p:cNvPr id="18" name="Straight Connector 17"/>
          <p:cNvCxnSpPr/>
          <p:nvPr/>
        </p:nvCxnSpPr>
        <p:spPr>
          <a:xfrm>
            <a:off x="1443982" y="3339850"/>
            <a:ext cx="1121675" cy="0"/>
          </a:xfrm>
          <a:prstGeom prst="line">
            <a:avLst/>
          </a:prstGeom>
          <a:noFill/>
          <a:ln w="25400" cap="flat">
            <a:solidFill>
              <a:srgbClr val="00882B"/>
            </a:solidFill>
            <a:prstDash val="solid"/>
            <a:miter lim="400000"/>
          </a:ln>
          <a:effectLst/>
        </p:spPr>
        <p:style>
          <a:lnRef idx="0">
            <a:scrgbClr r="0" g="0" b="0"/>
          </a:lnRef>
          <a:fillRef idx="0">
            <a:scrgbClr r="0" g="0" b="0"/>
          </a:fillRef>
          <a:effectRef idx="0">
            <a:scrgbClr r="0" g="0" b="0"/>
          </a:effectRef>
          <a:fontRef idx="none"/>
        </p:style>
      </p:cxnSp>
      <p:cxnSp>
        <p:nvCxnSpPr>
          <p:cNvPr id="19" name="Straight Connector 18"/>
          <p:cNvCxnSpPr/>
          <p:nvPr/>
        </p:nvCxnSpPr>
        <p:spPr>
          <a:xfrm>
            <a:off x="3024339" y="6125844"/>
            <a:ext cx="1121675" cy="0"/>
          </a:xfrm>
          <a:prstGeom prst="line">
            <a:avLst/>
          </a:prstGeom>
          <a:noFill/>
          <a:ln w="25400" cap="flat">
            <a:solidFill>
              <a:srgbClr val="00882B"/>
            </a:solidFill>
            <a:prstDash val="solid"/>
            <a:miter lim="400000"/>
          </a:ln>
          <a:effectLst/>
        </p:spPr>
        <p:style>
          <a:lnRef idx="0">
            <a:scrgbClr r="0" g="0" b="0"/>
          </a:lnRef>
          <a:fillRef idx="0">
            <a:scrgbClr r="0" g="0" b="0"/>
          </a:fillRef>
          <a:effectRef idx="0">
            <a:scrgbClr r="0" g="0" b="0"/>
          </a:effectRef>
          <a:fontRef idx="none"/>
        </p:style>
      </p:cxnSp>
      <p:cxnSp>
        <p:nvCxnSpPr>
          <p:cNvPr id="20" name="Straight Connector 19"/>
          <p:cNvCxnSpPr/>
          <p:nvPr/>
        </p:nvCxnSpPr>
        <p:spPr>
          <a:xfrm>
            <a:off x="322307" y="5453236"/>
            <a:ext cx="1121675" cy="0"/>
          </a:xfrm>
          <a:prstGeom prst="line">
            <a:avLst/>
          </a:prstGeom>
          <a:noFill/>
          <a:ln w="25400" cap="flat">
            <a:solidFill>
              <a:srgbClr val="00882B"/>
            </a:solidFill>
            <a:prstDash val="solid"/>
            <a:miter lim="400000"/>
          </a:ln>
          <a:effectLst/>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835008201"/>
      </p:ext>
    </p:extLst>
  </p:cSld>
  <p:clrMapOvr>
    <a:masterClrMapping/>
  </p:clrMapOvr>
  <p:transition spd="med"/>
  <p:timing>
    <p:tnLst>
      <p:par>
        <p:cTn id="1" dur="indefinite" restart="never" nodeType="tmRoot"/>
      </p:par>
    </p:tnLst>
  </p:timing>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147777" y="6656224"/>
            <a:ext cx="1006679" cy="146515"/>
          </a:xfrm>
          <a:prstGeom prst="rect">
            <a:avLst/>
          </a:prstGeom>
          <a:noFill/>
        </p:spPr>
        <p:txBody>
          <a:bodyPr wrap="square" rtlCol="0">
            <a:spAutoFit/>
          </a:bodyPr>
          <a:lstStyle/>
          <a:p>
            <a:r>
              <a:rPr lang="en-US" altLang="ja-JP" sz="352" dirty="0">
                <a:latin typeface="Helvetica"/>
                <a:cs typeface="Helvetica"/>
              </a:rPr>
              <a:t>© 2014 Vanessa Jason (“Biology Roots”)</a:t>
            </a:r>
            <a:endParaRPr lang="ja-JP" altLang="en-US" sz="352" dirty="0">
              <a:latin typeface="Helvetica"/>
              <a:cs typeface="Helvetica"/>
            </a:endParaRPr>
          </a:p>
        </p:txBody>
      </p:sp>
      <p:sp>
        <p:nvSpPr>
          <p:cNvPr id="17" name="TextBox 16"/>
          <p:cNvSpPr txBox="1"/>
          <p:nvPr/>
        </p:nvSpPr>
        <p:spPr>
          <a:xfrm>
            <a:off x="2936579" y="2006720"/>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18" name="TextBox 17"/>
          <p:cNvSpPr txBox="1"/>
          <p:nvPr/>
        </p:nvSpPr>
        <p:spPr>
          <a:xfrm>
            <a:off x="222663" y="576671"/>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19" name="TextBox 18"/>
          <p:cNvSpPr txBox="1"/>
          <p:nvPr/>
        </p:nvSpPr>
        <p:spPr>
          <a:xfrm>
            <a:off x="3388758" y="6613588"/>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20" name="TextBox 19"/>
          <p:cNvSpPr txBox="1"/>
          <p:nvPr/>
        </p:nvSpPr>
        <p:spPr>
          <a:xfrm>
            <a:off x="1742311" y="3409171"/>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100" name="Shape 100"/>
          <p:cNvSpPr>
            <a:spLocks noGrp="1"/>
          </p:cNvSpPr>
          <p:nvPr>
            <p:ph type="title"/>
          </p:nvPr>
        </p:nvSpPr>
        <p:spPr>
          <a:xfrm>
            <a:off x="125015" y="116086"/>
            <a:ext cx="7358063" cy="1017776"/>
          </a:xfrm>
          <a:prstGeom prst="rect">
            <a:avLst/>
          </a:prstGeom>
        </p:spPr>
        <p:txBody>
          <a:bodyPr/>
          <a:lstStyle>
            <a:lvl1pPr algn="l">
              <a:defRPr sz="7700">
                <a:latin typeface="KG Second Chances Sketch"/>
                <a:ea typeface="KG Second Chances Sketch"/>
                <a:cs typeface="KG Second Chances Sketch"/>
                <a:sym typeface="KG Second Chances Sketch"/>
              </a:defRPr>
            </a:lvl1pPr>
          </a:lstStyle>
          <a:p>
            <a:pPr lvl="0">
              <a:defRPr sz="1800"/>
            </a:pPr>
            <a:r>
              <a:rPr sz="5414" dirty="0">
                <a:latin typeface="Lucida Bright"/>
                <a:ea typeface="Lucida Bright"/>
                <a:cs typeface="Lucida Bright"/>
              </a:rPr>
              <a:t>Cell Transport </a:t>
            </a:r>
          </a:p>
        </p:txBody>
      </p:sp>
      <p:sp>
        <p:nvSpPr>
          <p:cNvPr id="101" name="Shape 101"/>
          <p:cNvSpPr>
            <a:spLocks noGrp="1"/>
          </p:cNvSpPr>
          <p:nvPr>
            <p:ph type="body" idx="1"/>
          </p:nvPr>
        </p:nvSpPr>
        <p:spPr>
          <a:xfrm>
            <a:off x="339328" y="1160859"/>
            <a:ext cx="7358063" cy="794742"/>
          </a:xfrm>
          <a:prstGeom prst="rect">
            <a:avLst/>
          </a:prstGeom>
        </p:spPr>
        <p:txBody>
          <a:bodyPr/>
          <a:lstStyle/>
          <a:p>
            <a:pPr lvl="0">
              <a:defRPr sz="1800"/>
            </a:pPr>
            <a:r>
              <a:rPr/>
              <a:t>Label the diagram below on your answer sheet. </a:t>
            </a:r>
          </a:p>
        </p:txBody>
      </p:sp>
      <p:grpSp>
        <p:nvGrpSpPr>
          <p:cNvPr id="106" name="Group 106"/>
          <p:cNvGrpSpPr/>
          <p:nvPr/>
        </p:nvGrpSpPr>
        <p:grpSpPr>
          <a:xfrm>
            <a:off x="1968996" y="1690792"/>
            <a:ext cx="6972180" cy="4756338"/>
            <a:chOff x="0" y="0"/>
            <a:chExt cx="9915988" cy="6764568"/>
          </a:xfrm>
        </p:grpSpPr>
        <p:pic>
          <p:nvPicPr>
            <p:cNvPr id="102" name="pasted-image.png"/>
            <p:cNvPicPr/>
            <p:nvPr/>
          </p:nvPicPr>
          <p:blipFill>
            <a:blip r:embed="rId2">
              <a:extLst/>
            </a:blip>
            <a:stretch>
              <a:fillRect/>
            </a:stretch>
          </p:blipFill>
          <p:spPr>
            <a:xfrm>
              <a:off x="0" y="0"/>
              <a:ext cx="9131301" cy="6154137"/>
            </a:xfrm>
            <a:prstGeom prst="rect">
              <a:avLst/>
            </a:prstGeom>
            <a:ln w="12700" cap="flat">
              <a:noFill/>
              <a:miter lim="400000"/>
            </a:ln>
            <a:effectLst/>
          </p:spPr>
        </p:pic>
        <p:sp>
          <p:nvSpPr>
            <p:cNvPr id="103" name="Shape 103"/>
            <p:cNvSpPr/>
            <p:nvPr/>
          </p:nvSpPr>
          <p:spPr>
            <a:xfrm>
              <a:off x="6758516" y="2082502"/>
              <a:ext cx="3157473" cy="12700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blipFill rotWithShape="1">
              <a:blip r:embed="rId3"/>
              <a:srcRect/>
              <a:tile tx="0" ty="0" sx="100000" sy="100000" flip="none" algn="tl"/>
            </a:blipFill>
            <a:ln w="12700" cap="flat">
              <a:no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wrap="square" lIns="35719" tIns="35719" rIns="35719" bIns="35719" numCol="1" anchor="ctr">
              <a:noAutofit/>
            </a:bodyPr>
            <a:lstStyle>
              <a:lvl1pPr>
                <a:defRPr sz="6600">
                  <a:solidFill>
                    <a:srgbClr val="FFFFFF"/>
                  </a:solidFill>
                </a:defRPr>
              </a:lvl1pPr>
            </a:lstStyle>
            <a:p>
              <a:pPr lvl="0">
                <a:defRPr sz="1800">
                  <a:solidFill>
                    <a:srgbClr val="000000"/>
                  </a:solidFill>
                </a:defRPr>
              </a:pPr>
              <a:r>
                <a:rPr sz="4640"/>
                <a:t>?</a:t>
              </a:r>
            </a:p>
          </p:txBody>
        </p:sp>
        <p:sp>
          <p:nvSpPr>
            <p:cNvPr id="104" name="Shape 104"/>
            <p:cNvSpPr/>
            <p:nvPr/>
          </p:nvSpPr>
          <p:spPr>
            <a:xfrm>
              <a:off x="6072716" y="4173768"/>
              <a:ext cx="3157472" cy="12700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blipFill rotWithShape="1">
              <a:blip r:embed="rId3"/>
              <a:srcRect/>
              <a:tile tx="0" ty="0" sx="100000" sy="100000" flip="none" algn="tl"/>
            </a:blipFill>
            <a:ln w="12700" cap="flat">
              <a:no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wrap="square" lIns="35719" tIns="35719" rIns="35719" bIns="35719" numCol="1" anchor="ctr">
              <a:noAutofit/>
            </a:bodyPr>
            <a:lstStyle>
              <a:lvl1pPr>
                <a:defRPr sz="6600">
                  <a:solidFill>
                    <a:srgbClr val="FFFFFF"/>
                  </a:solidFill>
                </a:defRPr>
              </a:lvl1pPr>
            </a:lstStyle>
            <a:p>
              <a:pPr lvl="0">
                <a:defRPr sz="1800">
                  <a:solidFill>
                    <a:srgbClr val="000000"/>
                  </a:solidFill>
                </a:defRPr>
              </a:pPr>
              <a:r>
                <a:rPr sz="4640"/>
                <a:t>?</a:t>
              </a:r>
            </a:p>
          </p:txBody>
        </p:sp>
        <p:sp>
          <p:nvSpPr>
            <p:cNvPr id="105" name="Shape 105"/>
            <p:cNvSpPr/>
            <p:nvPr/>
          </p:nvSpPr>
          <p:spPr>
            <a:xfrm>
              <a:off x="5378449" y="5494568"/>
              <a:ext cx="3573596" cy="12700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blipFill rotWithShape="1">
              <a:blip r:embed="rId3"/>
              <a:srcRect/>
              <a:tile tx="0" ty="0" sx="100000" sy="100000" flip="none" algn="tl"/>
            </a:blipFill>
            <a:ln w="12700" cap="flat">
              <a:no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wrap="square" lIns="35719" tIns="35719" rIns="35719" bIns="35719" numCol="1" anchor="ctr">
              <a:noAutofit/>
            </a:bodyPr>
            <a:lstStyle>
              <a:lvl1pPr>
                <a:defRPr sz="6600">
                  <a:solidFill>
                    <a:srgbClr val="FFFFFF"/>
                  </a:solidFill>
                </a:defRPr>
              </a:lvl1pPr>
            </a:lstStyle>
            <a:p>
              <a:pPr lvl="0">
                <a:defRPr sz="1800">
                  <a:solidFill>
                    <a:srgbClr val="000000"/>
                  </a:solidFill>
                </a:defRPr>
              </a:pPr>
              <a:r>
                <a:rPr sz="4640"/>
                <a:t>?</a:t>
              </a:r>
            </a:p>
          </p:txBody>
        </p:sp>
      </p:grpSp>
      <p:sp>
        <p:nvSpPr>
          <p:cNvPr id="107" name="Shape 107"/>
          <p:cNvSpPr/>
          <p:nvPr/>
        </p:nvSpPr>
        <p:spPr>
          <a:xfrm>
            <a:off x="205877" y="5680653"/>
            <a:ext cx="5468726" cy="461601"/>
          </a:xfrm>
          <a:prstGeom prst="rect">
            <a:avLst/>
          </a:prstGeom>
          <a:ln w="12700">
            <a:miter lim="400000"/>
          </a:ln>
          <a:extLst>
            <a:ext uri="{C572A759-6A51-4108-AA02-DFA0A04FC94B}">
              <ma14:wrappingTextBoxFlag xmlns:ma14="http://schemas.microsoft.com/office/mac/drawingml/2011/main" val="1"/>
            </a:ext>
          </a:extLst>
        </p:spPr>
        <p:txBody>
          <a:bodyPr lIns="35719" tIns="35719" rIns="35719" bIns="35719" anchor="ctr">
            <a:spAutoFit/>
          </a:bodyPr>
          <a:lstStyle/>
          <a:p>
            <a:pPr lvl="0">
              <a:defRPr sz="1800"/>
            </a:pPr>
            <a:r>
              <a:rPr sz="2531" dirty="0"/>
              <a:t>Define hydrophobic and </a:t>
            </a:r>
            <a:r>
              <a:rPr sz="2531"/>
              <a:t>hydrophilic.</a:t>
            </a:r>
            <a:endParaRPr sz="2531" dirty="0"/>
          </a:p>
        </p:txBody>
      </p:sp>
      <p:sp>
        <p:nvSpPr>
          <p:cNvPr id="111" name="Shape 111"/>
          <p:cNvSpPr/>
          <p:nvPr/>
        </p:nvSpPr>
        <p:spPr>
          <a:xfrm>
            <a:off x="1609674" y="2506764"/>
            <a:ext cx="366397" cy="901173"/>
          </a:xfrm>
          <a:custGeom>
            <a:avLst/>
            <a:gdLst/>
            <a:ahLst/>
            <a:cxnLst>
              <a:cxn ang="0">
                <a:pos x="wd2" y="hd2"/>
              </a:cxn>
              <a:cxn ang="5400000">
                <a:pos x="wd2" y="hd2"/>
              </a:cxn>
              <a:cxn ang="10800000">
                <a:pos x="wd2" y="hd2"/>
              </a:cxn>
              <a:cxn ang="16200000">
                <a:pos x="wd2" y="hd2"/>
              </a:cxn>
            </a:cxnLst>
            <a:rect l="0" t="0" r="r" b="b"/>
            <a:pathLst>
              <a:path w="16226" h="21600" extrusionOk="0">
                <a:moveTo>
                  <a:pt x="16226" y="21600"/>
                </a:moveTo>
                <a:cubicBezTo>
                  <a:pt x="-4537" y="14299"/>
                  <a:pt x="-5374" y="7099"/>
                  <a:pt x="13715" y="0"/>
                </a:cubicBezTo>
              </a:path>
            </a:pathLst>
          </a:custGeom>
          <a:ln w="25400">
            <a:solidFill/>
            <a:miter lim="400000"/>
          </a:ln>
        </p:spPr>
        <p:txBody>
          <a:bodyPr/>
          <a:lstStyle/>
          <a:p>
            <a:pPr lvl="0"/>
            <a:endParaRPr sz="1266"/>
          </a:p>
        </p:txBody>
      </p:sp>
      <p:sp>
        <p:nvSpPr>
          <p:cNvPr id="109" name="Shape 109"/>
          <p:cNvSpPr/>
          <p:nvPr/>
        </p:nvSpPr>
        <p:spPr>
          <a:xfrm>
            <a:off x="753871" y="2957415"/>
            <a:ext cx="847520" cy="1"/>
          </a:xfrm>
          <a:prstGeom prst="line">
            <a:avLst/>
          </a:prstGeom>
          <a:ln w="25400">
            <a:solidFill/>
            <a:miter lim="400000"/>
          </a:ln>
        </p:spPr>
        <p:txBody>
          <a:bodyPr lIns="35719" tIns="35719" rIns="35719" bIns="35719" anchor="ctr"/>
          <a:lstStyle/>
          <a:p>
            <a:pPr lvl="0">
              <a:defRPr sz="2400"/>
            </a:pPr>
            <a:endParaRPr sz="1687"/>
          </a:p>
        </p:txBody>
      </p:sp>
      <p:sp>
        <p:nvSpPr>
          <p:cNvPr id="110" name="Shape 110"/>
          <p:cNvSpPr/>
          <p:nvPr/>
        </p:nvSpPr>
        <p:spPr>
          <a:xfrm>
            <a:off x="172641" y="2510931"/>
            <a:ext cx="892969" cy="892969"/>
          </a:xfrm>
          <a:prstGeom prst="roundRect">
            <a:avLst>
              <a:gd name="adj" fmla="val 50000"/>
            </a:avLst>
          </a:prstGeom>
          <a:blipFill>
            <a:blip r:embed="rId3"/>
          </a:blip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lvl1pPr>
              <a:defRPr sz="4500">
                <a:solidFill>
                  <a:srgbClr val="FFFFFF"/>
                </a:solidFill>
              </a:defRPr>
            </a:lvl1pPr>
          </a:lstStyle>
          <a:p>
            <a:pPr lvl="0">
              <a:defRPr sz="1800">
                <a:solidFill>
                  <a:srgbClr val="000000"/>
                </a:solidFill>
              </a:defRPr>
            </a:pPr>
            <a:r>
              <a:rPr sz="3164"/>
              <a:t>?</a:t>
            </a:r>
          </a:p>
        </p:txBody>
      </p:sp>
      <p:grpSp>
        <p:nvGrpSpPr>
          <p:cNvPr id="13" name="Group 12"/>
          <p:cNvGrpSpPr/>
          <p:nvPr/>
        </p:nvGrpSpPr>
        <p:grpSpPr>
          <a:xfrm>
            <a:off x="7002432" y="261351"/>
            <a:ext cx="1799400" cy="1348383"/>
            <a:chOff x="8484901" y="165100"/>
            <a:chExt cx="2559147" cy="1917700"/>
          </a:xfrm>
        </p:grpSpPr>
        <p:pic>
          <p:nvPicPr>
            <p:cNvPr id="14" name="Picture 13"/>
            <p:cNvPicPr>
              <a:picLocks noChangeAspect="1"/>
            </p:cNvPicPr>
            <p:nvPr/>
          </p:nvPicPr>
          <p:blipFill>
            <a:blip r:embed="rId4">
              <a:alphaModFix amt="29000"/>
              <a:extLst>
                <a:ext uri="{BEBA8EAE-BF5A-486C-A8C5-ECC9F3942E4B}">
                  <a14:imgProps xmlns:a14="http://schemas.microsoft.com/office/drawing/2010/main">
                    <a14:imgLayer r:embed="rId5">
                      <a14:imgEffect>
                        <a14:colorTemperature colorTemp="4700"/>
                      </a14:imgEffect>
                    </a14:imgLayer>
                  </a14:imgProps>
                </a:ext>
              </a:extLst>
            </a:blip>
            <a:stretch>
              <a:fillRect/>
            </a:stretch>
          </p:blipFill>
          <p:spPr>
            <a:xfrm>
              <a:off x="8885048" y="165100"/>
              <a:ext cx="2159000" cy="1917700"/>
            </a:xfrm>
            <a:prstGeom prst="rect">
              <a:avLst/>
            </a:prstGeom>
          </p:spPr>
        </p:pic>
        <p:sp>
          <p:nvSpPr>
            <p:cNvPr id="15" name="TextBox 14"/>
            <p:cNvSpPr txBox="1"/>
            <p:nvPr/>
          </p:nvSpPr>
          <p:spPr>
            <a:xfrm>
              <a:off x="8484901" y="255321"/>
              <a:ext cx="2547166" cy="157992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latinLnBrk="1" hangingPunct="0"/>
              <a:r>
                <a:rPr kumimoji="0" lang="en-US" altLang="ja-JP" sz="6750" dirty="0">
                  <a:ln>
                    <a:solidFill>
                      <a:srgbClr val="000000"/>
                    </a:solidFill>
                  </a:ln>
                  <a:solidFill>
                    <a:srgbClr val="000000"/>
                  </a:solidFill>
                  <a:latin typeface="Lucida Bright"/>
                  <a:cs typeface="Lucida Bright"/>
                  <a:sym typeface="Helvetica Light"/>
                </a:rPr>
                <a:t>#17</a:t>
              </a:r>
              <a:endParaRPr kumimoji="0" lang="ja-JP" altLang="en-US" sz="6750" dirty="0">
                <a:ln>
                  <a:solidFill>
                    <a:srgbClr val="000000"/>
                  </a:solidFill>
                </a:ln>
                <a:solidFill>
                  <a:srgbClr val="000000"/>
                </a:solidFill>
                <a:latin typeface="Lucida Bright"/>
                <a:cs typeface="Lucida Bright"/>
                <a:sym typeface="Helvetica Light"/>
              </a:endParaRPr>
            </a:p>
          </p:txBody>
        </p:sp>
      </p:gr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378" y="13248"/>
            <a:ext cx="9181638" cy="6844752"/>
          </a:xfrm>
          <a:prstGeom prst="rect">
            <a:avLst/>
          </a:prstGeom>
        </p:spPr>
      </p:pic>
    </p:spTree>
    <p:extLst>
      <p:ext uri="{BB962C8B-B14F-4D97-AF65-F5344CB8AC3E}">
        <p14:creationId xmlns:p14="http://schemas.microsoft.com/office/powerpoint/2010/main" val="17720106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47777" y="6656224"/>
            <a:ext cx="1006679" cy="146515"/>
          </a:xfrm>
          <a:prstGeom prst="rect">
            <a:avLst/>
          </a:prstGeom>
          <a:noFill/>
        </p:spPr>
        <p:txBody>
          <a:bodyPr wrap="square" rtlCol="0">
            <a:spAutoFit/>
          </a:bodyPr>
          <a:lstStyle/>
          <a:p>
            <a:r>
              <a:rPr lang="en-US" altLang="ja-JP" sz="352" dirty="0">
                <a:latin typeface="Helvetica"/>
                <a:cs typeface="Helvetica"/>
              </a:rPr>
              <a:t>© 2014 Vanessa Jason (“Biology Roots”)</a:t>
            </a:r>
            <a:endParaRPr lang="ja-JP" altLang="en-US" sz="352" dirty="0">
              <a:latin typeface="Helvetica"/>
              <a:cs typeface="Helvetica"/>
            </a:endParaRPr>
          </a:p>
        </p:txBody>
      </p:sp>
      <p:sp>
        <p:nvSpPr>
          <p:cNvPr id="10" name="TextBox 9"/>
          <p:cNvSpPr txBox="1"/>
          <p:nvPr/>
        </p:nvSpPr>
        <p:spPr>
          <a:xfrm>
            <a:off x="2936579" y="2006720"/>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11" name="TextBox 10"/>
          <p:cNvSpPr txBox="1"/>
          <p:nvPr/>
        </p:nvSpPr>
        <p:spPr>
          <a:xfrm>
            <a:off x="222663" y="576671"/>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12" name="TextBox 11"/>
          <p:cNvSpPr txBox="1"/>
          <p:nvPr/>
        </p:nvSpPr>
        <p:spPr>
          <a:xfrm>
            <a:off x="3388758" y="6613588"/>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13" name="TextBox 12"/>
          <p:cNvSpPr txBox="1"/>
          <p:nvPr/>
        </p:nvSpPr>
        <p:spPr>
          <a:xfrm>
            <a:off x="1742311" y="3409171"/>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pic>
        <p:nvPicPr>
          <p:cNvPr id="116" name="pasted-image.png"/>
          <p:cNvPicPr/>
          <p:nvPr/>
        </p:nvPicPr>
        <p:blipFill>
          <a:blip r:embed="rId2">
            <a:extLst/>
          </a:blip>
          <a:stretch>
            <a:fillRect/>
          </a:stretch>
        </p:blipFill>
        <p:spPr>
          <a:xfrm>
            <a:off x="420624" y="1955602"/>
            <a:ext cx="8168043" cy="4634301"/>
          </a:xfrm>
          <a:prstGeom prst="rect">
            <a:avLst/>
          </a:prstGeom>
          <a:ln w="12700">
            <a:miter lim="400000"/>
          </a:ln>
        </p:spPr>
      </p:pic>
      <p:sp>
        <p:nvSpPr>
          <p:cNvPr id="113" name="Shape 113"/>
          <p:cNvSpPr>
            <a:spLocks noGrp="1"/>
          </p:cNvSpPr>
          <p:nvPr>
            <p:ph type="title"/>
          </p:nvPr>
        </p:nvSpPr>
        <p:spPr>
          <a:xfrm>
            <a:off x="623674" y="116086"/>
            <a:ext cx="7358063" cy="1017776"/>
          </a:xfrm>
          <a:prstGeom prst="rect">
            <a:avLst/>
          </a:prstGeom>
        </p:spPr>
        <p:txBody>
          <a:bodyPr/>
          <a:lstStyle>
            <a:lvl1pPr algn="l">
              <a:defRPr sz="7700">
                <a:latin typeface="KG Second Chances Sketch"/>
                <a:ea typeface="KG Second Chances Sketch"/>
                <a:cs typeface="KG Second Chances Sketch"/>
                <a:sym typeface="KG Second Chances Sketch"/>
              </a:defRPr>
            </a:lvl1pPr>
          </a:lstStyle>
          <a:p>
            <a:pPr lvl="0">
              <a:defRPr sz="1800"/>
            </a:pPr>
            <a:r>
              <a:rPr sz="5414" dirty="0">
                <a:latin typeface="Lucida Bright"/>
                <a:ea typeface="Lucida Bright"/>
                <a:cs typeface="Lucida Bright"/>
              </a:rPr>
              <a:t>Cell Transport </a:t>
            </a:r>
          </a:p>
        </p:txBody>
      </p:sp>
      <p:sp>
        <p:nvSpPr>
          <p:cNvPr id="114" name="Shape 114"/>
          <p:cNvSpPr>
            <a:spLocks noGrp="1"/>
          </p:cNvSpPr>
          <p:nvPr>
            <p:ph type="body" idx="1"/>
          </p:nvPr>
        </p:nvSpPr>
        <p:spPr>
          <a:xfrm>
            <a:off x="246554" y="1477254"/>
            <a:ext cx="7358063" cy="794742"/>
          </a:xfrm>
          <a:prstGeom prst="rect">
            <a:avLst/>
          </a:prstGeom>
        </p:spPr>
        <p:txBody>
          <a:bodyPr/>
          <a:lstStyle/>
          <a:p>
            <a:pPr lvl="0">
              <a:defRPr sz="1800"/>
            </a:pPr>
            <a:r>
              <a:rPr dirty="0"/>
              <a:t>List the functions of the cell membrane.  </a:t>
            </a:r>
          </a:p>
        </p:txBody>
      </p:sp>
      <p:pic>
        <p:nvPicPr>
          <p:cNvPr id="115" name="pasted-image.png"/>
          <p:cNvPicPr/>
          <p:nvPr/>
        </p:nvPicPr>
        <p:blipFill>
          <a:blip r:embed="rId3">
            <a:extLst/>
          </a:blip>
          <a:stretch>
            <a:fillRect/>
          </a:stretch>
        </p:blipFill>
        <p:spPr>
          <a:xfrm>
            <a:off x="3182851" y="1955602"/>
            <a:ext cx="1392660" cy="696330"/>
          </a:xfrm>
          <a:prstGeom prst="rect">
            <a:avLst/>
          </a:prstGeom>
          <a:ln w="12700">
            <a:miter lim="400000"/>
          </a:ln>
        </p:spPr>
      </p:pic>
      <p:grpSp>
        <p:nvGrpSpPr>
          <p:cNvPr id="6" name="Group 5"/>
          <p:cNvGrpSpPr/>
          <p:nvPr/>
        </p:nvGrpSpPr>
        <p:grpSpPr>
          <a:xfrm>
            <a:off x="6797691" y="116086"/>
            <a:ext cx="1799400" cy="1348383"/>
            <a:chOff x="8484901" y="165100"/>
            <a:chExt cx="2559147" cy="1917700"/>
          </a:xfrm>
        </p:grpSpPr>
        <p:pic>
          <p:nvPicPr>
            <p:cNvPr id="7" name="Picture 6"/>
            <p:cNvPicPr>
              <a:picLocks noChangeAspect="1"/>
            </p:cNvPicPr>
            <p:nvPr/>
          </p:nvPicPr>
          <p:blipFill>
            <a:blip r:embed="rId4">
              <a:alphaModFix amt="29000"/>
              <a:extLst>
                <a:ext uri="{BEBA8EAE-BF5A-486C-A8C5-ECC9F3942E4B}">
                  <a14:imgProps xmlns:a14="http://schemas.microsoft.com/office/drawing/2010/main">
                    <a14:imgLayer r:embed="rId5">
                      <a14:imgEffect>
                        <a14:colorTemperature colorTemp="4700"/>
                      </a14:imgEffect>
                    </a14:imgLayer>
                  </a14:imgProps>
                </a:ext>
              </a:extLst>
            </a:blip>
            <a:stretch>
              <a:fillRect/>
            </a:stretch>
          </p:blipFill>
          <p:spPr>
            <a:xfrm>
              <a:off x="8885048" y="165100"/>
              <a:ext cx="2159000" cy="1917700"/>
            </a:xfrm>
            <a:prstGeom prst="rect">
              <a:avLst/>
            </a:prstGeom>
          </p:spPr>
        </p:pic>
        <p:sp>
          <p:nvSpPr>
            <p:cNvPr id="8" name="TextBox 7"/>
            <p:cNvSpPr txBox="1"/>
            <p:nvPr/>
          </p:nvSpPr>
          <p:spPr>
            <a:xfrm>
              <a:off x="8484901" y="255321"/>
              <a:ext cx="2547166" cy="157992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latinLnBrk="1" hangingPunct="0"/>
              <a:r>
                <a:rPr kumimoji="0" lang="en-US" altLang="ja-JP" sz="6750" dirty="0">
                  <a:ln>
                    <a:solidFill>
                      <a:srgbClr val="000000"/>
                    </a:solidFill>
                  </a:ln>
                  <a:solidFill>
                    <a:srgbClr val="000000"/>
                  </a:solidFill>
                  <a:latin typeface="Lucida Bright"/>
                  <a:cs typeface="Lucida Bright"/>
                  <a:sym typeface="Helvetica Light"/>
                </a:rPr>
                <a:t>#18</a:t>
              </a:r>
              <a:endParaRPr kumimoji="0" lang="ja-JP" altLang="en-US" sz="6750" dirty="0">
                <a:ln>
                  <a:solidFill>
                    <a:srgbClr val="000000"/>
                  </a:solidFill>
                </a:ln>
                <a:solidFill>
                  <a:srgbClr val="000000"/>
                </a:solidFill>
                <a:latin typeface="Lucida Bright"/>
                <a:cs typeface="Lucida Bright"/>
                <a:sym typeface="Helvetica Light"/>
              </a:endParaRPr>
            </a:p>
          </p:txBody>
        </p:sp>
      </p:grpSp>
    </p:spTree>
    <p:extLst>
      <p:ext uri="{BB962C8B-B14F-4D97-AF65-F5344CB8AC3E}">
        <p14:creationId xmlns:p14="http://schemas.microsoft.com/office/powerpoint/2010/main" val="1805914292"/>
      </p:ext>
    </p:extLst>
  </p:cSld>
  <p:clrMapOvr>
    <a:masterClrMapping/>
  </p:clrMapOvr>
  <p:transition spd="med"/>
  <p:timing>
    <p:tnLst>
      <p:par>
        <p:cTn id="1" dur="indefinite" restart="never" nodeType="tmRoot"/>
      </p:par>
    </p:tnLst>
  </p:timing>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47777" y="6656224"/>
            <a:ext cx="1006679" cy="146515"/>
          </a:xfrm>
          <a:prstGeom prst="rect">
            <a:avLst/>
          </a:prstGeom>
          <a:noFill/>
        </p:spPr>
        <p:txBody>
          <a:bodyPr wrap="square" rtlCol="0">
            <a:spAutoFit/>
          </a:bodyPr>
          <a:lstStyle/>
          <a:p>
            <a:r>
              <a:rPr lang="en-US" altLang="ja-JP" sz="352" dirty="0">
                <a:latin typeface="Helvetica"/>
                <a:cs typeface="Helvetica"/>
              </a:rPr>
              <a:t>© 2014 Vanessa Jason (“Biology Roots”)</a:t>
            </a:r>
            <a:endParaRPr lang="ja-JP" altLang="en-US" sz="352" dirty="0">
              <a:latin typeface="Helvetica"/>
              <a:cs typeface="Helvetica"/>
            </a:endParaRPr>
          </a:p>
        </p:txBody>
      </p:sp>
      <p:sp>
        <p:nvSpPr>
          <p:cNvPr id="10" name="TextBox 9"/>
          <p:cNvSpPr txBox="1"/>
          <p:nvPr/>
        </p:nvSpPr>
        <p:spPr>
          <a:xfrm>
            <a:off x="2936579" y="2006720"/>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11" name="TextBox 10"/>
          <p:cNvSpPr txBox="1"/>
          <p:nvPr/>
        </p:nvSpPr>
        <p:spPr>
          <a:xfrm>
            <a:off x="222663" y="576671"/>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12" name="TextBox 11"/>
          <p:cNvSpPr txBox="1"/>
          <p:nvPr/>
        </p:nvSpPr>
        <p:spPr>
          <a:xfrm>
            <a:off x="3388758" y="6613588"/>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13" name="TextBox 12"/>
          <p:cNvSpPr txBox="1"/>
          <p:nvPr/>
        </p:nvSpPr>
        <p:spPr>
          <a:xfrm>
            <a:off x="1742311" y="3409171"/>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113" name="Shape 113"/>
          <p:cNvSpPr>
            <a:spLocks noGrp="1"/>
          </p:cNvSpPr>
          <p:nvPr>
            <p:ph type="title"/>
          </p:nvPr>
        </p:nvSpPr>
        <p:spPr>
          <a:xfrm>
            <a:off x="623674" y="116086"/>
            <a:ext cx="7358063" cy="1017776"/>
          </a:xfrm>
          <a:prstGeom prst="rect">
            <a:avLst/>
          </a:prstGeom>
        </p:spPr>
        <p:txBody>
          <a:bodyPr/>
          <a:lstStyle>
            <a:lvl1pPr algn="l">
              <a:defRPr sz="7700">
                <a:latin typeface="KG Second Chances Sketch"/>
                <a:ea typeface="KG Second Chances Sketch"/>
                <a:cs typeface="KG Second Chances Sketch"/>
                <a:sym typeface="KG Second Chances Sketch"/>
              </a:defRPr>
            </a:lvl1pPr>
          </a:lstStyle>
          <a:p>
            <a:pPr lvl="0">
              <a:defRPr sz="1800"/>
            </a:pPr>
            <a:r>
              <a:rPr sz="5414" dirty="0">
                <a:latin typeface="Lucida Bright"/>
                <a:ea typeface="Lucida Bright"/>
                <a:cs typeface="Lucida Bright"/>
              </a:rPr>
              <a:t>Cell Transport </a:t>
            </a:r>
          </a:p>
        </p:txBody>
      </p:sp>
      <p:sp>
        <p:nvSpPr>
          <p:cNvPr id="114" name="Shape 114"/>
          <p:cNvSpPr>
            <a:spLocks noGrp="1"/>
          </p:cNvSpPr>
          <p:nvPr>
            <p:ph type="body" idx="1"/>
          </p:nvPr>
        </p:nvSpPr>
        <p:spPr>
          <a:xfrm>
            <a:off x="246554" y="1477254"/>
            <a:ext cx="7358063" cy="794742"/>
          </a:xfrm>
          <a:prstGeom prst="rect">
            <a:avLst/>
          </a:prstGeom>
        </p:spPr>
        <p:txBody>
          <a:bodyPr/>
          <a:lstStyle/>
          <a:p>
            <a:pPr lvl="0">
              <a:defRPr sz="1800"/>
            </a:pPr>
            <a:r>
              <a:rPr dirty="0"/>
              <a:t>List the functions of the cell membrane.  </a:t>
            </a:r>
          </a:p>
        </p:txBody>
      </p:sp>
      <p:pic>
        <p:nvPicPr>
          <p:cNvPr id="115" name="pasted-image.png"/>
          <p:cNvPicPr/>
          <p:nvPr/>
        </p:nvPicPr>
        <p:blipFill>
          <a:blip r:embed="rId2">
            <a:extLst/>
          </a:blip>
          <a:stretch>
            <a:fillRect/>
          </a:stretch>
        </p:blipFill>
        <p:spPr>
          <a:xfrm>
            <a:off x="3182851" y="1955602"/>
            <a:ext cx="1392660" cy="696330"/>
          </a:xfrm>
          <a:prstGeom prst="rect">
            <a:avLst/>
          </a:prstGeom>
          <a:ln w="12700">
            <a:miter lim="400000"/>
          </a:ln>
        </p:spPr>
      </p:pic>
      <p:grpSp>
        <p:nvGrpSpPr>
          <p:cNvPr id="6" name="Group 5"/>
          <p:cNvGrpSpPr/>
          <p:nvPr/>
        </p:nvGrpSpPr>
        <p:grpSpPr>
          <a:xfrm>
            <a:off x="6797691" y="116086"/>
            <a:ext cx="1799400" cy="1348383"/>
            <a:chOff x="8484901" y="165100"/>
            <a:chExt cx="2559147" cy="1917700"/>
          </a:xfrm>
        </p:grpSpPr>
        <p:pic>
          <p:nvPicPr>
            <p:cNvPr id="7" name="Picture 6"/>
            <p:cNvPicPr>
              <a:picLocks noChangeAspect="1"/>
            </p:cNvPicPr>
            <p:nvPr/>
          </p:nvPicPr>
          <p:blipFill>
            <a:blip r:embed="rId3">
              <a:alphaModFix amt="29000"/>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8885048" y="165100"/>
              <a:ext cx="2159000" cy="1917700"/>
            </a:xfrm>
            <a:prstGeom prst="rect">
              <a:avLst/>
            </a:prstGeom>
          </p:spPr>
        </p:pic>
        <p:sp>
          <p:nvSpPr>
            <p:cNvPr id="8" name="TextBox 7"/>
            <p:cNvSpPr txBox="1"/>
            <p:nvPr/>
          </p:nvSpPr>
          <p:spPr>
            <a:xfrm>
              <a:off x="8484901" y="255321"/>
              <a:ext cx="2547166" cy="157992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latinLnBrk="1" hangingPunct="0"/>
              <a:r>
                <a:rPr kumimoji="0" lang="en-US" altLang="ja-JP" sz="6750" dirty="0">
                  <a:ln>
                    <a:solidFill>
                      <a:srgbClr val="000000"/>
                    </a:solidFill>
                  </a:ln>
                  <a:solidFill>
                    <a:srgbClr val="000000"/>
                  </a:solidFill>
                  <a:latin typeface="Lucida Bright"/>
                  <a:cs typeface="Lucida Bright"/>
                  <a:sym typeface="Helvetica Light"/>
                </a:rPr>
                <a:t>#18</a:t>
              </a:r>
              <a:endParaRPr kumimoji="0" lang="ja-JP" altLang="en-US" sz="6750" dirty="0">
                <a:ln>
                  <a:solidFill>
                    <a:srgbClr val="000000"/>
                  </a:solidFill>
                </a:ln>
                <a:solidFill>
                  <a:srgbClr val="000000"/>
                </a:solidFill>
                <a:latin typeface="Lucida Bright"/>
                <a:cs typeface="Lucida Bright"/>
                <a:sym typeface="Helvetica Light"/>
              </a:endParaRPr>
            </a:p>
          </p:txBody>
        </p:sp>
      </p:grpSp>
      <p:sp>
        <p:nvSpPr>
          <p:cNvPr id="2" name="TextBox 1"/>
          <p:cNvSpPr txBox="1"/>
          <p:nvPr/>
        </p:nvSpPr>
        <p:spPr>
          <a:xfrm>
            <a:off x="936734" y="2341574"/>
            <a:ext cx="6617065" cy="3785652"/>
          </a:xfrm>
          <a:prstGeom prst="rect">
            <a:avLst/>
          </a:prstGeom>
          <a:noFill/>
        </p:spPr>
        <p:txBody>
          <a:bodyPr wrap="square" rtlCol="0">
            <a:spAutoFit/>
          </a:bodyPr>
          <a:lstStyle/>
          <a:p>
            <a:r>
              <a:rPr lang="en-US" sz="6000" dirty="0" smtClean="0"/>
              <a:t>Protects</a:t>
            </a:r>
          </a:p>
          <a:p>
            <a:r>
              <a:rPr lang="en-US" sz="6000" dirty="0" smtClean="0"/>
              <a:t>Cell communication</a:t>
            </a:r>
          </a:p>
          <a:p>
            <a:r>
              <a:rPr lang="en-US" sz="6000" dirty="0" smtClean="0"/>
              <a:t>Controls what goes in/out</a:t>
            </a:r>
            <a:endParaRPr lang="en-US" sz="6000" dirty="0"/>
          </a:p>
        </p:txBody>
      </p:sp>
    </p:spTree>
    <p:extLst>
      <p:ext uri="{BB962C8B-B14F-4D97-AF65-F5344CB8AC3E}">
        <p14:creationId xmlns:p14="http://schemas.microsoft.com/office/powerpoint/2010/main" val="559833722"/>
      </p:ext>
    </p:extLst>
  </p:cSld>
  <p:clrMapOvr>
    <a:masterClrMapping/>
  </p:clrMapOvr>
  <p:transition spd="med"/>
  <p:timing>
    <p:tnLst>
      <p:par>
        <p:cTn id="1" dur="indefinite" restart="never" nodeType="tmRoot"/>
      </p:par>
    </p:tnLst>
  </p:timing>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47777" y="6656224"/>
            <a:ext cx="1006679" cy="146515"/>
          </a:xfrm>
          <a:prstGeom prst="rect">
            <a:avLst/>
          </a:prstGeom>
          <a:noFill/>
        </p:spPr>
        <p:txBody>
          <a:bodyPr wrap="square" rtlCol="0">
            <a:spAutoFit/>
          </a:bodyPr>
          <a:lstStyle/>
          <a:p>
            <a:r>
              <a:rPr lang="en-US" altLang="ja-JP" sz="352" dirty="0">
                <a:latin typeface="Helvetica"/>
                <a:cs typeface="Helvetica"/>
              </a:rPr>
              <a:t>© 2014 Vanessa Jason (“Biology Roots”)</a:t>
            </a:r>
            <a:endParaRPr lang="ja-JP" altLang="en-US" sz="352" dirty="0">
              <a:latin typeface="Helvetica"/>
              <a:cs typeface="Helvetica"/>
            </a:endParaRPr>
          </a:p>
        </p:txBody>
      </p:sp>
      <p:sp>
        <p:nvSpPr>
          <p:cNvPr id="9" name="TextBox 8"/>
          <p:cNvSpPr txBox="1"/>
          <p:nvPr/>
        </p:nvSpPr>
        <p:spPr>
          <a:xfrm>
            <a:off x="2936579" y="2006720"/>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10" name="TextBox 9"/>
          <p:cNvSpPr txBox="1"/>
          <p:nvPr/>
        </p:nvSpPr>
        <p:spPr>
          <a:xfrm>
            <a:off x="222663" y="576671"/>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11" name="TextBox 10"/>
          <p:cNvSpPr txBox="1"/>
          <p:nvPr/>
        </p:nvSpPr>
        <p:spPr>
          <a:xfrm>
            <a:off x="3388758" y="6613588"/>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12" name="TextBox 11"/>
          <p:cNvSpPr txBox="1"/>
          <p:nvPr/>
        </p:nvSpPr>
        <p:spPr>
          <a:xfrm>
            <a:off x="1742311" y="3409171"/>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118" name="Shape 118"/>
          <p:cNvSpPr>
            <a:spLocks noGrp="1"/>
          </p:cNvSpPr>
          <p:nvPr>
            <p:ph type="title"/>
          </p:nvPr>
        </p:nvSpPr>
        <p:spPr>
          <a:xfrm>
            <a:off x="125015" y="116086"/>
            <a:ext cx="7358063" cy="1017776"/>
          </a:xfrm>
          <a:prstGeom prst="rect">
            <a:avLst/>
          </a:prstGeom>
        </p:spPr>
        <p:txBody>
          <a:bodyPr/>
          <a:lstStyle>
            <a:lvl1pPr algn="l">
              <a:defRPr sz="7700">
                <a:latin typeface="KG Second Chances Sketch"/>
                <a:ea typeface="KG Second Chances Sketch"/>
                <a:cs typeface="KG Second Chances Sketch"/>
                <a:sym typeface="KG Second Chances Sketch"/>
              </a:defRPr>
            </a:lvl1pPr>
          </a:lstStyle>
          <a:p>
            <a:pPr lvl="0">
              <a:defRPr sz="1800"/>
            </a:pPr>
            <a:r>
              <a:rPr sz="5414" dirty="0">
                <a:latin typeface="Lucida Bright"/>
                <a:ea typeface="Lucida Bright"/>
                <a:cs typeface="Lucida Bright"/>
              </a:rPr>
              <a:t>Cell Transport </a:t>
            </a:r>
          </a:p>
        </p:txBody>
      </p:sp>
      <p:sp>
        <p:nvSpPr>
          <p:cNvPr id="119" name="Shape 119"/>
          <p:cNvSpPr>
            <a:spLocks noGrp="1"/>
          </p:cNvSpPr>
          <p:nvPr>
            <p:ph type="body" idx="1"/>
          </p:nvPr>
        </p:nvSpPr>
        <p:spPr>
          <a:xfrm>
            <a:off x="651116" y="1846306"/>
            <a:ext cx="7358063" cy="794742"/>
          </a:xfrm>
          <a:prstGeom prst="rect">
            <a:avLst/>
          </a:prstGeom>
        </p:spPr>
        <p:txBody>
          <a:bodyPr/>
          <a:lstStyle/>
          <a:p>
            <a:pPr lvl="0">
              <a:defRPr sz="1800"/>
            </a:pPr>
            <a:r>
              <a:rPr lang="en-US" dirty="0"/>
              <a:t>Describe the structure of the plasma membrane (including the configuration of the phospholipid bilayer)</a:t>
            </a:r>
            <a:r>
              <a:rPr dirty="0"/>
              <a:t>.  </a:t>
            </a:r>
          </a:p>
        </p:txBody>
      </p:sp>
      <p:pic>
        <p:nvPicPr>
          <p:cNvPr id="120" name="pasted-image.png"/>
          <p:cNvPicPr/>
          <p:nvPr/>
        </p:nvPicPr>
        <p:blipFill>
          <a:blip r:embed="rId2">
            <a:extLst/>
          </a:blip>
          <a:stretch>
            <a:fillRect/>
          </a:stretch>
        </p:blipFill>
        <p:spPr>
          <a:xfrm>
            <a:off x="339854" y="2897089"/>
            <a:ext cx="8804146" cy="3620706"/>
          </a:xfrm>
          <a:prstGeom prst="rect">
            <a:avLst/>
          </a:prstGeom>
          <a:ln w="12700">
            <a:miter lim="400000"/>
          </a:ln>
        </p:spPr>
      </p:pic>
      <p:grpSp>
        <p:nvGrpSpPr>
          <p:cNvPr id="5" name="Group 4"/>
          <p:cNvGrpSpPr/>
          <p:nvPr/>
        </p:nvGrpSpPr>
        <p:grpSpPr>
          <a:xfrm>
            <a:off x="6797691" y="116086"/>
            <a:ext cx="1799400" cy="1348383"/>
            <a:chOff x="8484901" y="165100"/>
            <a:chExt cx="2559147" cy="1917700"/>
          </a:xfrm>
        </p:grpSpPr>
        <p:pic>
          <p:nvPicPr>
            <p:cNvPr id="6" name="Picture 5"/>
            <p:cNvPicPr>
              <a:picLocks noChangeAspect="1"/>
            </p:cNvPicPr>
            <p:nvPr/>
          </p:nvPicPr>
          <p:blipFill>
            <a:blip r:embed="rId3">
              <a:alphaModFix amt="29000"/>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8885048" y="165100"/>
              <a:ext cx="2159000" cy="1917700"/>
            </a:xfrm>
            <a:prstGeom prst="rect">
              <a:avLst/>
            </a:prstGeom>
          </p:spPr>
        </p:pic>
        <p:sp>
          <p:nvSpPr>
            <p:cNvPr id="7" name="TextBox 6"/>
            <p:cNvSpPr txBox="1"/>
            <p:nvPr/>
          </p:nvSpPr>
          <p:spPr>
            <a:xfrm>
              <a:off x="8484901" y="255321"/>
              <a:ext cx="2547166" cy="157992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latinLnBrk="1" hangingPunct="0"/>
              <a:r>
                <a:rPr kumimoji="0" lang="en-US" altLang="ja-JP" sz="6750" dirty="0">
                  <a:ln>
                    <a:solidFill>
                      <a:srgbClr val="000000"/>
                    </a:solidFill>
                  </a:ln>
                  <a:solidFill>
                    <a:schemeClr val="bg1"/>
                  </a:solidFill>
                  <a:latin typeface="Lucida Bright"/>
                  <a:cs typeface="Lucida Bright"/>
                  <a:sym typeface="Helvetica Light"/>
                </a:rPr>
                <a:t>#19</a:t>
              </a:r>
              <a:endParaRPr kumimoji="0" lang="ja-JP" altLang="en-US" sz="6750" dirty="0">
                <a:ln>
                  <a:solidFill>
                    <a:srgbClr val="000000"/>
                  </a:solidFill>
                </a:ln>
                <a:solidFill>
                  <a:schemeClr val="bg1"/>
                </a:solidFill>
                <a:latin typeface="Lucida Bright"/>
                <a:cs typeface="Lucida Bright"/>
                <a:sym typeface="Helvetica Light"/>
              </a:endParaRPr>
            </a:p>
          </p:txBody>
        </p:sp>
      </p:grpSp>
    </p:spTree>
    <p:extLst>
      <p:ext uri="{BB962C8B-B14F-4D97-AF65-F5344CB8AC3E}">
        <p14:creationId xmlns:p14="http://schemas.microsoft.com/office/powerpoint/2010/main" val="1615122593"/>
      </p:ext>
    </p:extLst>
  </p:cSld>
  <p:clrMapOvr>
    <a:masterClrMapping/>
  </p:clrMapOvr>
  <p:transition spd="med"/>
  <p:timing>
    <p:tnLst>
      <p:par>
        <p:cTn id="1" dur="indefinite" restart="never" nodeType="tmRoot"/>
      </p:par>
    </p:tnLst>
  </p:timing>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47777" y="6656224"/>
            <a:ext cx="1006679" cy="146515"/>
          </a:xfrm>
          <a:prstGeom prst="rect">
            <a:avLst/>
          </a:prstGeom>
          <a:noFill/>
        </p:spPr>
        <p:txBody>
          <a:bodyPr wrap="square" rtlCol="0">
            <a:spAutoFit/>
          </a:bodyPr>
          <a:lstStyle/>
          <a:p>
            <a:r>
              <a:rPr lang="en-US" altLang="ja-JP" sz="352" dirty="0">
                <a:latin typeface="Helvetica"/>
                <a:cs typeface="Helvetica"/>
              </a:rPr>
              <a:t>© 2014 Vanessa Jason (“Biology Roots”)</a:t>
            </a:r>
            <a:endParaRPr lang="ja-JP" altLang="en-US" sz="352" dirty="0">
              <a:latin typeface="Helvetica"/>
              <a:cs typeface="Helvetica"/>
            </a:endParaRPr>
          </a:p>
        </p:txBody>
      </p:sp>
      <p:sp>
        <p:nvSpPr>
          <p:cNvPr id="9" name="TextBox 8"/>
          <p:cNvSpPr txBox="1"/>
          <p:nvPr/>
        </p:nvSpPr>
        <p:spPr>
          <a:xfrm>
            <a:off x="2936579" y="2006720"/>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10" name="TextBox 9"/>
          <p:cNvSpPr txBox="1"/>
          <p:nvPr/>
        </p:nvSpPr>
        <p:spPr>
          <a:xfrm>
            <a:off x="222663" y="576671"/>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11" name="TextBox 10"/>
          <p:cNvSpPr txBox="1"/>
          <p:nvPr/>
        </p:nvSpPr>
        <p:spPr>
          <a:xfrm>
            <a:off x="3388758" y="6613588"/>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12" name="TextBox 11"/>
          <p:cNvSpPr txBox="1"/>
          <p:nvPr/>
        </p:nvSpPr>
        <p:spPr>
          <a:xfrm>
            <a:off x="1742311" y="3409171"/>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118" name="Shape 118"/>
          <p:cNvSpPr>
            <a:spLocks noGrp="1"/>
          </p:cNvSpPr>
          <p:nvPr>
            <p:ph type="title"/>
          </p:nvPr>
        </p:nvSpPr>
        <p:spPr>
          <a:xfrm>
            <a:off x="125015" y="116086"/>
            <a:ext cx="7358063" cy="1017776"/>
          </a:xfrm>
          <a:prstGeom prst="rect">
            <a:avLst/>
          </a:prstGeom>
        </p:spPr>
        <p:txBody>
          <a:bodyPr/>
          <a:lstStyle>
            <a:lvl1pPr algn="l">
              <a:defRPr sz="7700">
                <a:latin typeface="KG Second Chances Sketch"/>
                <a:ea typeface="KG Second Chances Sketch"/>
                <a:cs typeface="KG Second Chances Sketch"/>
                <a:sym typeface="KG Second Chances Sketch"/>
              </a:defRPr>
            </a:lvl1pPr>
          </a:lstStyle>
          <a:p>
            <a:pPr lvl="0">
              <a:defRPr sz="1800"/>
            </a:pPr>
            <a:r>
              <a:rPr sz="5414" dirty="0">
                <a:latin typeface="Lucida Bright"/>
                <a:ea typeface="Lucida Bright"/>
                <a:cs typeface="Lucida Bright"/>
              </a:rPr>
              <a:t>Cell Transport </a:t>
            </a:r>
          </a:p>
        </p:txBody>
      </p:sp>
      <p:sp>
        <p:nvSpPr>
          <p:cNvPr id="119" name="Shape 119"/>
          <p:cNvSpPr>
            <a:spLocks noGrp="1"/>
          </p:cNvSpPr>
          <p:nvPr>
            <p:ph type="body" idx="1"/>
          </p:nvPr>
        </p:nvSpPr>
        <p:spPr>
          <a:xfrm>
            <a:off x="651116" y="1133862"/>
            <a:ext cx="7358063" cy="1507186"/>
          </a:xfrm>
          <a:prstGeom prst="rect">
            <a:avLst/>
          </a:prstGeom>
        </p:spPr>
        <p:txBody>
          <a:bodyPr>
            <a:normAutofit fontScale="85000" lnSpcReduction="20000"/>
          </a:bodyPr>
          <a:lstStyle/>
          <a:p>
            <a:pPr marL="342900" lvl="0" indent="-342900">
              <a:buAutoNum type="arabicPeriod"/>
              <a:defRPr sz="1800"/>
            </a:pPr>
            <a:r>
              <a:rPr lang="en-US" sz="4300" dirty="0" err="1" smtClean="0"/>
              <a:t>Iipids</a:t>
            </a:r>
            <a:endParaRPr lang="en-US" sz="4300" dirty="0" smtClean="0"/>
          </a:p>
          <a:p>
            <a:pPr marL="342900" lvl="0" indent="-342900">
              <a:buAutoNum type="arabicPeriod"/>
              <a:defRPr sz="1800"/>
            </a:pPr>
            <a:r>
              <a:rPr lang="en-US" sz="4300" dirty="0" smtClean="0"/>
              <a:t>Proteins</a:t>
            </a:r>
          </a:p>
          <a:p>
            <a:pPr marL="342900" lvl="0" indent="-342900">
              <a:buAutoNum type="arabicPeriod"/>
              <a:defRPr sz="1800"/>
            </a:pPr>
            <a:r>
              <a:rPr lang="en-US" sz="4300" dirty="0" smtClean="0"/>
              <a:t>Receptors</a:t>
            </a:r>
          </a:p>
          <a:p>
            <a:pPr marL="342900" lvl="0" indent="-342900">
              <a:buAutoNum type="arabicPeriod"/>
              <a:defRPr sz="1800"/>
            </a:pPr>
            <a:endParaRPr dirty="0"/>
          </a:p>
        </p:txBody>
      </p:sp>
      <p:pic>
        <p:nvPicPr>
          <p:cNvPr id="120" name="pasted-image.png"/>
          <p:cNvPicPr/>
          <p:nvPr/>
        </p:nvPicPr>
        <p:blipFill>
          <a:blip r:embed="rId2">
            <a:extLst/>
          </a:blip>
          <a:stretch>
            <a:fillRect/>
          </a:stretch>
        </p:blipFill>
        <p:spPr>
          <a:xfrm>
            <a:off x="339854" y="2897089"/>
            <a:ext cx="8804146" cy="3620706"/>
          </a:xfrm>
          <a:prstGeom prst="rect">
            <a:avLst/>
          </a:prstGeom>
          <a:ln w="12700">
            <a:miter lim="400000"/>
          </a:ln>
        </p:spPr>
      </p:pic>
      <p:grpSp>
        <p:nvGrpSpPr>
          <p:cNvPr id="5" name="Group 4"/>
          <p:cNvGrpSpPr/>
          <p:nvPr/>
        </p:nvGrpSpPr>
        <p:grpSpPr>
          <a:xfrm>
            <a:off x="6797691" y="116086"/>
            <a:ext cx="1799400" cy="1348383"/>
            <a:chOff x="8484901" y="165100"/>
            <a:chExt cx="2559147" cy="1917700"/>
          </a:xfrm>
        </p:grpSpPr>
        <p:pic>
          <p:nvPicPr>
            <p:cNvPr id="6" name="Picture 5"/>
            <p:cNvPicPr>
              <a:picLocks noChangeAspect="1"/>
            </p:cNvPicPr>
            <p:nvPr/>
          </p:nvPicPr>
          <p:blipFill>
            <a:blip r:embed="rId3">
              <a:alphaModFix amt="29000"/>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8885048" y="165100"/>
              <a:ext cx="2159000" cy="1917700"/>
            </a:xfrm>
            <a:prstGeom prst="rect">
              <a:avLst/>
            </a:prstGeom>
          </p:spPr>
        </p:pic>
        <p:sp>
          <p:nvSpPr>
            <p:cNvPr id="7" name="TextBox 6"/>
            <p:cNvSpPr txBox="1"/>
            <p:nvPr/>
          </p:nvSpPr>
          <p:spPr>
            <a:xfrm>
              <a:off x="8484901" y="255321"/>
              <a:ext cx="2547166" cy="157992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latinLnBrk="1" hangingPunct="0"/>
              <a:r>
                <a:rPr kumimoji="0" lang="en-US" altLang="ja-JP" sz="6750" dirty="0">
                  <a:ln>
                    <a:solidFill>
                      <a:srgbClr val="000000"/>
                    </a:solidFill>
                  </a:ln>
                  <a:solidFill>
                    <a:schemeClr val="bg1"/>
                  </a:solidFill>
                  <a:latin typeface="Lucida Bright"/>
                  <a:cs typeface="Lucida Bright"/>
                  <a:sym typeface="Helvetica Light"/>
                </a:rPr>
                <a:t>#19</a:t>
              </a:r>
              <a:endParaRPr kumimoji="0" lang="ja-JP" altLang="en-US" sz="6750" dirty="0">
                <a:ln>
                  <a:solidFill>
                    <a:srgbClr val="000000"/>
                  </a:solidFill>
                </a:ln>
                <a:solidFill>
                  <a:schemeClr val="bg1"/>
                </a:solidFill>
                <a:latin typeface="Lucida Bright"/>
                <a:cs typeface="Lucida Bright"/>
                <a:sym typeface="Helvetica Light"/>
              </a:endParaRPr>
            </a:p>
          </p:txBody>
        </p:sp>
      </p:grpSp>
    </p:spTree>
    <p:extLst>
      <p:ext uri="{BB962C8B-B14F-4D97-AF65-F5344CB8AC3E}">
        <p14:creationId xmlns:p14="http://schemas.microsoft.com/office/powerpoint/2010/main" val="1496528751"/>
      </p:ext>
    </p:extLst>
  </p:cSld>
  <p:clrMapOvr>
    <a:masterClrMapping/>
  </p:clrMapOvr>
  <p:transition spd="med"/>
  <p:timing>
    <p:tnLst>
      <p:par>
        <p:cTn id="1" dur="indefinite" restart="never" nodeType="tmRoot"/>
      </p:par>
    </p:tnLst>
  </p:timing>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47777" y="6656224"/>
            <a:ext cx="1006679" cy="146515"/>
          </a:xfrm>
          <a:prstGeom prst="rect">
            <a:avLst/>
          </a:prstGeom>
          <a:noFill/>
        </p:spPr>
        <p:txBody>
          <a:bodyPr wrap="square" rtlCol="0">
            <a:spAutoFit/>
          </a:bodyPr>
          <a:lstStyle/>
          <a:p>
            <a:r>
              <a:rPr lang="en-US" altLang="ja-JP" sz="352" dirty="0">
                <a:latin typeface="Helvetica"/>
                <a:cs typeface="Helvetica"/>
              </a:rPr>
              <a:t>© 2014 Vanessa Jason (“Biology Roots”)</a:t>
            </a:r>
            <a:endParaRPr lang="ja-JP" altLang="en-US" sz="352" dirty="0">
              <a:latin typeface="Helvetica"/>
              <a:cs typeface="Helvetica"/>
            </a:endParaRPr>
          </a:p>
        </p:txBody>
      </p:sp>
      <p:sp>
        <p:nvSpPr>
          <p:cNvPr id="9" name="TextBox 8"/>
          <p:cNvSpPr txBox="1"/>
          <p:nvPr/>
        </p:nvSpPr>
        <p:spPr>
          <a:xfrm>
            <a:off x="2936579" y="2006720"/>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10" name="TextBox 9"/>
          <p:cNvSpPr txBox="1"/>
          <p:nvPr/>
        </p:nvSpPr>
        <p:spPr>
          <a:xfrm>
            <a:off x="222663" y="576671"/>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11" name="TextBox 10"/>
          <p:cNvSpPr txBox="1"/>
          <p:nvPr/>
        </p:nvSpPr>
        <p:spPr>
          <a:xfrm>
            <a:off x="3388758" y="6613588"/>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12" name="TextBox 11"/>
          <p:cNvSpPr txBox="1"/>
          <p:nvPr/>
        </p:nvSpPr>
        <p:spPr>
          <a:xfrm>
            <a:off x="1742311" y="3409171"/>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122" name="Shape 122"/>
          <p:cNvSpPr>
            <a:spLocks noGrp="1"/>
          </p:cNvSpPr>
          <p:nvPr>
            <p:ph type="title"/>
          </p:nvPr>
        </p:nvSpPr>
        <p:spPr>
          <a:xfrm>
            <a:off x="125015" y="116086"/>
            <a:ext cx="7358063" cy="1017776"/>
          </a:xfrm>
          <a:prstGeom prst="rect">
            <a:avLst/>
          </a:prstGeom>
        </p:spPr>
        <p:txBody>
          <a:bodyPr/>
          <a:lstStyle>
            <a:lvl1pPr algn="l">
              <a:defRPr sz="7700">
                <a:latin typeface="KG Second Chances Sketch"/>
                <a:ea typeface="KG Second Chances Sketch"/>
                <a:cs typeface="KG Second Chances Sketch"/>
                <a:sym typeface="KG Second Chances Sketch"/>
              </a:defRPr>
            </a:lvl1pPr>
          </a:lstStyle>
          <a:p>
            <a:pPr lvl="0">
              <a:defRPr sz="1800"/>
            </a:pPr>
            <a:r>
              <a:rPr sz="5414" dirty="0">
                <a:latin typeface="Lucida Bright"/>
                <a:ea typeface="Lucida Bright"/>
                <a:cs typeface="Lucida Bright"/>
              </a:rPr>
              <a:t>Cell Transport </a:t>
            </a:r>
          </a:p>
        </p:txBody>
      </p:sp>
      <p:sp>
        <p:nvSpPr>
          <p:cNvPr id="123" name="Shape 123"/>
          <p:cNvSpPr>
            <a:spLocks noGrp="1"/>
          </p:cNvSpPr>
          <p:nvPr>
            <p:ph type="body" idx="1"/>
          </p:nvPr>
        </p:nvSpPr>
        <p:spPr>
          <a:xfrm>
            <a:off x="1017984" y="1470422"/>
            <a:ext cx="7358063" cy="1367452"/>
          </a:xfrm>
          <a:prstGeom prst="rect">
            <a:avLst/>
          </a:prstGeom>
        </p:spPr>
        <p:txBody>
          <a:bodyPr/>
          <a:lstStyle/>
          <a:p>
            <a:pPr lvl="0">
              <a:defRPr sz="1800"/>
            </a:pPr>
            <a:r>
              <a:rPr sz="2672" dirty="0"/>
              <a:t>Explain what might happen if the cell membrane became IMPERMEABLE. </a:t>
            </a:r>
            <a:r>
              <a:rPr sz="2601" dirty="0"/>
              <a:t>  </a:t>
            </a:r>
          </a:p>
        </p:txBody>
      </p:sp>
      <p:pic>
        <p:nvPicPr>
          <p:cNvPr id="124" name="pasted-image.png"/>
          <p:cNvPicPr/>
          <p:nvPr/>
        </p:nvPicPr>
        <p:blipFill>
          <a:blip r:embed="rId2">
            <a:extLst/>
          </a:blip>
          <a:stretch>
            <a:fillRect/>
          </a:stretch>
        </p:blipFill>
        <p:spPr>
          <a:xfrm>
            <a:off x="1714500" y="2837874"/>
            <a:ext cx="5715000" cy="3214688"/>
          </a:xfrm>
          <a:prstGeom prst="rect">
            <a:avLst/>
          </a:prstGeom>
          <a:ln w="12700">
            <a:miter lim="400000"/>
          </a:ln>
        </p:spPr>
      </p:pic>
      <p:grpSp>
        <p:nvGrpSpPr>
          <p:cNvPr id="5" name="Group 4"/>
          <p:cNvGrpSpPr/>
          <p:nvPr/>
        </p:nvGrpSpPr>
        <p:grpSpPr>
          <a:xfrm>
            <a:off x="5965946" y="116086"/>
            <a:ext cx="1799400" cy="1348383"/>
            <a:chOff x="8484901" y="165100"/>
            <a:chExt cx="2559147" cy="1917700"/>
          </a:xfrm>
        </p:grpSpPr>
        <p:pic>
          <p:nvPicPr>
            <p:cNvPr id="6" name="Picture 5"/>
            <p:cNvPicPr>
              <a:picLocks noChangeAspect="1"/>
            </p:cNvPicPr>
            <p:nvPr/>
          </p:nvPicPr>
          <p:blipFill>
            <a:blip r:embed="rId3">
              <a:alphaModFix amt="29000"/>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8885048" y="165100"/>
              <a:ext cx="2159000" cy="1917700"/>
            </a:xfrm>
            <a:prstGeom prst="rect">
              <a:avLst/>
            </a:prstGeom>
          </p:spPr>
        </p:pic>
        <p:sp>
          <p:nvSpPr>
            <p:cNvPr id="7" name="TextBox 6"/>
            <p:cNvSpPr txBox="1"/>
            <p:nvPr/>
          </p:nvSpPr>
          <p:spPr>
            <a:xfrm>
              <a:off x="8484901" y="255321"/>
              <a:ext cx="2547166" cy="157992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latinLnBrk="1" hangingPunct="0"/>
              <a:r>
                <a:rPr kumimoji="0" lang="en-US" altLang="ja-JP" sz="6750" dirty="0">
                  <a:ln>
                    <a:solidFill>
                      <a:srgbClr val="000000"/>
                    </a:solidFill>
                  </a:ln>
                  <a:solidFill>
                    <a:srgbClr val="000000"/>
                  </a:solidFill>
                  <a:latin typeface="Lucida Bright"/>
                  <a:cs typeface="Lucida Bright"/>
                  <a:sym typeface="Helvetica Light"/>
                </a:rPr>
                <a:t>#20</a:t>
              </a:r>
              <a:endParaRPr kumimoji="0" lang="ja-JP" altLang="en-US" sz="6750" dirty="0">
                <a:ln>
                  <a:solidFill>
                    <a:srgbClr val="000000"/>
                  </a:solidFill>
                </a:ln>
                <a:solidFill>
                  <a:srgbClr val="000000"/>
                </a:solidFill>
                <a:latin typeface="Lucida Bright"/>
                <a:cs typeface="Lucida Bright"/>
                <a:sym typeface="Helvetica Light"/>
              </a:endParaRPr>
            </a:p>
          </p:txBody>
        </p:sp>
      </p:grpSp>
    </p:spTree>
    <p:extLst>
      <p:ext uri="{BB962C8B-B14F-4D97-AF65-F5344CB8AC3E}">
        <p14:creationId xmlns:p14="http://schemas.microsoft.com/office/powerpoint/2010/main" val="1172122471"/>
      </p:ext>
    </p:extLst>
  </p:cSld>
  <p:clrMapOvr>
    <a:masterClrMapping/>
  </p:clrMapOvr>
  <p:transition spd="med"/>
  <p:timing>
    <p:tnLst>
      <p:par>
        <p:cTn id="1" dur="indefinite" restart="never" nodeType="tmRoot"/>
      </p:par>
    </p:tnLst>
  </p:timing>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1668" y="313927"/>
            <a:ext cx="6403340" cy="6544073"/>
          </a:xfrm>
          <a:prstGeom prst="rect">
            <a:avLst/>
          </a:prstGeom>
        </p:spPr>
      </p:pic>
    </p:spTree>
    <p:extLst>
      <p:ext uri="{BB962C8B-B14F-4D97-AF65-F5344CB8AC3E}">
        <p14:creationId xmlns:p14="http://schemas.microsoft.com/office/powerpoint/2010/main" val="1887211563"/>
      </p:ext>
    </p:extLst>
  </p:cSld>
  <p:clrMapOvr>
    <a:masterClrMapping/>
  </p:clrMapOvr>
  <p:timing>
    <p:tnLst>
      <p:par>
        <p:cTn id="1" dur="indefinite" restart="never" nodeType="tmRoot"/>
      </p:par>
    </p:tnLst>
  </p:timing>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47777" y="6656224"/>
            <a:ext cx="1006679" cy="146515"/>
          </a:xfrm>
          <a:prstGeom prst="rect">
            <a:avLst/>
          </a:prstGeom>
          <a:noFill/>
        </p:spPr>
        <p:txBody>
          <a:bodyPr wrap="square" rtlCol="0">
            <a:spAutoFit/>
          </a:bodyPr>
          <a:lstStyle/>
          <a:p>
            <a:r>
              <a:rPr lang="en-US" altLang="ja-JP" sz="352" dirty="0">
                <a:latin typeface="Helvetica"/>
                <a:cs typeface="Helvetica"/>
              </a:rPr>
              <a:t>© 2014 Vanessa Jason (“Biology Roots”)</a:t>
            </a:r>
            <a:endParaRPr lang="ja-JP" altLang="en-US" sz="352" dirty="0">
              <a:latin typeface="Helvetica"/>
              <a:cs typeface="Helvetica"/>
            </a:endParaRPr>
          </a:p>
        </p:txBody>
      </p:sp>
      <p:sp>
        <p:nvSpPr>
          <p:cNvPr id="12" name="TextBox 11"/>
          <p:cNvSpPr txBox="1"/>
          <p:nvPr/>
        </p:nvSpPr>
        <p:spPr>
          <a:xfrm>
            <a:off x="2936579" y="2006720"/>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13" name="TextBox 12"/>
          <p:cNvSpPr txBox="1"/>
          <p:nvPr/>
        </p:nvSpPr>
        <p:spPr>
          <a:xfrm>
            <a:off x="222663" y="576671"/>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14" name="TextBox 13"/>
          <p:cNvSpPr txBox="1"/>
          <p:nvPr/>
        </p:nvSpPr>
        <p:spPr>
          <a:xfrm>
            <a:off x="3388758" y="6613588"/>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15" name="TextBox 14"/>
          <p:cNvSpPr txBox="1"/>
          <p:nvPr/>
        </p:nvSpPr>
        <p:spPr>
          <a:xfrm>
            <a:off x="1742311" y="3409171"/>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126" name="Shape 126"/>
          <p:cNvSpPr>
            <a:spLocks noGrp="1"/>
          </p:cNvSpPr>
          <p:nvPr>
            <p:ph type="title"/>
          </p:nvPr>
        </p:nvSpPr>
        <p:spPr>
          <a:xfrm>
            <a:off x="172641" y="116085"/>
            <a:ext cx="7358063" cy="1017776"/>
          </a:xfrm>
          <a:prstGeom prst="rect">
            <a:avLst/>
          </a:prstGeom>
        </p:spPr>
        <p:txBody>
          <a:bodyPr/>
          <a:lstStyle>
            <a:lvl1pPr algn="l">
              <a:defRPr sz="7700">
                <a:latin typeface="KG Second Chances Sketch"/>
                <a:ea typeface="KG Second Chances Sketch"/>
                <a:cs typeface="KG Second Chances Sketch"/>
                <a:sym typeface="KG Second Chances Sketch"/>
              </a:defRPr>
            </a:lvl1pPr>
          </a:lstStyle>
          <a:p>
            <a:pPr lvl="0">
              <a:defRPr sz="1800"/>
            </a:pPr>
            <a:r>
              <a:rPr sz="5414" dirty="0">
                <a:latin typeface="Lucida Bright"/>
                <a:ea typeface="Lucida Bright"/>
                <a:cs typeface="Lucida Bright"/>
              </a:rPr>
              <a:t>Cell Transport </a:t>
            </a:r>
          </a:p>
        </p:txBody>
      </p:sp>
      <p:sp>
        <p:nvSpPr>
          <p:cNvPr id="127" name="Shape 127"/>
          <p:cNvSpPr>
            <a:spLocks noGrp="1"/>
          </p:cNvSpPr>
          <p:nvPr>
            <p:ph type="body" idx="1"/>
          </p:nvPr>
        </p:nvSpPr>
        <p:spPr>
          <a:xfrm>
            <a:off x="254217" y="1660922"/>
            <a:ext cx="8349816" cy="2303860"/>
          </a:xfrm>
          <a:prstGeom prst="rect">
            <a:avLst/>
          </a:prstGeom>
        </p:spPr>
        <p:txBody>
          <a:bodyPr/>
          <a:lstStyle>
            <a:lvl1pPr>
              <a:defRPr sz="3800"/>
            </a:lvl1pPr>
          </a:lstStyle>
          <a:p>
            <a:pPr lvl="0">
              <a:defRPr sz="1800"/>
            </a:pPr>
            <a:r>
              <a:rPr lang="en-US" sz="2672" dirty="0"/>
              <a:t>If </a:t>
            </a:r>
            <a:r>
              <a:rPr sz="2672" dirty="0"/>
              <a:t>t</a:t>
            </a:r>
            <a:r>
              <a:rPr lang="en-US" sz="2672" dirty="0"/>
              <a:t>he plasma</a:t>
            </a:r>
            <a:r>
              <a:rPr sz="2672" dirty="0"/>
              <a:t> membrane was permeable, but not selectively permeabl</a:t>
            </a:r>
            <a:r>
              <a:rPr lang="en-US" sz="2672" dirty="0"/>
              <a:t>e, how would that affect the cell?</a:t>
            </a:r>
            <a:endParaRPr sz="2672" dirty="0"/>
          </a:p>
        </p:txBody>
      </p:sp>
      <p:pic>
        <p:nvPicPr>
          <p:cNvPr id="128" name="pasted-image.png"/>
          <p:cNvPicPr/>
          <p:nvPr/>
        </p:nvPicPr>
        <p:blipFill>
          <a:blip r:embed="rId2">
            <a:extLst/>
          </a:blip>
          <a:stretch>
            <a:fillRect/>
          </a:stretch>
        </p:blipFill>
        <p:spPr>
          <a:xfrm>
            <a:off x="5012531" y="3402339"/>
            <a:ext cx="3658292" cy="2697990"/>
          </a:xfrm>
          <a:prstGeom prst="rect">
            <a:avLst/>
          </a:prstGeom>
          <a:ln w="12700">
            <a:miter lim="400000"/>
          </a:ln>
        </p:spPr>
      </p:pic>
      <p:pic>
        <p:nvPicPr>
          <p:cNvPr id="129" name="pasted-image.png"/>
          <p:cNvPicPr/>
          <p:nvPr/>
        </p:nvPicPr>
        <p:blipFill>
          <a:blip r:embed="rId3">
            <a:extLst>
              <a:ext uri="{BEBA8EAE-BF5A-486C-A8C5-ECC9F3942E4B}">
                <a14:imgProps xmlns:a14="http://schemas.microsoft.com/office/drawing/2010/main">
                  <a14:imgLayer r:embed="rId4">
                    <a14:imgEffect>
                      <a14:backgroundRemoval t="0" b="100000" l="0" r="100000">
                        <a14:foregroundMark x1="28833" y1="34500" x2="28833" y2="34500"/>
                        <a14:foregroundMark x1="71000" y1="34500" x2="71000" y2="34500"/>
                        <a14:foregroundMark x1="31833" y1="67667" x2="63000" y2="66667"/>
                        <a14:foregroundMark x1="37833" y1="74833" x2="49000" y2="77833"/>
                        <a14:foregroundMark x1="49000" y1="77833" x2="60000" y2="73667"/>
                        <a14:foregroundMark x1="20833" y1="47500" x2="20833" y2="47500"/>
                        <a14:foregroundMark x1="63000" y1="48667" x2="74167" y2="37500"/>
                        <a14:foregroundMark x1="39833" y1="38500" x2="39833" y2="38500"/>
                        <a14:foregroundMark x1="17667" y1="36500" x2="17667" y2="36500"/>
                        <a14:foregroundMark x1="34833" y1="50667" x2="34833" y2="50667"/>
                        <a14:foregroundMark x1="35833" y1="31500" x2="35833" y2="31500"/>
                        <a14:foregroundMark x1="61000" y1="30500" x2="62000" y2="40500"/>
                        <a14:foregroundMark x1="76167" y1="49667" x2="76167" y2="49667"/>
                        <a14:foregroundMark x1="58000" y1="42500" x2="58000" y2="42500"/>
                        <a14:foregroundMark x1="79167" y1="35500" x2="79167" y2="35500"/>
                        <a14:foregroundMark x1="65000" y1="27500" x2="65000" y2="27500"/>
                        <a14:foregroundMark x1="32833" y1="43500" x2="32833" y2="43500"/>
                        <a14:foregroundMark x1="39000" y1="69500" x2="39000" y2="69500"/>
                        <a14:foregroundMark x1="45667" y1="70500" x2="60000" y2="70000"/>
                        <a14:foregroundMark x1="28833" y1="64167" x2="69167" y2="64500"/>
                        <a14:foregroundMark x1="28500" y1="67333" x2="36833" y2="76667"/>
                        <a14:foregroundMark x1="40167" y1="78167" x2="52000" y2="80833"/>
                        <a14:foregroundMark x1="54833" y1="79833" x2="66167" y2="73500"/>
                        <a14:foregroundMark x1="60333" y1="47833" x2="69667" y2="52333"/>
                        <a14:foregroundMark x1="67833" y1="26333" x2="78500" y2="31167"/>
                        <a14:foregroundMark x1="80167" y1="40167" x2="80167" y2="46500"/>
                        <a14:foregroundMark x1="21333" y1="33000" x2="27500" y2="29500"/>
                        <a14:foregroundMark x1="39333" y1="47500" x2="39333" y2="47500"/>
                        <a14:foregroundMark x1="23833" y1="50667" x2="23833" y2="50667"/>
                        <a14:foregroundMark x1="44000" y1="71833" x2="49500" y2="72667"/>
                        <a14:backgroundMark x1="30833" y1="17333" x2="67000" y2="17333"/>
                        <a14:backgroundMark x1="13667" y1="69667" x2="28833" y2="86833"/>
                        <a14:backgroundMark x1="62000" y1="84833" x2="82167" y2="66667"/>
                        <a14:backgroundMark x1="85167" y1="58667" x2="87167" y2="37500"/>
                        <a14:backgroundMark x1="72167" y1="16333" x2="89167" y2="32500"/>
                        <a14:backgroundMark x1="13667" y1="27500" x2="4667" y2="42500"/>
                        <a14:backgroundMark x1="4667" y1="42500" x2="12667" y2="55667"/>
                        <a14:backgroundMark x1="43833" y1="56667" x2="72167" y2="56667"/>
                        <a14:backgroundMark x1="87167" y1="63667" x2="90167" y2="62667"/>
                        <a14:backgroundMark x1="39833" y1="85833" x2="64000" y2="85833"/>
                        <a14:backgroundMark x1="35833" y1="92833" x2="35833" y2="92833"/>
                        <a14:backgroundMark x1="24833" y1="71667" x2="37833" y2="83833"/>
                        <a14:backgroundMark x1="7667" y1="66667" x2="23833" y2="66667"/>
                        <a14:backgroundMark x1="3667" y1="57667" x2="90167" y2="60667"/>
                        <a14:backgroundMark x1="89167" y1="28500" x2="96167" y2="61667"/>
                        <a14:backgroundMark x1="87167" y1="70667" x2="77167" y2="62667"/>
                        <a14:backgroundMark x1="66000" y1="89833" x2="83167" y2="79833"/>
                        <a14:backgroundMark x1="86167" y1="72667" x2="86167" y2="72667"/>
                        <a14:backgroundMark x1="78167" y1="55667" x2="78167" y2="55667"/>
                        <a14:backgroundMark x1="7667" y1="68667" x2="44833" y2="93833"/>
                        <a14:backgroundMark x1="65000" y1="90833" x2="65000" y2="90833"/>
                        <a14:backgroundMark x1="11667" y1="73667" x2="11667" y2="73667"/>
                        <a14:backgroundMark x1="24833" y1="89833" x2="24833" y2="89833"/>
                        <a14:backgroundMark x1="56000" y1="92833" x2="56000" y2="92833"/>
                        <a14:backgroundMark x1="46000" y1="91833" x2="46000" y2="91833"/>
                        <a14:backgroundMark x1="16667" y1="83833" x2="16667" y2="83833"/>
                        <a14:backgroundMark x1="73000" y1="66333" x2="73000" y2="66333"/>
                        <a14:backgroundMark x1="81000" y1="50667" x2="81000" y2="50667"/>
                        <a14:backgroundMark x1="45167" y1="84000" x2="45167" y2="84000"/>
                      </a14:backgroundRemoval>
                    </a14:imgEffect>
                  </a14:imgLayer>
                </a14:imgProps>
              </a:ext>
            </a:extLst>
          </a:blip>
          <a:stretch>
            <a:fillRect/>
          </a:stretch>
        </p:blipFill>
        <p:spPr>
          <a:xfrm>
            <a:off x="5264622" y="3238265"/>
            <a:ext cx="2911264" cy="2714509"/>
          </a:xfrm>
          <a:prstGeom prst="rect">
            <a:avLst/>
          </a:prstGeom>
          <a:ln w="12700">
            <a:miter lim="400000"/>
          </a:ln>
        </p:spPr>
      </p:pic>
      <p:sp>
        <p:nvSpPr>
          <p:cNvPr id="2" name="Oval Callout 1"/>
          <p:cNvSpPr>
            <a:spLocks/>
          </p:cNvSpPr>
          <p:nvPr/>
        </p:nvSpPr>
        <p:spPr>
          <a:xfrm>
            <a:off x="1516864" y="3366446"/>
            <a:ext cx="3747757" cy="1196672"/>
          </a:xfrm>
          <a:prstGeom prst="wedgeEllipseCallout">
            <a:avLst>
              <a:gd name="adj1" fmla="val 44364"/>
              <a:gd name="adj2" fmla="val 78232"/>
            </a:avLst>
          </a:prstGeom>
          <a:noFill/>
          <a:ln w="12700" cap="flat">
            <a:solidFill>
              <a:schemeClr val="tx1"/>
            </a:solid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latinLnBrk="1" hangingPunct="0"/>
            <a:r>
              <a:rPr kumimoji="0" lang="en-US" altLang="ja-JP" sz="1687" dirty="0">
                <a:solidFill>
                  <a:srgbClr val="0365C0"/>
                </a:solidFill>
                <a:sym typeface="Helvetica Light"/>
              </a:rPr>
              <a:t>Come on in! Or leave…All are welcom</a:t>
            </a:r>
            <a:r>
              <a:rPr lang="en-US" altLang="ja-JP" sz="1687" dirty="0">
                <a:solidFill>
                  <a:srgbClr val="0365C0"/>
                </a:solidFill>
              </a:rPr>
              <a:t>e to come and go as they please!</a:t>
            </a:r>
            <a:r>
              <a:rPr kumimoji="0" lang="en-US" altLang="ja-JP" sz="1687" dirty="0">
                <a:solidFill>
                  <a:srgbClr val="0365C0"/>
                </a:solidFill>
                <a:sym typeface="Helvetica Light"/>
              </a:rPr>
              <a:t>  </a:t>
            </a:r>
            <a:endParaRPr kumimoji="0" lang="ja-JP" altLang="en-US" sz="1687" dirty="0">
              <a:solidFill>
                <a:srgbClr val="0365C0"/>
              </a:solidFill>
              <a:sym typeface="Helvetica Light"/>
            </a:endParaRPr>
          </a:p>
        </p:txBody>
      </p:sp>
      <p:grpSp>
        <p:nvGrpSpPr>
          <p:cNvPr id="8" name="Group 7"/>
          <p:cNvGrpSpPr/>
          <p:nvPr/>
        </p:nvGrpSpPr>
        <p:grpSpPr>
          <a:xfrm>
            <a:off x="5965946" y="116086"/>
            <a:ext cx="1799400" cy="1348383"/>
            <a:chOff x="8484901" y="165100"/>
            <a:chExt cx="2559147" cy="1917700"/>
          </a:xfrm>
        </p:grpSpPr>
        <p:pic>
          <p:nvPicPr>
            <p:cNvPr id="9" name="Picture 8"/>
            <p:cNvPicPr>
              <a:picLocks noChangeAspect="1"/>
            </p:cNvPicPr>
            <p:nvPr/>
          </p:nvPicPr>
          <p:blipFill>
            <a:blip r:embed="rId5">
              <a:alphaModFix amt="29000"/>
              <a:extLst>
                <a:ext uri="{BEBA8EAE-BF5A-486C-A8C5-ECC9F3942E4B}">
                  <a14:imgProps xmlns:a14="http://schemas.microsoft.com/office/drawing/2010/main">
                    <a14:imgLayer r:embed="rId6">
                      <a14:imgEffect>
                        <a14:colorTemperature colorTemp="4700"/>
                      </a14:imgEffect>
                    </a14:imgLayer>
                  </a14:imgProps>
                </a:ext>
              </a:extLst>
            </a:blip>
            <a:stretch>
              <a:fillRect/>
            </a:stretch>
          </p:blipFill>
          <p:spPr>
            <a:xfrm>
              <a:off x="8885048" y="165100"/>
              <a:ext cx="2159000" cy="1917700"/>
            </a:xfrm>
            <a:prstGeom prst="rect">
              <a:avLst/>
            </a:prstGeom>
          </p:spPr>
        </p:pic>
        <p:sp>
          <p:nvSpPr>
            <p:cNvPr id="10" name="TextBox 9"/>
            <p:cNvSpPr txBox="1"/>
            <p:nvPr/>
          </p:nvSpPr>
          <p:spPr>
            <a:xfrm>
              <a:off x="8484901" y="255321"/>
              <a:ext cx="2547166" cy="157992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latinLnBrk="1" hangingPunct="0"/>
              <a:r>
                <a:rPr kumimoji="0" lang="en-US" altLang="ja-JP" sz="6750" dirty="0">
                  <a:ln>
                    <a:solidFill>
                      <a:srgbClr val="000000"/>
                    </a:solidFill>
                  </a:ln>
                  <a:solidFill>
                    <a:srgbClr val="000000"/>
                  </a:solidFill>
                  <a:latin typeface="Lucida Bright"/>
                  <a:cs typeface="Lucida Bright"/>
                  <a:sym typeface="Helvetica Light"/>
                </a:rPr>
                <a:t>#21</a:t>
              </a:r>
              <a:endParaRPr kumimoji="0" lang="ja-JP" altLang="en-US" sz="6750" dirty="0">
                <a:ln>
                  <a:solidFill>
                    <a:srgbClr val="000000"/>
                  </a:solidFill>
                </a:ln>
                <a:solidFill>
                  <a:srgbClr val="000000"/>
                </a:solidFill>
                <a:latin typeface="Lucida Bright"/>
                <a:cs typeface="Lucida Bright"/>
                <a:sym typeface="Helvetica Light"/>
              </a:endParaRPr>
            </a:p>
          </p:txBody>
        </p:sp>
      </p:grpSp>
    </p:spTree>
    <p:extLst>
      <p:ext uri="{BB962C8B-B14F-4D97-AF65-F5344CB8AC3E}">
        <p14:creationId xmlns:p14="http://schemas.microsoft.com/office/powerpoint/2010/main" val="994876166"/>
      </p:ext>
    </p:extLst>
  </p:cSld>
  <p:clrMapOvr>
    <a:masterClrMapping/>
  </p:clrMapOvr>
  <p:transition spd="med"/>
  <p:timing>
    <p:tnLst>
      <p:par>
        <p:cTn id="1" dur="indefinite" restart="never" nodeType="tmRoot"/>
      </p:par>
    </p:tnLst>
  </p:timing>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10214"/>
            <a:ext cx="9144000" cy="3059798"/>
          </a:xfrm>
          <a:prstGeom prst="rect">
            <a:avLst/>
          </a:prstGeom>
        </p:spPr>
      </p:pic>
    </p:spTree>
    <p:extLst>
      <p:ext uri="{BB962C8B-B14F-4D97-AF65-F5344CB8AC3E}">
        <p14:creationId xmlns:p14="http://schemas.microsoft.com/office/powerpoint/2010/main" val="987732874"/>
      </p:ext>
    </p:extLst>
  </p:cSld>
  <p:clrMapOvr>
    <a:masterClrMapping/>
  </p:clrMapOvr>
  <p:transition spd="med"/>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7200" dirty="0" smtClean="0"/>
              <a:t>EXCEPTION: Viruses</a:t>
            </a:r>
            <a:r>
              <a:rPr lang="en-US" dirty="0" smtClean="0"/>
              <a:t/>
            </a:r>
            <a:br>
              <a:rPr lang="en-US" dirty="0" smtClean="0"/>
            </a:br>
            <a:endParaRPr lang="en-US" dirty="0"/>
          </a:p>
        </p:txBody>
      </p:sp>
      <p:sp>
        <p:nvSpPr>
          <p:cNvPr id="4" name="TextBox 3"/>
          <p:cNvSpPr txBox="1"/>
          <p:nvPr/>
        </p:nvSpPr>
        <p:spPr>
          <a:xfrm>
            <a:off x="628650" y="1360062"/>
            <a:ext cx="5775158" cy="1077218"/>
          </a:xfrm>
          <a:prstGeom prst="rect">
            <a:avLst/>
          </a:prstGeom>
          <a:noFill/>
        </p:spPr>
        <p:txBody>
          <a:bodyPr wrap="square" rtlCol="0">
            <a:spAutoFit/>
          </a:bodyPr>
          <a:lstStyle/>
          <a:p>
            <a:pPr marL="285750" indent="-285750">
              <a:buFont typeface="Arial" charset="0"/>
              <a:buChar char="•"/>
            </a:pPr>
            <a:r>
              <a:rPr lang="en-US" sz="3200" dirty="0" smtClean="0">
                <a:solidFill>
                  <a:srgbClr val="C00000"/>
                </a:solidFill>
              </a:rPr>
              <a:t> are NOT Living</a:t>
            </a:r>
          </a:p>
          <a:p>
            <a:pPr marL="285750" indent="-285750">
              <a:buFont typeface="Arial" charset="0"/>
              <a:buChar char="•"/>
            </a:pPr>
            <a:r>
              <a:rPr lang="en-US" sz="3200" dirty="0" smtClean="0">
                <a:solidFill>
                  <a:srgbClr val="C00000"/>
                </a:solidFill>
              </a:rPr>
              <a:t> are NOT made of cells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4915" y="2457029"/>
            <a:ext cx="5569953" cy="3861242"/>
          </a:xfrm>
          <a:prstGeom prst="rect">
            <a:avLst/>
          </a:prstGeom>
        </p:spPr>
      </p:pic>
    </p:spTree>
    <p:extLst>
      <p:ext uri="{BB962C8B-B14F-4D97-AF65-F5344CB8AC3E}">
        <p14:creationId xmlns:p14="http://schemas.microsoft.com/office/powerpoint/2010/main" val="1613189671"/>
      </p:ext>
    </p:extLst>
  </p:cSld>
  <p:clrMapOvr>
    <a:masterClrMapping/>
  </p:clrMapOvr>
  <p:timing>
    <p:tnLst>
      <p:par>
        <p:cTn id="1" dur="indefinite" restart="never" nodeType="tmRoot"/>
      </p:par>
    </p:tnLst>
  </p:timing>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47777" y="6656224"/>
            <a:ext cx="1006679" cy="146515"/>
          </a:xfrm>
          <a:prstGeom prst="rect">
            <a:avLst/>
          </a:prstGeom>
          <a:noFill/>
        </p:spPr>
        <p:txBody>
          <a:bodyPr wrap="square" rtlCol="0">
            <a:spAutoFit/>
          </a:bodyPr>
          <a:lstStyle/>
          <a:p>
            <a:r>
              <a:rPr lang="en-US" altLang="ja-JP" sz="352" dirty="0">
                <a:latin typeface="Helvetica"/>
                <a:cs typeface="Helvetica"/>
              </a:rPr>
              <a:t>© 2014 Vanessa Jason (“Biology Roots”)</a:t>
            </a:r>
            <a:endParaRPr lang="ja-JP" altLang="en-US" sz="352" dirty="0">
              <a:latin typeface="Helvetica"/>
              <a:cs typeface="Helvetica"/>
            </a:endParaRPr>
          </a:p>
        </p:txBody>
      </p:sp>
      <p:sp>
        <p:nvSpPr>
          <p:cNvPr id="9" name="TextBox 8"/>
          <p:cNvSpPr txBox="1"/>
          <p:nvPr/>
        </p:nvSpPr>
        <p:spPr>
          <a:xfrm>
            <a:off x="2936579" y="2006720"/>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10" name="TextBox 9"/>
          <p:cNvSpPr txBox="1"/>
          <p:nvPr/>
        </p:nvSpPr>
        <p:spPr>
          <a:xfrm>
            <a:off x="222663" y="576671"/>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11" name="TextBox 10"/>
          <p:cNvSpPr txBox="1"/>
          <p:nvPr/>
        </p:nvSpPr>
        <p:spPr>
          <a:xfrm>
            <a:off x="3388758" y="6613588"/>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12" name="TextBox 11"/>
          <p:cNvSpPr txBox="1"/>
          <p:nvPr/>
        </p:nvSpPr>
        <p:spPr>
          <a:xfrm>
            <a:off x="1742311" y="3409171"/>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132" name="Shape 132"/>
          <p:cNvSpPr>
            <a:spLocks noGrp="1"/>
          </p:cNvSpPr>
          <p:nvPr>
            <p:ph type="title"/>
          </p:nvPr>
        </p:nvSpPr>
        <p:spPr>
          <a:xfrm>
            <a:off x="125015" y="116086"/>
            <a:ext cx="7358063" cy="1017776"/>
          </a:xfrm>
          <a:prstGeom prst="rect">
            <a:avLst/>
          </a:prstGeom>
        </p:spPr>
        <p:txBody>
          <a:bodyPr/>
          <a:lstStyle>
            <a:lvl1pPr algn="l">
              <a:defRPr sz="7700">
                <a:latin typeface="KG Second Chances Sketch"/>
                <a:ea typeface="KG Second Chances Sketch"/>
                <a:cs typeface="KG Second Chances Sketch"/>
                <a:sym typeface="KG Second Chances Sketch"/>
              </a:defRPr>
            </a:lvl1pPr>
          </a:lstStyle>
          <a:p>
            <a:pPr lvl="0">
              <a:defRPr sz="1800"/>
            </a:pPr>
            <a:r>
              <a:rPr sz="5414" dirty="0">
                <a:latin typeface="Lucida Bright"/>
                <a:ea typeface="Lucida Bright"/>
                <a:cs typeface="Lucida Bright"/>
              </a:rPr>
              <a:t>Cell Transport </a:t>
            </a:r>
          </a:p>
        </p:txBody>
      </p:sp>
      <p:sp>
        <p:nvSpPr>
          <p:cNvPr id="133" name="Shape 133"/>
          <p:cNvSpPr>
            <a:spLocks noGrp="1"/>
          </p:cNvSpPr>
          <p:nvPr>
            <p:ph type="body" idx="1"/>
          </p:nvPr>
        </p:nvSpPr>
        <p:spPr>
          <a:xfrm>
            <a:off x="892969" y="1696641"/>
            <a:ext cx="7358063" cy="794743"/>
          </a:xfrm>
          <a:prstGeom prst="rect">
            <a:avLst/>
          </a:prstGeom>
        </p:spPr>
        <p:txBody>
          <a:bodyPr/>
          <a:lstStyle/>
          <a:p>
            <a:pPr lvl="0">
              <a:defRPr sz="1800"/>
            </a:pPr>
            <a:r>
              <a:rPr sz="2531"/>
              <a:t>Why are tiny cells more </a:t>
            </a:r>
            <a:r>
              <a:rPr sz="2812"/>
              <a:t>efficient</a:t>
            </a:r>
            <a:r>
              <a:rPr sz="2531"/>
              <a:t> than larger cells?  </a:t>
            </a:r>
          </a:p>
        </p:txBody>
      </p:sp>
      <p:pic>
        <p:nvPicPr>
          <p:cNvPr id="134" name="pasted-image.png"/>
          <p:cNvPicPr/>
          <p:nvPr/>
        </p:nvPicPr>
        <p:blipFill>
          <a:blip r:embed="rId2">
            <a:extLst/>
          </a:blip>
          <a:stretch>
            <a:fillRect/>
          </a:stretch>
        </p:blipFill>
        <p:spPr>
          <a:xfrm>
            <a:off x="-1" y="2419881"/>
            <a:ext cx="9144001" cy="3947051"/>
          </a:xfrm>
          <a:prstGeom prst="rect">
            <a:avLst/>
          </a:prstGeom>
          <a:ln w="12700">
            <a:miter lim="400000"/>
          </a:ln>
        </p:spPr>
      </p:pic>
      <p:grpSp>
        <p:nvGrpSpPr>
          <p:cNvPr id="5" name="Group 4"/>
          <p:cNvGrpSpPr/>
          <p:nvPr/>
        </p:nvGrpSpPr>
        <p:grpSpPr>
          <a:xfrm>
            <a:off x="5965946" y="116086"/>
            <a:ext cx="1799400" cy="1348383"/>
            <a:chOff x="8484901" y="165100"/>
            <a:chExt cx="2559147" cy="1917700"/>
          </a:xfrm>
        </p:grpSpPr>
        <p:pic>
          <p:nvPicPr>
            <p:cNvPr id="6" name="Picture 5"/>
            <p:cNvPicPr>
              <a:picLocks noChangeAspect="1"/>
            </p:cNvPicPr>
            <p:nvPr/>
          </p:nvPicPr>
          <p:blipFill>
            <a:blip r:embed="rId3">
              <a:alphaModFix amt="29000"/>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8885048" y="165100"/>
              <a:ext cx="2159000" cy="1917700"/>
            </a:xfrm>
            <a:prstGeom prst="rect">
              <a:avLst/>
            </a:prstGeom>
          </p:spPr>
        </p:pic>
        <p:sp>
          <p:nvSpPr>
            <p:cNvPr id="7" name="TextBox 6"/>
            <p:cNvSpPr txBox="1"/>
            <p:nvPr/>
          </p:nvSpPr>
          <p:spPr>
            <a:xfrm>
              <a:off x="8484901" y="255321"/>
              <a:ext cx="2547166" cy="157992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latinLnBrk="1" hangingPunct="0"/>
              <a:r>
                <a:rPr kumimoji="0" lang="en-US" altLang="ja-JP" sz="6750" dirty="0">
                  <a:ln>
                    <a:solidFill>
                      <a:srgbClr val="000000"/>
                    </a:solidFill>
                  </a:ln>
                  <a:solidFill>
                    <a:srgbClr val="000000"/>
                  </a:solidFill>
                  <a:latin typeface="Lucida Bright"/>
                  <a:cs typeface="Lucida Bright"/>
                  <a:sym typeface="Helvetica Light"/>
                </a:rPr>
                <a:t>#22</a:t>
              </a:r>
              <a:endParaRPr kumimoji="0" lang="ja-JP" altLang="en-US" sz="6750" dirty="0">
                <a:ln>
                  <a:solidFill>
                    <a:srgbClr val="000000"/>
                  </a:solidFill>
                </a:ln>
                <a:solidFill>
                  <a:srgbClr val="000000"/>
                </a:solidFill>
                <a:latin typeface="Lucida Bright"/>
                <a:cs typeface="Lucida Bright"/>
                <a:sym typeface="Helvetica Light"/>
              </a:endParaRPr>
            </a:p>
          </p:txBody>
        </p:sp>
      </p:grpSp>
    </p:spTree>
    <p:extLst>
      <p:ext uri="{BB962C8B-B14F-4D97-AF65-F5344CB8AC3E}">
        <p14:creationId xmlns:p14="http://schemas.microsoft.com/office/powerpoint/2010/main" val="576046420"/>
      </p:ext>
    </p:extLst>
  </p:cSld>
  <p:clrMapOvr>
    <a:masterClrMapping/>
  </p:clrMapOvr>
  <p:transition spd="med"/>
  <p:timing>
    <p:tnLst>
      <p:par>
        <p:cTn id="1" dur="indefinite" restart="never" nodeType="tmRoot"/>
      </p:par>
    </p:tnLst>
  </p:timing>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47777" y="6656224"/>
            <a:ext cx="1006679" cy="146515"/>
          </a:xfrm>
          <a:prstGeom prst="rect">
            <a:avLst/>
          </a:prstGeom>
          <a:noFill/>
        </p:spPr>
        <p:txBody>
          <a:bodyPr wrap="square" rtlCol="0">
            <a:spAutoFit/>
          </a:bodyPr>
          <a:lstStyle/>
          <a:p>
            <a:r>
              <a:rPr lang="en-US" altLang="ja-JP" sz="352" dirty="0">
                <a:latin typeface="Helvetica"/>
                <a:cs typeface="Helvetica"/>
              </a:rPr>
              <a:t>© 2014 Vanessa Jason (“Biology Roots”)</a:t>
            </a:r>
            <a:endParaRPr lang="ja-JP" altLang="en-US" sz="352" dirty="0">
              <a:latin typeface="Helvetica"/>
              <a:cs typeface="Helvetica"/>
            </a:endParaRPr>
          </a:p>
        </p:txBody>
      </p:sp>
      <p:sp>
        <p:nvSpPr>
          <p:cNvPr id="9" name="TextBox 8"/>
          <p:cNvSpPr txBox="1"/>
          <p:nvPr/>
        </p:nvSpPr>
        <p:spPr>
          <a:xfrm>
            <a:off x="2936579" y="2006720"/>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10" name="TextBox 9"/>
          <p:cNvSpPr txBox="1"/>
          <p:nvPr/>
        </p:nvSpPr>
        <p:spPr>
          <a:xfrm>
            <a:off x="222663" y="576671"/>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11" name="TextBox 10"/>
          <p:cNvSpPr txBox="1"/>
          <p:nvPr/>
        </p:nvSpPr>
        <p:spPr>
          <a:xfrm>
            <a:off x="3388758" y="6613588"/>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12" name="TextBox 11"/>
          <p:cNvSpPr txBox="1"/>
          <p:nvPr/>
        </p:nvSpPr>
        <p:spPr>
          <a:xfrm>
            <a:off x="1742311" y="3409171"/>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133" name="Shape 133"/>
          <p:cNvSpPr>
            <a:spLocks noGrp="1"/>
          </p:cNvSpPr>
          <p:nvPr>
            <p:ph type="body" idx="1"/>
          </p:nvPr>
        </p:nvSpPr>
        <p:spPr>
          <a:xfrm>
            <a:off x="651116" y="92876"/>
            <a:ext cx="7358063" cy="794743"/>
          </a:xfrm>
          <a:prstGeom prst="rect">
            <a:avLst/>
          </a:prstGeom>
        </p:spPr>
        <p:txBody>
          <a:bodyPr>
            <a:noAutofit/>
          </a:bodyPr>
          <a:lstStyle/>
          <a:p>
            <a:r>
              <a:rPr lang="en-US" sz="4000" dirty="0" smtClean="0"/>
              <a:t>22</a:t>
            </a:r>
            <a:r>
              <a:rPr lang="en-US" sz="4000" dirty="0"/>
              <a:t>. Tiny cells are more efficient than larger cells because they have a larger volume to surface area ratio; they have more plasma membrane in relation to their cytoplasm and are able to function more efficiently by removing wastes and gaining nutrients. </a:t>
            </a:r>
            <a:endParaRPr lang="en-US" sz="4000" dirty="0">
              <a:effectLst/>
            </a:endParaRPr>
          </a:p>
        </p:txBody>
      </p:sp>
      <p:pic>
        <p:nvPicPr>
          <p:cNvPr id="134" name="pasted-image.png"/>
          <p:cNvPicPr/>
          <p:nvPr/>
        </p:nvPicPr>
        <p:blipFill>
          <a:blip r:embed="rId2">
            <a:extLst/>
          </a:blip>
          <a:stretch>
            <a:fillRect/>
          </a:stretch>
        </p:blipFill>
        <p:spPr>
          <a:xfrm>
            <a:off x="-1" y="4853407"/>
            <a:ext cx="9144001" cy="1975496"/>
          </a:xfrm>
          <a:prstGeom prst="rect">
            <a:avLst/>
          </a:prstGeom>
          <a:ln w="12700">
            <a:miter lim="400000"/>
          </a:ln>
        </p:spPr>
      </p:pic>
    </p:spTree>
    <p:extLst>
      <p:ext uri="{BB962C8B-B14F-4D97-AF65-F5344CB8AC3E}">
        <p14:creationId xmlns:p14="http://schemas.microsoft.com/office/powerpoint/2010/main" val="1076740050"/>
      </p:ext>
    </p:extLst>
  </p:cSld>
  <p:clrMapOvr>
    <a:masterClrMapping/>
  </p:clrMapOvr>
  <p:transition spd="med"/>
  <p:timing>
    <p:tnLst>
      <p:par>
        <p:cTn id="1" dur="indefinite" restart="never" nodeType="tmRoot"/>
      </p:par>
    </p:tnLst>
  </p:timing>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47777" y="6656224"/>
            <a:ext cx="1006679" cy="146515"/>
          </a:xfrm>
          <a:prstGeom prst="rect">
            <a:avLst/>
          </a:prstGeom>
          <a:noFill/>
        </p:spPr>
        <p:txBody>
          <a:bodyPr wrap="square" rtlCol="0">
            <a:spAutoFit/>
          </a:bodyPr>
          <a:lstStyle/>
          <a:p>
            <a:r>
              <a:rPr lang="en-US" altLang="ja-JP" sz="352" dirty="0">
                <a:latin typeface="Helvetica"/>
                <a:cs typeface="Helvetica"/>
              </a:rPr>
              <a:t>© 2014 Vanessa Jason (“Biology Roots”)</a:t>
            </a:r>
            <a:endParaRPr lang="ja-JP" altLang="en-US" sz="352" dirty="0">
              <a:latin typeface="Helvetica"/>
              <a:cs typeface="Helvetica"/>
            </a:endParaRPr>
          </a:p>
        </p:txBody>
      </p:sp>
      <p:sp>
        <p:nvSpPr>
          <p:cNvPr id="11" name="TextBox 10"/>
          <p:cNvSpPr txBox="1"/>
          <p:nvPr/>
        </p:nvSpPr>
        <p:spPr>
          <a:xfrm>
            <a:off x="2936579" y="2006720"/>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12" name="TextBox 11"/>
          <p:cNvSpPr txBox="1"/>
          <p:nvPr/>
        </p:nvSpPr>
        <p:spPr>
          <a:xfrm>
            <a:off x="222663" y="576671"/>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13" name="TextBox 12"/>
          <p:cNvSpPr txBox="1"/>
          <p:nvPr/>
        </p:nvSpPr>
        <p:spPr>
          <a:xfrm>
            <a:off x="3388758" y="6613588"/>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14" name="TextBox 13"/>
          <p:cNvSpPr txBox="1"/>
          <p:nvPr/>
        </p:nvSpPr>
        <p:spPr>
          <a:xfrm>
            <a:off x="1742311" y="3409171"/>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136" name="Shape 136"/>
          <p:cNvSpPr>
            <a:spLocks noGrp="1"/>
          </p:cNvSpPr>
          <p:nvPr>
            <p:ph type="title"/>
          </p:nvPr>
        </p:nvSpPr>
        <p:spPr>
          <a:xfrm>
            <a:off x="125015" y="116086"/>
            <a:ext cx="7358063" cy="1017776"/>
          </a:xfrm>
          <a:prstGeom prst="rect">
            <a:avLst/>
          </a:prstGeom>
        </p:spPr>
        <p:txBody>
          <a:bodyPr/>
          <a:lstStyle>
            <a:lvl1pPr algn="l">
              <a:defRPr sz="7700">
                <a:latin typeface="KG Second Chances Sketch"/>
                <a:ea typeface="KG Second Chances Sketch"/>
                <a:cs typeface="KG Second Chances Sketch"/>
                <a:sym typeface="KG Second Chances Sketch"/>
              </a:defRPr>
            </a:lvl1pPr>
          </a:lstStyle>
          <a:p>
            <a:pPr lvl="0">
              <a:defRPr sz="1800"/>
            </a:pPr>
            <a:r>
              <a:rPr sz="5414" dirty="0">
                <a:latin typeface="Lucida Bright"/>
                <a:ea typeface="Lucida Bright"/>
                <a:cs typeface="Lucida Bright"/>
              </a:rPr>
              <a:t>Cell Transport </a:t>
            </a:r>
          </a:p>
        </p:txBody>
      </p:sp>
      <p:sp>
        <p:nvSpPr>
          <p:cNvPr id="137" name="Shape 137"/>
          <p:cNvSpPr>
            <a:spLocks noGrp="1"/>
          </p:cNvSpPr>
          <p:nvPr>
            <p:ph type="body" idx="1"/>
          </p:nvPr>
        </p:nvSpPr>
        <p:spPr>
          <a:xfrm>
            <a:off x="594455" y="2146757"/>
            <a:ext cx="7358063" cy="794742"/>
          </a:xfrm>
          <a:prstGeom prst="rect">
            <a:avLst/>
          </a:prstGeom>
        </p:spPr>
        <p:txBody>
          <a:bodyPr/>
          <a:lstStyle/>
          <a:p>
            <a:pPr lvl="0">
              <a:defRPr sz="1800"/>
            </a:pPr>
            <a:r>
              <a:rPr dirty="0"/>
              <a:t>What type of cell environment is depicted below? </a:t>
            </a:r>
          </a:p>
        </p:txBody>
      </p:sp>
      <p:grpSp>
        <p:nvGrpSpPr>
          <p:cNvPr id="140" name="Group 140"/>
          <p:cNvGrpSpPr/>
          <p:nvPr/>
        </p:nvGrpSpPr>
        <p:grpSpPr>
          <a:xfrm>
            <a:off x="1390109" y="2544129"/>
            <a:ext cx="6092969" cy="3819138"/>
            <a:chOff x="0" y="0"/>
            <a:chExt cx="8665555" cy="5431662"/>
          </a:xfrm>
        </p:grpSpPr>
        <p:pic>
          <p:nvPicPr>
            <p:cNvPr id="138" name="pasted-image.png"/>
            <p:cNvPicPr/>
            <p:nvPr/>
          </p:nvPicPr>
          <p:blipFill>
            <a:blip r:embed="rId2">
              <a:extLst/>
            </a:blip>
            <a:stretch>
              <a:fillRect/>
            </a:stretch>
          </p:blipFill>
          <p:spPr>
            <a:xfrm>
              <a:off x="0" y="69850"/>
              <a:ext cx="8665556" cy="5361813"/>
            </a:xfrm>
            <a:prstGeom prst="rect">
              <a:avLst/>
            </a:prstGeom>
            <a:ln w="12700" cap="flat">
              <a:noFill/>
              <a:miter lim="400000"/>
            </a:ln>
            <a:effectLst/>
          </p:spPr>
        </p:pic>
        <p:sp>
          <p:nvSpPr>
            <p:cNvPr id="139" name="Shape 139"/>
            <p:cNvSpPr/>
            <p:nvPr/>
          </p:nvSpPr>
          <p:spPr>
            <a:xfrm>
              <a:off x="939800" y="0"/>
              <a:ext cx="3509765" cy="931466"/>
            </a:xfrm>
            <a:prstGeom prst="rect">
              <a:avLst/>
            </a:prstGeom>
            <a:solidFill>
              <a:srgbClr val="FFFFFF"/>
            </a:solidFill>
            <a:ln w="12700" cap="flat">
              <a:noFill/>
              <a:miter lim="400000"/>
            </a:ln>
            <a:effectLst/>
          </p:spPr>
          <p:txBody>
            <a:bodyPr wrap="square" lIns="0" tIns="0" rIns="0" bIns="0" numCol="1" anchor="ctr">
              <a:noAutofit/>
            </a:bodyPr>
            <a:lstStyle/>
            <a:p>
              <a:pPr lvl="0">
                <a:defRPr sz="2400">
                  <a:solidFill>
                    <a:srgbClr val="FFFFFF"/>
                  </a:solidFill>
                </a:defRPr>
              </a:pPr>
              <a:endParaRPr sz="1687"/>
            </a:p>
          </p:txBody>
        </p:sp>
      </p:grpSp>
      <p:grpSp>
        <p:nvGrpSpPr>
          <p:cNvPr id="7" name="Group 6"/>
          <p:cNvGrpSpPr/>
          <p:nvPr/>
        </p:nvGrpSpPr>
        <p:grpSpPr>
          <a:xfrm>
            <a:off x="5965946" y="116086"/>
            <a:ext cx="1799400" cy="1348383"/>
            <a:chOff x="8484901" y="165100"/>
            <a:chExt cx="2559147" cy="1917700"/>
          </a:xfrm>
        </p:grpSpPr>
        <p:pic>
          <p:nvPicPr>
            <p:cNvPr id="8" name="Picture 7"/>
            <p:cNvPicPr>
              <a:picLocks noChangeAspect="1"/>
            </p:cNvPicPr>
            <p:nvPr/>
          </p:nvPicPr>
          <p:blipFill>
            <a:blip r:embed="rId3">
              <a:alphaModFix amt="29000"/>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8885048" y="165100"/>
              <a:ext cx="2159000" cy="1917700"/>
            </a:xfrm>
            <a:prstGeom prst="rect">
              <a:avLst/>
            </a:prstGeom>
          </p:spPr>
        </p:pic>
        <p:sp>
          <p:nvSpPr>
            <p:cNvPr id="9" name="TextBox 8"/>
            <p:cNvSpPr txBox="1"/>
            <p:nvPr/>
          </p:nvSpPr>
          <p:spPr>
            <a:xfrm>
              <a:off x="8484901" y="255321"/>
              <a:ext cx="2547166" cy="157992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latinLnBrk="1" hangingPunct="0"/>
              <a:r>
                <a:rPr kumimoji="0" lang="en-US" altLang="ja-JP" sz="6750" dirty="0">
                  <a:ln>
                    <a:solidFill>
                      <a:srgbClr val="000000"/>
                    </a:solidFill>
                  </a:ln>
                  <a:solidFill>
                    <a:srgbClr val="000000"/>
                  </a:solidFill>
                  <a:latin typeface="Lucida Bright"/>
                  <a:cs typeface="Lucida Bright"/>
                  <a:sym typeface="Helvetica Light"/>
                </a:rPr>
                <a:t>#23</a:t>
              </a:r>
              <a:endParaRPr kumimoji="0" lang="ja-JP" altLang="en-US" sz="6750" dirty="0">
                <a:ln>
                  <a:solidFill>
                    <a:srgbClr val="000000"/>
                  </a:solidFill>
                </a:ln>
                <a:solidFill>
                  <a:srgbClr val="000000"/>
                </a:solidFill>
                <a:latin typeface="Lucida Bright"/>
                <a:cs typeface="Lucida Bright"/>
                <a:sym typeface="Helvetica Light"/>
              </a:endParaRPr>
            </a:p>
          </p:txBody>
        </p:sp>
      </p:grpSp>
    </p:spTree>
    <p:extLst>
      <p:ext uri="{BB962C8B-B14F-4D97-AF65-F5344CB8AC3E}">
        <p14:creationId xmlns:p14="http://schemas.microsoft.com/office/powerpoint/2010/main" val="755900264"/>
      </p:ext>
    </p:extLst>
  </p:cSld>
  <p:clrMapOvr>
    <a:masterClrMapping/>
  </p:clrMapOvr>
  <p:transition spd="med"/>
  <p:timing>
    <p:tnLst>
      <p:par>
        <p:cTn id="1" dur="indefinite" restart="never" nodeType="tmRoot"/>
      </p:par>
    </p:tnLst>
  </p:timing>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47777" y="6656224"/>
            <a:ext cx="1006679" cy="146515"/>
          </a:xfrm>
          <a:prstGeom prst="rect">
            <a:avLst/>
          </a:prstGeom>
          <a:noFill/>
        </p:spPr>
        <p:txBody>
          <a:bodyPr wrap="square" rtlCol="0">
            <a:spAutoFit/>
          </a:bodyPr>
          <a:lstStyle/>
          <a:p>
            <a:r>
              <a:rPr lang="en-US" altLang="ja-JP" sz="352" dirty="0">
                <a:latin typeface="Helvetica"/>
                <a:cs typeface="Helvetica"/>
              </a:rPr>
              <a:t>© 2014 Vanessa Jason (“Biology Roots”)</a:t>
            </a:r>
            <a:endParaRPr lang="ja-JP" altLang="en-US" sz="352" dirty="0">
              <a:latin typeface="Helvetica"/>
              <a:cs typeface="Helvetica"/>
            </a:endParaRPr>
          </a:p>
        </p:txBody>
      </p:sp>
      <p:sp>
        <p:nvSpPr>
          <p:cNvPr id="11" name="TextBox 10"/>
          <p:cNvSpPr txBox="1"/>
          <p:nvPr/>
        </p:nvSpPr>
        <p:spPr>
          <a:xfrm>
            <a:off x="2936579" y="2006720"/>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12" name="TextBox 11"/>
          <p:cNvSpPr txBox="1"/>
          <p:nvPr/>
        </p:nvSpPr>
        <p:spPr>
          <a:xfrm>
            <a:off x="222663" y="576671"/>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13" name="TextBox 12"/>
          <p:cNvSpPr txBox="1"/>
          <p:nvPr/>
        </p:nvSpPr>
        <p:spPr>
          <a:xfrm>
            <a:off x="3388758" y="6613588"/>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14" name="TextBox 13"/>
          <p:cNvSpPr txBox="1"/>
          <p:nvPr/>
        </p:nvSpPr>
        <p:spPr>
          <a:xfrm>
            <a:off x="1742311" y="3409171"/>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grpSp>
        <p:nvGrpSpPr>
          <p:cNvPr id="140" name="Group 140"/>
          <p:cNvGrpSpPr/>
          <p:nvPr/>
        </p:nvGrpSpPr>
        <p:grpSpPr>
          <a:xfrm>
            <a:off x="1" y="5730889"/>
            <a:ext cx="3943258" cy="1497419"/>
            <a:chOff x="0" y="0"/>
            <a:chExt cx="8665555" cy="5431662"/>
          </a:xfrm>
        </p:grpSpPr>
        <p:pic>
          <p:nvPicPr>
            <p:cNvPr id="138" name="pasted-image.png"/>
            <p:cNvPicPr/>
            <p:nvPr/>
          </p:nvPicPr>
          <p:blipFill>
            <a:blip r:embed="rId2">
              <a:extLst/>
            </a:blip>
            <a:stretch>
              <a:fillRect/>
            </a:stretch>
          </p:blipFill>
          <p:spPr>
            <a:xfrm>
              <a:off x="0" y="69850"/>
              <a:ext cx="8665556" cy="5361813"/>
            </a:xfrm>
            <a:prstGeom prst="rect">
              <a:avLst/>
            </a:prstGeom>
            <a:ln w="12700" cap="flat">
              <a:noFill/>
              <a:miter lim="400000"/>
            </a:ln>
            <a:effectLst/>
          </p:spPr>
        </p:pic>
        <p:sp>
          <p:nvSpPr>
            <p:cNvPr id="139" name="Shape 139"/>
            <p:cNvSpPr/>
            <p:nvPr/>
          </p:nvSpPr>
          <p:spPr>
            <a:xfrm>
              <a:off x="939800" y="0"/>
              <a:ext cx="3509765" cy="931466"/>
            </a:xfrm>
            <a:prstGeom prst="rect">
              <a:avLst/>
            </a:prstGeom>
            <a:solidFill>
              <a:srgbClr val="FFFFFF"/>
            </a:solidFill>
            <a:ln w="12700" cap="flat">
              <a:noFill/>
              <a:miter lim="400000"/>
            </a:ln>
            <a:effectLst/>
          </p:spPr>
          <p:txBody>
            <a:bodyPr wrap="square" lIns="0" tIns="0" rIns="0" bIns="0" numCol="1" anchor="ctr">
              <a:noAutofit/>
            </a:bodyPr>
            <a:lstStyle/>
            <a:p>
              <a:pPr lvl="0">
                <a:defRPr sz="2400">
                  <a:solidFill>
                    <a:srgbClr val="FFFFFF"/>
                  </a:solidFill>
                </a:defRPr>
              </a:pPr>
              <a:endParaRPr sz="1687"/>
            </a:p>
          </p:txBody>
        </p:sp>
      </p:grpSp>
      <p:sp>
        <p:nvSpPr>
          <p:cNvPr id="4" name="Rectangle 4"/>
          <p:cNvSpPr>
            <a:spLocks noChangeArrowheads="1"/>
          </p:cNvSpPr>
          <p:nvPr/>
        </p:nvSpPr>
        <p:spPr bwMode="auto">
          <a:xfrm>
            <a:off x="0" y="397705"/>
            <a:ext cx="8961120"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0" b="0" i="0" u="none" strike="noStrike" cap="none" normalizeH="0" baseline="0" dirty="0">
                <a:ln>
                  <a:noFill/>
                </a:ln>
                <a:solidFill>
                  <a:schemeClr val="tx1"/>
                </a:solidFill>
                <a:effectLst/>
                <a:latin typeface="Arial" charset="0"/>
              </a:rPr>
              <a:t>Station #23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0" b="0" i="0" u="none" strike="noStrike" cap="none" normalizeH="0" baseline="0" dirty="0">
                <a:ln>
                  <a:noFill/>
                </a:ln>
                <a:solidFill>
                  <a:schemeClr val="tx1"/>
                </a:solidFill>
                <a:effectLst/>
                <a:latin typeface="Arial" charset="0"/>
              </a:rPr>
              <a:t>The cell environment pictured in the diagram is hypotonic because the water concentration inside the cell is lower than the water concentration outside the cell. </a:t>
            </a:r>
          </a:p>
        </p:txBody>
      </p:sp>
    </p:spTree>
    <p:extLst>
      <p:ext uri="{BB962C8B-B14F-4D97-AF65-F5344CB8AC3E}">
        <p14:creationId xmlns:p14="http://schemas.microsoft.com/office/powerpoint/2010/main" val="689977404"/>
      </p:ext>
    </p:extLst>
  </p:cSld>
  <p:clrMapOvr>
    <a:masterClrMapping/>
  </p:clrMapOvr>
  <p:transition spd="med"/>
  <p:timing>
    <p:tnLst>
      <p:par>
        <p:cTn id="1" dur="indefinite" restart="never" nodeType="tmRoot"/>
      </p:par>
    </p:tnLst>
  </p:timing>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47777" y="6656224"/>
            <a:ext cx="1006679" cy="146515"/>
          </a:xfrm>
          <a:prstGeom prst="rect">
            <a:avLst/>
          </a:prstGeom>
          <a:noFill/>
        </p:spPr>
        <p:txBody>
          <a:bodyPr wrap="square" rtlCol="0">
            <a:spAutoFit/>
          </a:bodyPr>
          <a:lstStyle/>
          <a:p>
            <a:r>
              <a:rPr lang="en-US" altLang="ja-JP" sz="352" dirty="0">
                <a:latin typeface="Helvetica"/>
                <a:cs typeface="Helvetica"/>
              </a:rPr>
              <a:t>© 2014 Vanessa Jason (“Biology Roots”)</a:t>
            </a:r>
            <a:endParaRPr lang="ja-JP" altLang="en-US" sz="352" dirty="0">
              <a:latin typeface="Helvetica"/>
              <a:cs typeface="Helvetica"/>
            </a:endParaRPr>
          </a:p>
        </p:txBody>
      </p:sp>
      <p:sp>
        <p:nvSpPr>
          <p:cNvPr id="13" name="TextBox 12"/>
          <p:cNvSpPr txBox="1"/>
          <p:nvPr/>
        </p:nvSpPr>
        <p:spPr>
          <a:xfrm>
            <a:off x="2936579" y="2006720"/>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14" name="TextBox 13"/>
          <p:cNvSpPr txBox="1"/>
          <p:nvPr/>
        </p:nvSpPr>
        <p:spPr>
          <a:xfrm>
            <a:off x="222663" y="576671"/>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15" name="TextBox 14"/>
          <p:cNvSpPr txBox="1"/>
          <p:nvPr/>
        </p:nvSpPr>
        <p:spPr>
          <a:xfrm>
            <a:off x="3388758" y="6613588"/>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16" name="TextBox 15"/>
          <p:cNvSpPr txBox="1"/>
          <p:nvPr/>
        </p:nvSpPr>
        <p:spPr>
          <a:xfrm>
            <a:off x="1742311" y="3409171"/>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142" name="Shape 142"/>
          <p:cNvSpPr>
            <a:spLocks noGrp="1"/>
          </p:cNvSpPr>
          <p:nvPr>
            <p:ph type="title"/>
          </p:nvPr>
        </p:nvSpPr>
        <p:spPr>
          <a:xfrm>
            <a:off x="125015" y="179523"/>
            <a:ext cx="7358063" cy="1017776"/>
          </a:xfrm>
          <a:prstGeom prst="rect">
            <a:avLst/>
          </a:prstGeom>
        </p:spPr>
        <p:txBody>
          <a:bodyPr/>
          <a:lstStyle>
            <a:lvl1pPr algn="l">
              <a:defRPr sz="7700">
                <a:latin typeface="KG Second Chances Sketch"/>
                <a:ea typeface="KG Second Chances Sketch"/>
                <a:cs typeface="KG Second Chances Sketch"/>
                <a:sym typeface="KG Second Chances Sketch"/>
              </a:defRPr>
            </a:lvl1pPr>
          </a:lstStyle>
          <a:p>
            <a:pPr lvl="0">
              <a:defRPr sz="1800"/>
            </a:pPr>
            <a:r>
              <a:rPr sz="5414" dirty="0">
                <a:latin typeface="Lucida Bright"/>
                <a:ea typeface="Lucida Bright"/>
                <a:cs typeface="Lucida Bright"/>
              </a:rPr>
              <a:t>Cell Transport </a:t>
            </a:r>
          </a:p>
        </p:txBody>
      </p:sp>
      <p:sp>
        <p:nvSpPr>
          <p:cNvPr id="143" name="Shape 143"/>
          <p:cNvSpPr>
            <a:spLocks noGrp="1"/>
          </p:cNvSpPr>
          <p:nvPr>
            <p:ph type="body" idx="1"/>
          </p:nvPr>
        </p:nvSpPr>
        <p:spPr>
          <a:xfrm>
            <a:off x="678656" y="1669925"/>
            <a:ext cx="7358063" cy="794742"/>
          </a:xfrm>
          <a:prstGeom prst="rect">
            <a:avLst/>
          </a:prstGeom>
        </p:spPr>
        <p:txBody>
          <a:bodyPr/>
          <a:lstStyle/>
          <a:p>
            <a:pPr lvl="0">
              <a:defRPr sz="1800"/>
            </a:pPr>
            <a:r>
              <a:rPr dirty="0"/>
              <a:t>Label each beaker as hypertonic, hypotonic, or isotonic. </a:t>
            </a:r>
          </a:p>
        </p:txBody>
      </p:sp>
      <p:pic>
        <p:nvPicPr>
          <p:cNvPr id="144" name="pasted-image.png"/>
          <p:cNvPicPr/>
          <p:nvPr/>
        </p:nvPicPr>
        <p:blipFill>
          <a:blip r:embed="rId2">
            <a:extLst/>
          </a:blip>
          <a:stretch>
            <a:fillRect/>
          </a:stretch>
        </p:blipFill>
        <p:spPr>
          <a:xfrm>
            <a:off x="571500" y="2638558"/>
            <a:ext cx="7465219" cy="3965898"/>
          </a:xfrm>
          <a:prstGeom prst="rect">
            <a:avLst/>
          </a:prstGeom>
          <a:ln w="12700">
            <a:miter lim="400000"/>
          </a:ln>
        </p:spPr>
      </p:pic>
      <p:sp>
        <p:nvSpPr>
          <p:cNvPr id="145" name="Shape 145"/>
          <p:cNvSpPr/>
          <p:nvPr/>
        </p:nvSpPr>
        <p:spPr>
          <a:xfrm>
            <a:off x="264909" y="2179738"/>
            <a:ext cx="2864893" cy="461601"/>
          </a:xfrm>
          <a:prstGeom prst="rect">
            <a:avLst/>
          </a:prstGeom>
          <a:ln w="12700">
            <a:miter lim="400000"/>
          </a:ln>
          <a:extLst>
            <a:ext uri="{C572A759-6A51-4108-AA02-DFA0A04FC94B}">
              <ma14:wrappingTextBoxFlag xmlns:ma14="http://schemas.microsoft.com/office/mac/drawingml/2011/main" val="1"/>
            </a:ext>
          </a:extLst>
        </p:spPr>
        <p:txBody>
          <a:bodyPr lIns="35719" tIns="35719" rIns="35719" bIns="35719" anchor="ctr">
            <a:spAutoFit/>
          </a:bodyPr>
          <a:lstStyle/>
          <a:p>
            <a:pPr lvl="0">
              <a:defRPr sz="1800"/>
            </a:pPr>
            <a:r>
              <a:rPr sz="2531" dirty="0"/>
              <a:t>A</a:t>
            </a:r>
          </a:p>
        </p:txBody>
      </p:sp>
      <p:sp>
        <p:nvSpPr>
          <p:cNvPr id="146" name="Shape 146"/>
          <p:cNvSpPr/>
          <p:nvPr/>
        </p:nvSpPr>
        <p:spPr>
          <a:xfrm>
            <a:off x="2871663" y="2179738"/>
            <a:ext cx="2864893" cy="461601"/>
          </a:xfrm>
          <a:prstGeom prst="rect">
            <a:avLst/>
          </a:prstGeom>
          <a:ln w="12700">
            <a:miter lim="400000"/>
          </a:ln>
          <a:extLst>
            <a:ext uri="{C572A759-6A51-4108-AA02-DFA0A04FC94B}">
              <ma14:wrappingTextBoxFlag xmlns:ma14="http://schemas.microsoft.com/office/mac/drawingml/2011/main" val="1"/>
            </a:ext>
          </a:extLst>
        </p:spPr>
        <p:txBody>
          <a:bodyPr lIns="35719" tIns="35719" rIns="35719" bIns="35719" anchor="ctr">
            <a:spAutoFit/>
          </a:bodyPr>
          <a:lstStyle/>
          <a:p>
            <a:pPr lvl="0">
              <a:defRPr sz="1800"/>
            </a:pPr>
            <a:r>
              <a:rPr sz="2531" dirty="0"/>
              <a:t>B</a:t>
            </a:r>
          </a:p>
        </p:txBody>
      </p:sp>
      <p:sp>
        <p:nvSpPr>
          <p:cNvPr id="147" name="Shape 147"/>
          <p:cNvSpPr/>
          <p:nvPr/>
        </p:nvSpPr>
        <p:spPr>
          <a:xfrm>
            <a:off x="5587003" y="2179738"/>
            <a:ext cx="2864893" cy="461601"/>
          </a:xfrm>
          <a:prstGeom prst="rect">
            <a:avLst/>
          </a:prstGeom>
          <a:ln w="12700">
            <a:miter lim="400000"/>
          </a:ln>
          <a:extLst>
            <a:ext uri="{C572A759-6A51-4108-AA02-DFA0A04FC94B}">
              <ma14:wrappingTextBoxFlag xmlns:ma14="http://schemas.microsoft.com/office/mac/drawingml/2011/main" val="1"/>
            </a:ext>
          </a:extLst>
        </p:spPr>
        <p:txBody>
          <a:bodyPr lIns="35719" tIns="35719" rIns="35719" bIns="35719" anchor="ctr">
            <a:spAutoFit/>
          </a:bodyPr>
          <a:lstStyle/>
          <a:p>
            <a:pPr lvl="0">
              <a:defRPr sz="1800"/>
            </a:pPr>
            <a:r>
              <a:rPr sz="2531"/>
              <a:t>C</a:t>
            </a:r>
          </a:p>
        </p:txBody>
      </p:sp>
      <p:grpSp>
        <p:nvGrpSpPr>
          <p:cNvPr id="8" name="Group 7"/>
          <p:cNvGrpSpPr/>
          <p:nvPr/>
        </p:nvGrpSpPr>
        <p:grpSpPr>
          <a:xfrm>
            <a:off x="5965946" y="116086"/>
            <a:ext cx="1799400" cy="1348383"/>
            <a:chOff x="8484901" y="165100"/>
            <a:chExt cx="2559147" cy="1917700"/>
          </a:xfrm>
        </p:grpSpPr>
        <p:pic>
          <p:nvPicPr>
            <p:cNvPr id="9" name="Picture 8"/>
            <p:cNvPicPr>
              <a:picLocks noChangeAspect="1"/>
            </p:cNvPicPr>
            <p:nvPr/>
          </p:nvPicPr>
          <p:blipFill>
            <a:blip r:embed="rId3">
              <a:alphaModFix amt="29000"/>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8885048" y="165100"/>
              <a:ext cx="2159000" cy="1917700"/>
            </a:xfrm>
            <a:prstGeom prst="rect">
              <a:avLst/>
            </a:prstGeom>
          </p:spPr>
        </p:pic>
        <p:sp>
          <p:nvSpPr>
            <p:cNvPr id="10" name="TextBox 9"/>
            <p:cNvSpPr txBox="1"/>
            <p:nvPr/>
          </p:nvSpPr>
          <p:spPr>
            <a:xfrm>
              <a:off x="8484901" y="255321"/>
              <a:ext cx="2547166" cy="157992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latinLnBrk="1" hangingPunct="0"/>
              <a:r>
                <a:rPr kumimoji="0" lang="en-US" altLang="ja-JP" sz="6750" dirty="0">
                  <a:ln>
                    <a:solidFill>
                      <a:srgbClr val="000000"/>
                    </a:solidFill>
                  </a:ln>
                  <a:solidFill>
                    <a:srgbClr val="000000"/>
                  </a:solidFill>
                  <a:latin typeface="Lucida Bright"/>
                  <a:cs typeface="Lucida Bright"/>
                  <a:sym typeface="Helvetica Light"/>
                </a:rPr>
                <a:t>#24</a:t>
              </a:r>
              <a:endParaRPr kumimoji="0" lang="ja-JP" altLang="en-US" sz="6750" dirty="0">
                <a:ln>
                  <a:solidFill>
                    <a:srgbClr val="000000"/>
                  </a:solidFill>
                </a:ln>
                <a:solidFill>
                  <a:srgbClr val="000000"/>
                </a:solidFill>
                <a:latin typeface="Lucida Bright"/>
                <a:cs typeface="Lucida Bright"/>
                <a:sym typeface="Helvetica Light"/>
              </a:endParaRPr>
            </a:p>
          </p:txBody>
        </p:sp>
      </p:grpSp>
    </p:spTree>
    <p:extLst>
      <p:ext uri="{BB962C8B-B14F-4D97-AF65-F5344CB8AC3E}">
        <p14:creationId xmlns:p14="http://schemas.microsoft.com/office/powerpoint/2010/main" val="2049965043"/>
      </p:ext>
    </p:extLst>
  </p:cSld>
  <p:clrMapOvr>
    <a:masterClrMapping/>
  </p:clrMapOvr>
  <p:transition spd="med"/>
  <p:timing>
    <p:tnLst>
      <p:par>
        <p:cTn id="1" dur="indefinite" restart="never" nodeType="tmRoot"/>
      </p:par>
    </p:tnLst>
  </p:timing>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47777" y="6656224"/>
            <a:ext cx="1006679" cy="146515"/>
          </a:xfrm>
          <a:prstGeom prst="rect">
            <a:avLst/>
          </a:prstGeom>
          <a:noFill/>
        </p:spPr>
        <p:txBody>
          <a:bodyPr wrap="square" rtlCol="0">
            <a:spAutoFit/>
          </a:bodyPr>
          <a:lstStyle/>
          <a:p>
            <a:r>
              <a:rPr lang="en-US" altLang="ja-JP" sz="352" dirty="0">
                <a:latin typeface="Helvetica"/>
                <a:cs typeface="Helvetica"/>
              </a:rPr>
              <a:t>© 2014 Vanessa Jason (“Biology Roots”)</a:t>
            </a:r>
            <a:endParaRPr lang="ja-JP" altLang="en-US" sz="352" dirty="0">
              <a:latin typeface="Helvetica"/>
              <a:cs typeface="Helvetica"/>
            </a:endParaRPr>
          </a:p>
        </p:txBody>
      </p:sp>
      <p:sp>
        <p:nvSpPr>
          <p:cNvPr id="13" name="TextBox 12"/>
          <p:cNvSpPr txBox="1"/>
          <p:nvPr/>
        </p:nvSpPr>
        <p:spPr>
          <a:xfrm>
            <a:off x="2936579" y="2006720"/>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14" name="TextBox 13"/>
          <p:cNvSpPr txBox="1"/>
          <p:nvPr/>
        </p:nvSpPr>
        <p:spPr>
          <a:xfrm>
            <a:off x="222663" y="576671"/>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15" name="TextBox 14"/>
          <p:cNvSpPr txBox="1"/>
          <p:nvPr/>
        </p:nvSpPr>
        <p:spPr>
          <a:xfrm>
            <a:off x="3388758" y="6613588"/>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16" name="TextBox 15"/>
          <p:cNvSpPr txBox="1"/>
          <p:nvPr/>
        </p:nvSpPr>
        <p:spPr>
          <a:xfrm>
            <a:off x="1742311" y="3409171"/>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142" name="Shape 142"/>
          <p:cNvSpPr>
            <a:spLocks noGrp="1"/>
          </p:cNvSpPr>
          <p:nvPr>
            <p:ph type="title"/>
          </p:nvPr>
        </p:nvSpPr>
        <p:spPr>
          <a:xfrm>
            <a:off x="125015" y="179523"/>
            <a:ext cx="7358063" cy="1017776"/>
          </a:xfrm>
          <a:prstGeom prst="rect">
            <a:avLst/>
          </a:prstGeom>
        </p:spPr>
        <p:txBody>
          <a:bodyPr/>
          <a:lstStyle>
            <a:lvl1pPr algn="l">
              <a:defRPr sz="7700">
                <a:latin typeface="KG Second Chances Sketch"/>
                <a:ea typeface="KG Second Chances Sketch"/>
                <a:cs typeface="KG Second Chances Sketch"/>
                <a:sym typeface="KG Second Chances Sketch"/>
              </a:defRPr>
            </a:lvl1pPr>
          </a:lstStyle>
          <a:p>
            <a:pPr lvl="0">
              <a:defRPr sz="1800"/>
            </a:pPr>
            <a:r>
              <a:rPr sz="5414" dirty="0">
                <a:latin typeface="Lucida Bright"/>
                <a:ea typeface="Lucida Bright"/>
                <a:cs typeface="Lucida Bright"/>
              </a:rPr>
              <a:t>Cell Transport </a:t>
            </a:r>
          </a:p>
        </p:txBody>
      </p:sp>
      <p:sp>
        <p:nvSpPr>
          <p:cNvPr id="143" name="Shape 143"/>
          <p:cNvSpPr>
            <a:spLocks noGrp="1"/>
          </p:cNvSpPr>
          <p:nvPr>
            <p:ph type="body" idx="1"/>
          </p:nvPr>
        </p:nvSpPr>
        <p:spPr>
          <a:xfrm>
            <a:off x="0" y="1669925"/>
            <a:ext cx="8036719" cy="794742"/>
          </a:xfrm>
          <a:prstGeom prst="rect">
            <a:avLst/>
          </a:prstGeom>
        </p:spPr>
        <p:txBody>
          <a:bodyPr>
            <a:normAutofit/>
          </a:bodyPr>
          <a:lstStyle/>
          <a:p>
            <a:pPr lvl="0" algn="l">
              <a:defRPr sz="1800"/>
            </a:pPr>
            <a:r>
              <a:rPr lang="en-US" sz="4800" b="1" u="sng" dirty="0" smtClean="0">
                <a:solidFill>
                  <a:srgbClr val="FF0000"/>
                </a:solidFill>
              </a:rPr>
              <a:t>Hypotonic Hypertonic Isotonic</a:t>
            </a:r>
            <a:endParaRPr sz="4800" b="1" u="sng" dirty="0">
              <a:solidFill>
                <a:srgbClr val="FF0000"/>
              </a:solidFill>
            </a:endParaRPr>
          </a:p>
        </p:txBody>
      </p:sp>
      <p:pic>
        <p:nvPicPr>
          <p:cNvPr id="144" name="pasted-image.png"/>
          <p:cNvPicPr/>
          <p:nvPr/>
        </p:nvPicPr>
        <p:blipFill>
          <a:blip r:embed="rId2">
            <a:extLst/>
          </a:blip>
          <a:stretch>
            <a:fillRect/>
          </a:stretch>
        </p:blipFill>
        <p:spPr>
          <a:xfrm>
            <a:off x="571500" y="2638558"/>
            <a:ext cx="7465219" cy="3965898"/>
          </a:xfrm>
          <a:prstGeom prst="rect">
            <a:avLst/>
          </a:prstGeom>
          <a:ln w="12700">
            <a:miter lim="400000"/>
          </a:ln>
        </p:spPr>
      </p:pic>
      <p:sp>
        <p:nvSpPr>
          <p:cNvPr id="145" name="Shape 145"/>
          <p:cNvSpPr/>
          <p:nvPr/>
        </p:nvSpPr>
        <p:spPr>
          <a:xfrm>
            <a:off x="264909" y="2179738"/>
            <a:ext cx="2864893" cy="461601"/>
          </a:xfrm>
          <a:prstGeom prst="rect">
            <a:avLst/>
          </a:prstGeom>
          <a:ln w="12700">
            <a:miter lim="400000"/>
          </a:ln>
          <a:extLst>
            <a:ext uri="{C572A759-6A51-4108-AA02-DFA0A04FC94B}">
              <ma14:wrappingTextBoxFlag xmlns:ma14="http://schemas.microsoft.com/office/mac/drawingml/2011/main" val="1"/>
            </a:ext>
          </a:extLst>
        </p:spPr>
        <p:txBody>
          <a:bodyPr lIns="35719" tIns="35719" rIns="35719" bIns="35719" anchor="ctr">
            <a:spAutoFit/>
          </a:bodyPr>
          <a:lstStyle/>
          <a:p>
            <a:pPr lvl="0">
              <a:defRPr sz="1800"/>
            </a:pPr>
            <a:r>
              <a:rPr sz="2531" dirty="0"/>
              <a:t>A</a:t>
            </a:r>
          </a:p>
        </p:txBody>
      </p:sp>
      <p:sp>
        <p:nvSpPr>
          <p:cNvPr id="146" name="Shape 146"/>
          <p:cNvSpPr/>
          <p:nvPr/>
        </p:nvSpPr>
        <p:spPr>
          <a:xfrm>
            <a:off x="2871663" y="2179738"/>
            <a:ext cx="2864893" cy="461601"/>
          </a:xfrm>
          <a:prstGeom prst="rect">
            <a:avLst/>
          </a:prstGeom>
          <a:ln w="12700">
            <a:miter lim="400000"/>
          </a:ln>
          <a:extLst>
            <a:ext uri="{C572A759-6A51-4108-AA02-DFA0A04FC94B}">
              <ma14:wrappingTextBoxFlag xmlns:ma14="http://schemas.microsoft.com/office/mac/drawingml/2011/main" val="1"/>
            </a:ext>
          </a:extLst>
        </p:spPr>
        <p:txBody>
          <a:bodyPr lIns="35719" tIns="35719" rIns="35719" bIns="35719" anchor="ctr">
            <a:spAutoFit/>
          </a:bodyPr>
          <a:lstStyle/>
          <a:p>
            <a:pPr lvl="0">
              <a:defRPr sz="1800"/>
            </a:pPr>
            <a:r>
              <a:rPr sz="2531" dirty="0"/>
              <a:t>B</a:t>
            </a:r>
          </a:p>
        </p:txBody>
      </p:sp>
      <p:sp>
        <p:nvSpPr>
          <p:cNvPr id="147" name="Shape 147"/>
          <p:cNvSpPr/>
          <p:nvPr/>
        </p:nvSpPr>
        <p:spPr>
          <a:xfrm>
            <a:off x="5587003" y="2179738"/>
            <a:ext cx="2864893" cy="461601"/>
          </a:xfrm>
          <a:prstGeom prst="rect">
            <a:avLst/>
          </a:prstGeom>
          <a:ln w="12700">
            <a:miter lim="400000"/>
          </a:ln>
          <a:extLst>
            <a:ext uri="{C572A759-6A51-4108-AA02-DFA0A04FC94B}">
              <ma14:wrappingTextBoxFlag xmlns:ma14="http://schemas.microsoft.com/office/mac/drawingml/2011/main" val="1"/>
            </a:ext>
          </a:extLst>
        </p:spPr>
        <p:txBody>
          <a:bodyPr lIns="35719" tIns="35719" rIns="35719" bIns="35719" anchor="ctr">
            <a:spAutoFit/>
          </a:bodyPr>
          <a:lstStyle/>
          <a:p>
            <a:pPr lvl="0">
              <a:defRPr sz="1800"/>
            </a:pPr>
            <a:r>
              <a:rPr sz="2531"/>
              <a:t>C</a:t>
            </a:r>
          </a:p>
        </p:txBody>
      </p:sp>
      <p:grpSp>
        <p:nvGrpSpPr>
          <p:cNvPr id="8" name="Group 7"/>
          <p:cNvGrpSpPr/>
          <p:nvPr/>
        </p:nvGrpSpPr>
        <p:grpSpPr>
          <a:xfrm>
            <a:off x="5965946" y="116086"/>
            <a:ext cx="1799400" cy="1348383"/>
            <a:chOff x="8484901" y="165100"/>
            <a:chExt cx="2559147" cy="1917700"/>
          </a:xfrm>
        </p:grpSpPr>
        <p:pic>
          <p:nvPicPr>
            <p:cNvPr id="9" name="Picture 8"/>
            <p:cNvPicPr>
              <a:picLocks noChangeAspect="1"/>
            </p:cNvPicPr>
            <p:nvPr/>
          </p:nvPicPr>
          <p:blipFill>
            <a:blip r:embed="rId3">
              <a:alphaModFix amt="29000"/>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8885048" y="165100"/>
              <a:ext cx="2159000" cy="1917700"/>
            </a:xfrm>
            <a:prstGeom prst="rect">
              <a:avLst/>
            </a:prstGeom>
          </p:spPr>
        </p:pic>
        <p:sp>
          <p:nvSpPr>
            <p:cNvPr id="10" name="TextBox 9"/>
            <p:cNvSpPr txBox="1"/>
            <p:nvPr/>
          </p:nvSpPr>
          <p:spPr>
            <a:xfrm>
              <a:off x="8484901" y="255321"/>
              <a:ext cx="2547166" cy="157992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latinLnBrk="1" hangingPunct="0"/>
              <a:r>
                <a:rPr kumimoji="0" lang="en-US" altLang="ja-JP" sz="6750" dirty="0">
                  <a:ln>
                    <a:solidFill>
                      <a:srgbClr val="000000"/>
                    </a:solidFill>
                  </a:ln>
                  <a:solidFill>
                    <a:srgbClr val="000000"/>
                  </a:solidFill>
                  <a:latin typeface="Lucida Bright"/>
                  <a:cs typeface="Lucida Bright"/>
                  <a:sym typeface="Helvetica Light"/>
                </a:rPr>
                <a:t>#24</a:t>
              </a:r>
              <a:endParaRPr kumimoji="0" lang="ja-JP" altLang="en-US" sz="6750" dirty="0">
                <a:ln>
                  <a:solidFill>
                    <a:srgbClr val="000000"/>
                  </a:solidFill>
                </a:ln>
                <a:solidFill>
                  <a:srgbClr val="000000"/>
                </a:solidFill>
                <a:latin typeface="Lucida Bright"/>
                <a:cs typeface="Lucida Bright"/>
                <a:sym typeface="Helvetica Light"/>
              </a:endParaRPr>
            </a:p>
          </p:txBody>
        </p:sp>
      </p:grpSp>
    </p:spTree>
    <p:extLst>
      <p:ext uri="{BB962C8B-B14F-4D97-AF65-F5344CB8AC3E}">
        <p14:creationId xmlns:p14="http://schemas.microsoft.com/office/powerpoint/2010/main" val="470647849"/>
      </p:ext>
    </p:extLst>
  </p:cSld>
  <p:clrMapOvr>
    <a:masterClrMapping/>
  </p:clrMapOvr>
  <p:transition spd="med"/>
  <p:timing>
    <p:tnLst>
      <p:par>
        <p:cTn id="1" dur="indefinite" restart="never" nodeType="tmRoot"/>
      </p:par>
    </p:tnLst>
  </p:timing>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47777" y="6656224"/>
            <a:ext cx="1006679" cy="146515"/>
          </a:xfrm>
          <a:prstGeom prst="rect">
            <a:avLst/>
          </a:prstGeom>
          <a:noFill/>
        </p:spPr>
        <p:txBody>
          <a:bodyPr wrap="square" rtlCol="0">
            <a:spAutoFit/>
          </a:bodyPr>
          <a:lstStyle/>
          <a:p>
            <a:r>
              <a:rPr lang="en-US" altLang="ja-JP" sz="352" dirty="0">
                <a:latin typeface="Helvetica"/>
                <a:cs typeface="Helvetica"/>
              </a:rPr>
              <a:t>© 2014 Vanessa Jason (“Biology Roots”)</a:t>
            </a:r>
            <a:endParaRPr lang="ja-JP" altLang="en-US" sz="352" dirty="0">
              <a:latin typeface="Helvetica"/>
              <a:cs typeface="Helvetica"/>
            </a:endParaRPr>
          </a:p>
        </p:txBody>
      </p:sp>
      <p:sp>
        <p:nvSpPr>
          <p:cNvPr id="10" name="TextBox 9"/>
          <p:cNvSpPr txBox="1"/>
          <p:nvPr/>
        </p:nvSpPr>
        <p:spPr>
          <a:xfrm>
            <a:off x="2936579" y="2006720"/>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11" name="TextBox 10"/>
          <p:cNvSpPr txBox="1"/>
          <p:nvPr/>
        </p:nvSpPr>
        <p:spPr>
          <a:xfrm>
            <a:off x="222663" y="576671"/>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12" name="TextBox 11"/>
          <p:cNvSpPr txBox="1"/>
          <p:nvPr/>
        </p:nvSpPr>
        <p:spPr>
          <a:xfrm>
            <a:off x="3388758" y="6613588"/>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13" name="TextBox 12"/>
          <p:cNvSpPr txBox="1"/>
          <p:nvPr/>
        </p:nvSpPr>
        <p:spPr>
          <a:xfrm>
            <a:off x="1742311" y="3409171"/>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149" name="Shape 149"/>
          <p:cNvSpPr>
            <a:spLocks noGrp="1"/>
          </p:cNvSpPr>
          <p:nvPr>
            <p:ph type="title"/>
          </p:nvPr>
        </p:nvSpPr>
        <p:spPr>
          <a:xfrm>
            <a:off x="125015" y="116086"/>
            <a:ext cx="7358063" cy="1017776"/>
          </a:xfrm>
          <a:prstGeom prst="rect">
            <a:avLst/>
          </a:prstGeom>
        </p:spPr>
        <p:txBody>
          <a:bodyPr/>
          <a:lstStyle>
            <a:lvl1pPr algn="l">
              <a:defRPr sz="7700">
                <a:latin typeface="KG Second Chances Sketch"/>
                <a:ea typeface="KG Second Chances Sketch"/>
                <a:cs typeface="KG Second Chances Sketch"/>
                <a:sym typeface="KG Second Chances Sketch"/>
              </a:defRPr>
            </a:lvl1pPr>
          </a:lstStyle>
          <a:p>
            <a:pPr lvl="0">
              <a:defRPr sz="1800"/>
            </a:pPr>
            <a:r>
              <a:rPr sz="5414" dirty="0">
                <a:latin typeface="Lucida Bright"/>
                <a:ea typeface="Lucida Bright"/>
                <a:cs typeface="Lucida Bright"/>
              </a:rPr>
              <a:t>Cell Transport </a:t>
            </a:r>
          </a:p>
        </p:txBody>
      </p:sp>
      <p:sp>
        <p:nvSpPr>
          <p:cNvPr id="150" name="Shape 150"/>
          <p:cNvSpPr>
            <a:spLocks noGrp="1"/>
          </p:cNvSpPr>
          <p:nvPr>
            <p:ph type="body" idx="1"/>
          </p:nvPr>
        </p:nvSpPr>
        <p:spPr>
          <a:xfrm>
            <a:off x="339328" y="1346405"/>
            <a:ext cx="8593244" cy="3406212"/>
          </a:xfrm>
          <a:prstGeom prst="rect">
            <a:avLst/>
          </a:prstGeom>
        </p:spPr>
        <p:txBody>
          <a:bodyPr/>
          <a:lstStyle/>
          <a:p>
            <a:pPr lvl="0">
              <a:defRPr sz="1800"/>
            </a:pPr>
            <a:r>
              <a:rPr dirty="0"/>
              <a:t>If an infection persists in your sinuses or other nearby areas,  it can lead to swelling in the tonsils and adenoids, resulting in a sore throat.  </a:t>
            </a:r>
          </a:p>
          <a:p>
            <a:pPr lvl="0">
              <a:defRPr sz="1800"/>
            </a:pPr>
            <a:r>
              <a:rPr dirty="0"/>
              <a:t>The swelling is caused by an inflammatory response to increase blood flow near the site of infection. </a:t>
            </a:r>
          </a:p>
          <a:p>
            <a:pPr lvl="0">
              <a:defRPr sz="1800"/>
            </a:pPr>
            <a:r>
              <a:rPr dirty="0"/>
              <a:t>Sometimes the swelling causes discomfort and painful swallowing. </a:t>
            </a:r>
          </a:p>
          <a:p>
            <a:pPr lvl="0">
              <a:defRPr sz="1800"/>
            </a:pPr>
            <a:endParaRPr dirty="0"/>
          </a:p>
          <a:p>
            <a:pPr lvl="0">
              <a:defRPr sz="1800"/>
            </a:pPr>
            <a:r>
              <a:rPr dirty="0"/>
              <a:t>A successful home remedy in treating a sore throat is to gargle salt water. Explain the science behind this technique. </a:t>
            </a:r>
          </a:p>
        </p:txBody>
      </p:sp>
      <p:pic>
        <p:nvPicPr>
          <p:cNvPr id="151" name="pasted-image.png"/>
          <p:cNvPicPr/>
          <p:nvPr/>
        </p:nvPicPr>
        <p:blipFill>
          <a:blip r:embed="rId2">
            <a:extLst/>
          </a:blip>
          <a:stretch>
            <a:fillRect/>
          </a:stretch>
        </p:blipFill>
        <p:spPr>
          <a:xfrm>
            <a:off x="1857375" y="4752617"/>
            <a:ext cx="2578508" cy="1931237"/>
          </a:xfrm>
          <a:prstGeom prst="rect">
            <a:avLst/>
          </a:prstGeom>
          <a:ln w="12700">
            <a:miter lim="400000"/>
          </a:ln>
        </p:spPr>
      </p:pic>
      <p:pic>
        <p:nvPicPr>
          <p:cNvPr id="152" name="pasted-image.png"/>
          <p:cNvPicPr/>
          <p:nvPr/>
        </p:nvPicPr>
        <p:blipFill>
          <a:blip r:embed="rId3">
            <a:extLst>
              <a:ext uri="{BEBA8EAE-BF5A-486C-A8C5-ECC9F3942E4B}">
                <a14:imgProps xmlns:a14="http://schemas.microsoft.com/office/drawing/2010/main">
                  <a14:imgLayer r:embed="rId4">
                    <a14:imgEffect>
                      <a14:backgroundRemoval t="3819" b="96528" l="9995" r="89954">
                        <a14:foregroundMark x1="43363" y1="34336" x2="43363" y2="40548"/>
                        <a14:foregroundMark x1="36544" y1="88252" x2="52918" y2="91802"/>
                        <a14:backgroundMark x1="25284" y1="11227" x2="32438" y2="35224"/>
                        <a14:backgroundMark x1="36880" y1="21605" x2="36880" y2="21605"/>
                        <a14:backgroundMark x1="35176" y1="39082" x2="35873" y2="26042"/>
                        <a14:backgroundMark x1="37913" y1="33738" x2="37913" y2="33738"/>
                        <a14:backgroundMark x1="37577" y1="39660" x2="37577" y2="34336"/>
                      </a14:backgroundRemoval>
                    </a14:imgEffect>
                  </a14:imgLayer>
                </a14:imgProps>
              </a:ext>
            </a:extLst>
          </a:blip>
          <a:stretch>
            <a:fillRect/>
          </a:stretch>
        </p:blipFill>
        <p:spPr>
          <a:xfrm>
            <a:off x="5020091" y="4267586"/>
            <a:ext cx="2564153" cy="2725225"/>
          </a:xfrm>
          <a:prstGeom prst="rect">
            <a:avLst/>
          </a:prstGeom>
          <a:ln w="12700">
            <a:miter lim="400000"/>
          </a:ln>
        </p:spPr>
      </p:pic>
      <p:grpSp>
        <p:nvGrpSpPr>
          <p:cNvPr id="6" name="Group 5"/>
          <p:cNvGrpSpPr/>
          <p:nvPr/>
        </p:nvGrpSpPr>
        <p:grpSpPr>
          <a:xfrm>
            <a:off x="5965946" y="116086"/>
            <a:ext cx="1799400" cy="1348383"/>
            <a:chOff x="8484901" y="165100"/>
            <a:chExt cx="2559147" cy="1917700"/>
          </a:xfrm>
        </p:grpSpPr>
        <p:pic>
          <p:nvPicPr>
            <p:cNvPr id="7" name="Picture 6"/>
            <p:cNvPicPr>
              <a:picLocks noChangeAspect="1"/>
            </p:cNvPicPr>
            <p:nvPr/>
          </p:nvPicPr>
          <p:blipFill>
            <a:blip r:embed="rId5">
              <a:alphaModFix amt="29000"/>
              <a:extLst>
                <a:ext uri="{BEBA8EAE-BF5A-486C-A8C5-ECC9F3942E4B}">
                  <a14:imgProps xmlns:a14="http://schemas.microsoft.com/office/drawing/2010/main">
                    <a14:imgLayer r:embed="rId6">
                      <a14:imgEffect>
                        <a14:colorTemperature colorTemp="4700"/>
                      </a14:imgEffect>
                    </a14:imgLayer>
                  </a14:imgProps>
                </a:ext>
              </a:extLst>
            </a:blip>
            <a:stretch>
              <a:fillRect/>
            </a:stretch>
          </p:blipFill>
          <p:spPr>
            <a:xfrm>
              <a:off x="8885048" y="165100"/>
              <a:ext cx="2159000" cy="1917700"/>
            </a:xfrm>
            <a:prstGeom prst="rect">
              <a:avLst/>
            </a:prstGeom>
          </p:spPr>
        </p:pic>
        <p:sp>
          <p:nvSpPr>
            <p:cNvPr id="8" name="TextBox 7"/>
            <p:cNvSpPr txBox="1"/>
            <p:nvPr/>
          </p:nvSpPr>
          <p:spPr>
            <a:xfrm>
              <a:off x="8484901" y="255321"/>
              <a:ext cx="2547166" cy="157992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latinLnBrk="1" hangingPunct="0"/>
              <a:r>
                <a:rPr kumimoji="0" lang="en-US" altLang="ja-JP" sz="6750" dirty="0">
                  <a:ln>
                    <a:solidFill>
                      <a:srgbClr val="000000"/>
                    </a:solidFill>
                  </a:ln>
                  <a:solidFill>
                    <a:srgbClr val="000000"/>
                  </a:solidFill>
                  <a:latin typeface="Lucida Bright"/>
                  <a:cs typeface="Lucida Bright"/>
                  <a:sym typeface="Helvetica Light"/>
                </a:rPr>
                <a:t>#25</a:t>
              </a:r>
              <a:endParaRPr kumimoji="0" lang="ja-JP" altLang="en-US" sz="6750" dirty="0">
                <a:ln>
                  <a:solidFill>
                    <a:srgbClr val="000000"/>
                  </a:solidFill>
                </a:ln>
                <a:solidFill>
                  <a:srgbClr val="000000"/>
                </a:solidFill>
                <a:latin typeface="Lucida Bright"/>
                <a:cs typeface="Lucida Bright"/>
                <a:sym typeface="Helvetica Light"/>
              </a:endParaRPr>
            </a:p>
          </p:txBody>
        </p:sp>
      </p:grpSp>
    </p:spTree>
    <p:extLst>
      <p:ext uri="{BB962C8B-B14F-4D97-AF65-F5344CB8AC3E}">
        <p14:creationId xmlns:p14="http://schemas.microsoft.com/office/powerpoint/2010/main" val="1682328880"/>
      </p:ext>
    </p:extLst>
  </p:cSld>
  <p:clrMapOvr>
    <a:masterClrMapping/>
  </p:clrMapOvr>
  <p:transition spd="med"/>
  <p:timing>
    <p:tnLst>
      <p:par>
        <p:cTn id="1" dur="indefinite" restart="never" nodeType="tmRoot"/>
      </p:par>
    </p:tnLst>
  </p:timing>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996" y="479126"/>
            <a:ext cx="8452514" cy="5409609"/>
          </a:xfrm>
          <a:prstGeom prst="rect">
            <a:avLst/>
          </a:prstGeom>
        </p:spPr>
      </p:pic>
    </p:spTree>
    <p:extLst>
      <p:ext uri="{BB962C8B-B14F-4D97-AF65-F5344CB8AC3E}">
        <p14:creationId xmlns:p14="http://schemas.microsoft.com/office/powerpoint/2010/main" val="1628093917"/>
      </p:ext>
    </p:extLst>
  </p:cSld>
  <p:clrMapOvr>
    <a:masterClrMapping/>
  </p:clrMapOvr>
  <p:transition spd="med"/>
  <p:timing>
    <p:tnLst>
      <p:par>
        <p:cTn id="1" dur="indefinite" restart="never" nodeType="tmRoot"/>
      </p:par>
    </p:tnLst>
  </p:timing>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47777" y="6656224"/>
            <a:ext cx="1006679" cy="146515"/>
          </a:xfrm>
          <a:prstGeom prst="rect">
            <a:avLst/>
          </a:prstGeom>
          <a:noFill/>
        </p:spPr>
        <p:txBody>
          <a:bodyPr wrap="square" rtlCol="0">
            <a:spAutoFit/>
          </a:bodyPr>
          <a:lstStyle/>
          <a:p>
            <a:r>
              <a:rPr lang="en-US" altLang="ja-JP" sz="352" dirty="0">
                <a:latin typeface="Helvetica"/>
                <a:cs typeface="Helvetica"/>
              </a:rPr>
              <a:t>© 2014 Vanessa Jason (“Biology Roots”)</a:t>
            </a:r>
            <a:endParaRPr lang="ja-JP" altLang="en-US" sz="352" dirty="0">
              <a:latin typeface="Helvetica"/>
              <a:cs typeface="Helvetica"/>
            </a:endParaRPr>
          </a:p>
        </p:txBody>
      </p:sp>
      <p:sp>
        <p:nvSpPr>
          <p:cNvPr id="12" name="TextBox 11"/>
          <p:cNvSpPr txBox="1"/>
          <p:nvPr/>
        </p:nvSpPr>
        <p:spPr>
          <a:xfrm>
            <a:off x="2936579" y="2006720"/>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13" name="TextBox 12"/>
          <p:cNvSpPr txBox="1"/>
          <p:nvPr/>
        </p:nvSpPr>
        <p:spPr>
          <a:xfrm>
            <a:off x="222663" y="576671"/>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14" name="TextBox 13"/>
          <p:cNvSpPr txBox="1"/>
          <p:nvPr/>
        </p:nvSpPr>
        <p:spPr>
          <a:xfrm>
            <a:off x="3388758" y="6613588"/>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15" name="TextBox 14"/>
          <p:cNvSpPr txBox="1"/>
          <p:nvPr/>
        </p:nvSpPr>
        <p:spPr>
          <a:xfrm>
            <a:off x="1742311" y="3409171"/>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pic>
        <p:nvPicPr>
          <p:cNvPr id="163" name="pasted-image.png"/>
          <p:cNvPicPr/>
          <p:nvPr/>
        </p:nvPicPr>
        <p:blipFill>
          <a:blip r:embed="rId2">
            <a:extLst/>
          </a:blip>
          <a:srcRect/>
          <a:stretch>
            <a:fillRect/>
          </a:stretch>
        </p:blipFill>
        <p:spPr>
          <a:xfrm>
            <a:off x="1040309" y="3132832"/>
            <a:ext cx="7063384" cy="3187899"/>
          </a:xfrm>
          <a:prstGeom prst="rect">
            <a:avLst/>
          </a:prstGeom>
          <a:ln w="12700">
            <a:miter lim="400000"/>
          </a:ln>
        </p:spPr>
      </p:pic>
      <p:sp>
        <p:nvSpPr>
          <p:cNvPr id="164" name="Shape 164"/>
          <p:cNvSpPr>
            <a:spLocks noGrp="1"/>
          </p:cNvSpPr>
          <p:nvPr>
            <p:ph type="title"/>
          </p:nvPr>
        </p:nvSpPr>
        <p:spPr>
          <a:xfrm>
            <a:off x="125015" y="116086"/>
            <a:ext cx="7358063" cy="1017776"/>
          </a:xfrm>
          <a:prstGeom prst="rect">
            <a:avLst/>
          </a:prstGeom>
        </p:spPr>
        <p:txBody>
          <a:bodyPr/>
          <a:lstStyle>
            <a:lvl1pPr algn="l">
              <a:defRPr sz="7700">
                <a:latin typeface="KG Second Chances Sketch"/>
                <a:ea typeface="KG Second Chances Sketch"/>
                <a:cs typeface="KG Second Chances Sketch"/>
                <a:sym typeface="KG Second Chances Sketch"/>
              </a:defRPr>
            </a:lvl1pPr>
          </a:lstStyle>
          <a:p>
            <a:pPr lvl="0">
              <a:defRPr sz="1800"/>
            </a:pPr>
            <a:r>
              <a:rPr sz="5414" dirty="0">
                <a:latin typeface="Lucida Bright"/>
                <a:ea typeface="Lucida Bright"/>
                <a:cs typeface="Lucida Bright"/>
              </a:rPr>
              <a:t>Cell Transport </a:t>
            </a:r>
          </a:p>
        </p:txBody>
      </p:sp>
      <p:sp>
        <p:nvSpPr>
          <p:cNvPr id="165" name="Shape 165"/>
          <p:cNvSpPr>
            <a:spLocks noGrp="1"/>
          </p:cNvSpPr>
          <p:nvPr>
            <p:ph type="body" idx="1"/>
          </p:nvPr>
        </p:nvSpPr>
        <p:spPr>
          <a:xfrm>
            <a:off x="275378" y="1725894"/>
            <a:ext cx="8593244" cy="3406212"/>
          </a:xfrm>
          <a:prstGeom prst="rect">
            <a:avLst/>
          </a:prstGeom>
        </p:spPr>
        <p:txBody>
          <a:bodyPr/>
          <a:lstStyle/>
          <a:p>
            <a:pPr lvl="0">
              <a:defRPr sz="1800"/>
            </a:pPr>
            <a:r>
              <a:rPr sz="3164"/>
              <a:t>Define equilibrium and concentration gradient. </a:t>
            </a:r>
          </a:p>
          <a:p>
            <a:pPr lvl="0">
              <a:defRPr sz="1800"/>
            </a:pPr>
            <a:r>
              <a:rPr sz="3164"/>
              <a:t>Explain how they contribute to cell transport.  </a:t>
            </a:r>
          </a:p>
        </p:txBody>
      </p:sp>
      <p:grpSp>
        <p:nvGrpSpPr>
          <p:cNvPr id="168" name="Group 168"/>
          <p:cNvGrpSpPr/>
          <p:nvPr/>
        </p:nvGrpSpPr>
        <p:grpSpPr>
          <a:xfrm>
            <a:off x="3143249" y="3321843"/>
            <a:ext cx="2373577" cy="3434954"/>
            <a:chOff x="0" y="0"/>
            <a:chExt cx="3375752" cy="4885266"/>
          </a:xfrm>
        </p:grpSpPr>
        <p:sp>
          <p:nvSpPr>
            <p:cNvPr id="166" name="Shape 166"/>
            <p:cNvSpPr/>
            <p:nvPr/>
          </p:nvSpPr>
          <p:spPr>
            <a:xfrm>
              <a:off x="1397000" y="0"/>
              <a:ext cx="841442" cy="1270000"/>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lvl1pPr>
                <a:defRPr sz="2400"/>
              </a:lvl1pPr>
            </a:lstStyle>
            <a:p>
              <a:pPr lvl="0">
                <a:defRPr sz="1800"/>
              </a:pPr>
              <a:r>
                <a:rPr sz="1687"/>
                <a:t>TIME</a:t>
              </a:r>
            </a:p>
          </p:txBody>
        </p:sp>
        <p:sp>
          <p:nvSpPr>
            <p:cNvPr id="167" name="Shape 167"/>
            <p:cNvSpPr/>
            <p:nvPr/>
          </p:nvSpPr>
          <p:spPr>
            <a:xfrm>
              <a:off x="0" y="3615266"/>
              <a:ext cx="3375753" cy="1270001"/>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lvl1pPr>
                <a:defRPr sz="2400"/>
              </a:lvl1pPr>
            </a:lstStyle>
            <a:p>
              <a:pPr lvl="0">
                <a:defRPr sz="1800"/>
              </a:pPr>
              <a:r>
                <a:rPr sz="1687"/>
                <a:t>Semipermeable</a:t>
              </a:r>
            </a:p>
          </p:txBody>
        </p:sp>
      </p:grpSp>
      <p:grpSp>
        <p:nvGrpSpPr>
          <p:cNvPr id="8" name="Group 7"/>
          <p:cNvGrpSpPr/>
          <p:nvPr/>
        </p:nvGrpSpPr>
        <p:grpSpPr>
          <a:xfrm>
            <a:off x="5965946" y="116086"/>
            <a:ext cx="1799400" cy="1348383"/>
            <a:chOff x="8484901" y="165100"/>
            <a:chExt cx="2559147" cy="1917700"/>
          </a:xfrm>
        </p:grpSpPr>
        <p:pic>
          <p:nvPicPr>
            <p:cNvPr id="9" name="Picture 8"/>
            <p:cNvPicPr>
              <a:picLocks noChangeAspect="1"/>
            </p:cNvPicPr>
            <p:nvPr/>
          </p:nvPicPr>
          <p:blipFill>
            <a:blip r:embed="rId3">
              <a:alphaModFix amt="29000"/>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8885048" y="165100"/>
              <a:ext cx="2159000" cy="1917700"/>
            </a:xfrm>
            <a:prstGeom prst="rect">
              <a:avLst/>
            </a:prstGeom>
          </p:spPr>
        </p:pic>
        <p:sp>
          <p:nvSpPr>
            <p:cNvPr id="10" name="TextBox 9"/>
            <p:cNvSpPr txBox="1"/>
            <p:nvPr/>
          </p:nvSpPr>
          <p:spPr>
            <a:xfrm>
              <a:off x="8484901" y="255321"/>
              <a:ext cx="2547166" cy="157992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latinLnBrk="1" hangingPunct="0"/>
              <a:r>
                <a:rPr kumimoji="0" lang="en-US" altLang="ja-JP" sz="6750" dirty="0">
                  <a:ln>
                    <a:solidFill>
                      <a:srgbClr val="000000"/>
                    </a:solidFill>
                  </a:ln>
                  <a:solidFill>
                    <a:srgbClr val="000000"/>
                  </a:solidFill>
                  <a:latin typeface="Lucida Bright"/>
                  <a:cs typeface="Lucida Bright"/>
                  <a:sym typeface="Helvetica Light"/>
                </a:rPr>
                <a:t>#26</a:t>
              </a:r>
              <a:endParaRPr kumimoji="0" lang="ja-JP" altLang="en-US" sz="6750" dirty="0">
                <a:ln>
                  <a:solidFill>
                    <a:srgbClr val="000000"/>
                  </a:solidFill>
                </a:ln>
                <a:solidFill>
                  <a:srgbClr val="000000"/>
                </a:solidFill>
                <a:latin typeface="Lucida Bright"/>
                <a:cs typeface="Lucida Bright"/>
                <a:sym typeface="Helvetica Light"/>
              </a:endParaRPr>
            </a:p>
          </p:txBody>
        </p:sp>
      </p:grpSp>
    </p:spTree>
    <p:extLst>
      <p:ext uri="{BB962C8B-B14F-4D97-AF65-F5344CB8AC3E}">
        <p14:creationId xmlns:p14="http://schemas.microsoft.com/office/powerpoint/2010/main" val="1131789758"/>
      </p:ext>
    </p:extLst>
  </p:cSld>
  <p:clrMapOvr>
    <a:masterClrMapping/>
  </p:clrMapOvr>
  <p:transition spd="med"/>
  <p:timing>
    <p:tnLst>
      <p:par>
        <p:cTn id="1" dur="indefinite" restart="never" nodeType="tmRoot"/>
      </p:par>
    </p:tnLst>
  </p:timing>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47777" y="6656224"/>
            <a:ext cx="1006679" cy="146515"/>
          </a:xfrm>
          <a:prstGeom prst="rect">
            <a:avLst/>
          </a:prstGeom>
          <a:noFill/>
        </p:spPr>
        <p:txBody>
          <a:bodyPr wrap="square" rtlCol="0">
            <a:spAutoFit/>
          </a:bodyPr>
          <a:lstStyle/>
          <a:p>
            <a:r>
              <a:rPr lang="en-US" altLang="ja-JP" sz="352" dirty="0">
                <a:latin typeface="Helvetica"/>
                <a:cs typeface="Helvetica"/>
              </a:rPr>
              <a:t>© 2014 Vanessa Jason (“Biology Roots”)</a:t>
            </a:r>
            <a:endParaRPr lang="ja-JP" altLang="en-US" sz="352" dirty="0">
              <a:latin typeface="Helvetica"/>
              <a:cs typeface="Helvetica"/>
            </a:endParaRPr>
          </a:p>
        </p:txBody>
      </p:sp>
      <p:sp>
        <p:nvSpPr>
          <p:cNvPr id="9" name="TextBox 8"/>
          <p:cNvSpPr txBox="1"/>
          <p:nvPr/>
        </p:nvSpPr>
        <p:spPr>
          <a:xfrm>
            <a:off x="2936579" y="2006720"/>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10" name="TextBox 9"/>
          <p:cNvSpPr txBox="1"/>
          <p:nvPr/>
        </p:nvSpPr>
        <p:spPr>
          <a:xfrm>
            <a:off x="222663" y="576671"/>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11" name="TextBox 10"/>
          <p:cNvSpPr txBox="1"/>
          <p:nvPr/>
        </p:nvSpPr>
        <p:spPr>
          <a:xfrm>
            <a:off x="3388758" y="6613588"/>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12" name="TextBox 11"/>
          <p:cNvSpPr txBox="1"/>
          <p:nvPr/>
        </p:nvSpPr>
        <p:spPr>
          <a:xfrm>
            <a:off x="1742311" y="3409171"/>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170" name="Shape 170"/>
          <p:cNvSpPr>
            <a:spLocks noGrp="1"/>
          </p:cNvSpPr>
          <p:nvPr>
            <p:ph type="title"/>
          </p:nvPr>
        </p:nvSpPr>
        <p:spPr>
          <a:xfrm>
            <a:off x="125015" y="116086"/>
            <a:ext cx="7358063" cy="1017776"/>
          </a:xfrm>
          <a:prstGeom prst="rect">
            <a:avLst/>
          </a:prstGeom>
        </p:spPr>
        <p:txBody>
          <a:bodyPr/>
          <a:lstStyle>
            <a:lvl1pPr algn="l">
              <a:defRPr sz="7700">
                <a:latin typeface="KG Second Chances Sketch"/>
                <a:ea typeface="KG Second Chances Sketch"/>
                <a:cs typeface="KG Second Chances Sketch"/>
                <a:sym typeface="KG Second Chances Sketch"/>
              </a:defRPr>
            </a:lvl1pPr>
          </a:lstStyle>
          <a:p>
            <a:pPr lvl="0">
              <a:defRPr sz="1800"/>
            </a:pPr>
            <a:r>
              <a:rPr sz="5414" dirty="0">
                <a:latin typeface="Lucida Bright"/>
                <a:ea typeface="Lucida Bright"/>
                <a:cs typeface="Lucida Bright"/>
              </a:rPr>
              <a:t>Cell Transport </a:t>
            </a:r>
          </a:p>
        </p:txBody>
      </p:sp>
      <p:sp>
        <p:nvSpPr>
          <p:cNvPr id="171" name="Shape 171"/>
          <p:cNvSpPr>
            <a:spLocks noGrp="1"/>
          </p:cNvSpPr>
          <p:nvPr>
            <p:ph type="body" idx="1"/>
          </p:nvPr>
        </p:nvSpPr>
        <p:spPr>
          <a:xfrm>
            <a:off x="339328" y="1427584"/>
            <a:ext cx="8593244" cy="3406211"/>
          </a:xfrm>
          <a:prstGeom prst="rect">
            <a:avLst/>
          </a:prstGeom>
        </p:spPr>
        <p:txBody>
          <a:bodyPr/>
          <a:lstStyle/>
          <a:p>
            <a:pPr lvl="0">
              <a:defRPr sz="1800"/>
            </a:pPr>
            <a:r>
              <a:rPr sz="3164" dirty="0"/>
              <a:t>Distinguish between pinocytosis and phagocytosis.</a:t>
            </a:r>
            <a:r>
              <a:rPr dirty="0"/>
              <a:t>   </a:t>
            </a:r>
          </a:p>
        </p:txBody>
      </p:sp>
      <p:pic>
        <p:nvPicPr>
          <p:cNvPr id="172" name="pasted-image.png"/>
          <p:cNvPicPr/>
          <p:nvPr/>
        </p:nvPicPr>
        <p:blipFill>
          <a:blip r:embed="rId2">
            <a:extLst/>
          </a:blip>
          <a:srcRect t="4112" r="34317"/>
          <a:stretch>
            <a:fillRect/>
          </a:stretch>
        </p:blipFill>
        <p:spPr>
          <a:xfrm>
            <a:off x="1785938" y="2658431"/>
            <a:ext cx="6006006" cy="4001757"/>
          </a:xfrm>
          <a:prstGeom prst="rect">
            <a:avLst/>
          </a:prstGeom>
          <a:ln w="25400">
            <a:solidFill>
              <a:srgbClr val="85888D"/>
            </a:solidFill>
            <a:miter lim="400000"/>
          </a:ln>
        </p:spPr>
      </p:pic>
      <p:grpSp>
        <p:nvGrpSpPr>
          <p:cNvPr id="5" name="Group 4"/>
          <p:cNvGrpSpPr/>
          <p:nvPr/>
        </p:nvGrpSpPr>
        <p:grpSpPr>
          <a:xfrm>
            <a:off x="5965946" y="116086"/>
            <a:ext cx="1799400" cy="1348383"/>
            <a:chOff x="8484901" y="165100"/>
            <a:chExt cx="2559147" cy="1917700"/>
          </a:xfrm>
        </p:grpSpPr>
        <p:pic>
          <p:nvPicPr>
            <p:cNvPr id="6" name="Picture 5"/>
            <p:cNvPicPr>
              <a:picLocks noChangeAspect="1"/>
            </p:cNvPicPr>
            <p:nvPr/>
          </p:nvPicPr>
          <p:blipFill>
            <a:blip r:embed="rId3">
              <a:alphaModFix amt="29000"/>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8885048" y="165100"/>
              <a:ext cx="2159000" cy="1917700"/>
            </a:xfrm>
            <a:prstGeom prst="rect">
              <a:avLst/>
            </a:prstGeom>
          </p:spPr>
        </p:pic>
        <p:sp>
          <p:nvSpPr>
            <p:cNvPr id="7" name="TextBox 6"/>
            <p:cNvSpPr txBox="1"/>
            <p:nvPr/>
          </p:nvSpPr>
          <p:spPr>
            <a:xfrm>
              <a:off x="8484901" y="255321"/>
              <a:ext cx="2547166" cy="157992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latinLnBrk="1" hangingPunct="0"/>
              <a:r>
                <a:rPr kumimoji="0" lang="en-US" altLang="ja-JP" sz="6750" dirty="0">
                  <a:ln>
                    <a:solidFill>
                      <a:srgbClr val="000000"/>
                    </a:solidFill>
                  </a:ln>
                  <a:solidFill>
                    <a:srgbClr val="000000"/>
                  </a:solidFill>
                  <a:latin typeface="Lucida Bright"/>
                  <a:cs typeface="Lucida Bright"/>
                  <a:sym typeface="Helvetica Light"/>
                </a:rPr>
                <a:t>#27</a:t>
              </a:r>
              <a:endParaRPr kumimoji="0" lang="ja-JP" altLang="en-US" sz="6750" dirty="0">
                <a:ln>
                  <a:solidFill>
                    <a:srgbClr val="000000"/>
                  </a:solidFill>
                </a:ln>
                <a:solidFill>
                  <a:srgbClr val="000000"/>
                </a:solidFill>
                <a:latin typeface="Lucida Bright"/>
                <a:cs typeface="Lucida Bright"/>
                <a:sym typeface="Helvetica Light"/>
              </a:endParaRPr>
            </a:p>
          </p:txBody>
        </p:sp>
      </p:grpSp>
      <p:cxnSp>
        <p:nvCxnSpPr>
          <p:cNvPr id="3" name="Straight Connector 2"/>
          <p:cNvCxnSpPr/>
          <p:nvPr/>
        </p:nvCxnSpPr>
        <p:spPr>
          <a:xfrm>
            <a:off x="4835327" y="2658431"/>
            <a:ext cx="0" cy="4001757"/>
          </a:xfrm>
          <a:prstGeom prst="line">
            <a:avLst/>
          </a:prstGeom>
          <a:noFill/>
          <a:ln w="25400" cap="flat">
            <a:solidFill>
              <a:srgbClr val="000000"/>
            </a:solidFill>
            <a:prstDash val="solid"/>
            <a:miter lim="400000"/>
          </a:ln>
          <a:effectLst/>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727801227"/>
      </p:ext>
    </p:extLst>
  </p:cSld>
  <p:clrMapOvr>
    <a:masterClrMapping/>
  </p:clrMapOvr>
  <p:transition spd="med"/>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7735"/>
            <a:ext cx="9144000" cy="5423611"/>
          </a:xfrm>
          <a:prstGeom prst="rect">
            <a:avLst/>
          </a:prstGeom>
        </p:spPr>
      </p:pic>
    </p:spTree>
    <p:extLst>
      <p:ext uri="{BB962C8B-B14F-4D97-AF65-F5344CB8AC3E}">
        <p14:creationId xmlns:p14="http://schemas.microsoft.com/office/powerpoint/2010/main" val="905584733"/>
      </p:ext>
    </p:extLst>
  </p:cSld>
  <p:clrMapOvr>
    <a:masterClrMapping/>
  </p:clrMapOvr>
  <p:timing>
    <p:tnLst>
      <p:par>
        <p:cTn id="1" dur="indefinite" restart="never" nodeType="tmRoot"/>
      </p:par>
    </p:tnLst>
  </p:timing>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47777" y="6656224"/>
            <a:ext cx="1006679" cy="146515"/>
          </a:xfrm>
          <a:prstGeom prst="rect">
            <a:avLst/>
          </a:prstGeom>
          <a:noFill/>
        </p:spPr>
        <p:txBody>
          <a:bodyPr wrap="square" rtlCol="0">
            <a:spAutoFit/>
          </a:bodyPr>
          <a:lstStyle/>
          <a:p>
            <a:r>
              <a:rPr lang="en-US" altLang="ja-JP" sz="352" dirty="0">
                <a:latin typeface="Helvetica"/>
                <a:cs typeface="Helvetica"/>
              </a:rPr>
              <a:t>© 2014 Vanessa Jason (“Biology Roots”)</a:t>
            </a:r>
            <a:endParaRPr lang="ja-JP" altLang="en-US" sz="352" dirty="0">
              <a:latin typeface="Helvetica"/>
              <a:cs typeface="Helvetica"/>
            </a:endParaRPr>
          </a:p>
        </p:txBody>
      </p:sp>
      <p:sp>
        <p:nvSpPr>
          <p:cNvPr id="10" name="TextBox 9"/>
          <p:cNvSpPr txBox="1"/>
          <p:nvPr/>
        </p:nvSpPr>
        <p:spPr>
          <a:xfrm>
            <a:off x="2936579" y="2006720"/>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11" name="TextBox 10"/>
          <p:cNvSpPr txBox="1"/>
          <p:nvPr/>
        </p:nvSpPr>
        <p:spPr>
          <a:xfrm>
            <a:off x="222663" y="576671"/>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12" name="TextBox 11"/>
          <p:cNvSpPr txBox="1"/>
          <p:nvPr/>
        </p:nvSpPr>
        <p:spPr>
          <a:xfrm>
            <a:off x="3388758" y="6613588"/>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13" name="TextBox 12"/>
          <p:cNvSpPr txBox="1"/>
          <p:nvPr/>
        </p:nvSpPr>
        <p:spPr>
          <a:xfrm>
            <a:off x="1742311" y="3409171"/>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174" name="Shape 174"/>
          <p:cNvSpPr>
            <a:spLocks noGrp="1"/>
          </p:cNvSpPr>
          <p:nvPr>
            <p:ph type="body" idx="1"/>
          </p:nvPr>
        </p:nvSpPr>
        <p:spPr>
          <a:xfrm>
            <a:off x="211429" y="1497642"/>
            <a:ext cx="8721143" cy="4536283"/>
          </a:xfrm>
          <a:prstGeom prst="rect">
            <a:avLst/>
          </a:prstGeom>
        </p:spPr>
        <p:txBody>
          <a:bodyPr/>
          <a:lstStyle/>
          <a:p>
            <a:pPr lvl="0">
              <a:defRPr sz="1800"/>
            </a:pPr>
            <a:r>
              <a:rPr sz="1969" dirty="0"/>
              <a:t>Cellular respiration is an important cellular process during which cells use sugar to create ATP, a form of energy that can be used by your cells. </a:t>
            </a:r>
          </a:p>
          <a:p>
            <a:pPr lvl="0">
              <a:defRPr sz="1800"/>
            </a:pPr>
            <a:endParaRPr sz="844" dirty="0"/>
          </a:p>
          <a:p>
            <a:pPr lvl="0">
              <a:defRPr sz="1800"/>
            </a:pPr>
            <a:r>
              <a:rPr sz="1969" dirty="0"/>
              <a:t>Cellular respiration occurs across the membranes of the mitochondria. During one step of cellular respiration, hydrogen ions flow from high concentration to low concentration  across the inner mitochondrial membrane.</a:t>
            </a:r>
          </a:p>
          <a:p>
            <a:pPr lvl="0">
              <a:defRPr sz="1800"/>
            </a:pPr>
            <a:r>
              <a:rPr sz="1969" dirty="0"/>
              <a:t>This movement of ions causes a small electrochemical voltage. This provides energy to create ATP. </a:t>
            </a:r>
          </a:p>
        </p:txBody>
      </p:sp>
      <p:sp>
        <p:nvSpPr>
          <p:cNvPr id="175" name="Shape 175"/>
          <p:cNvSpPr>
            <a:spLocks noGrp="1"/>
          </p:cNvSpPr>
          <p:nvPr>
            <p:ph type="title"/>
          </p:nvPr>
        </p:nvSpPr>
        <p:spPr>
          <a:xfrm>
            <a:off x="244078" y="32742"/>
            <a:ext cx="7358063" cy="1017776"/>
          </a:xfrm>
          <a:prstGeom prst="rect">
            <a:avLst/>
          </a:prstGeom>
        </p:spPr>
        <p:txBody>
          <a:bodyPr/>
          <a:lstStyle>
            <a:lvl1pPr algn="l">
              <a:defRPr sz="7700">
                <a:latin typeface="KG Second Chances Sketch"/>
                <a:ea typeface="KG Second Chances Sketch"/>
                <a:cs typeface="KG Second Chances Sketch"/>
                <a:sym typeface="KG Second Chances Sketch"/>
              </a:defRPr>
            </a:lvl1pPr>
          </a:lstStyle>
          <a:p>
            <a:pPr lvl="0">
              <a:defRPr sz="1800"/>
            </a:pPr>
            <a:r>
              <a:rPr sz="5414" dirty="0">
                <a:latin typeface="Lucida Bright"/>
                <a:ea typeface="Lucida Bright"/>
                <a:cs typeface="Lucida Bright"/>
              </a:rPr>
              <a:t>Cell Transport </a:t>
            </a:r>
          </a:p>
        </p:txBody>
      </p:sp>
      <p:pic>
        <p:nvPicPr>
          <p:cNvPr id="176" name="pasted-image.png"/>
          <p:cNvPicPr/>
          <p:nvPr/>
        </p:nvPicPr>
        <p:blipFill>
          <a:blip r:embed="rId2">
            <a:extLst/>
          </a:blip>
          <a:srcRect b="6949"/>
          <a:stretch>
            <a:fillRect/>
          </a:stretch>
        </p:blipFill>
        <p:spPr>
          <a:xfrm>
            <a:off x="212824" y="3904944"/>
            <a:ext cx="3842105" cy="2869594"/>
          </a:xfrm>
          <a:prstGeom prst="rect">
            <a:avLst/>
          </a:prstGeom>
          <a:ln w="25400">
            <a:solidFill>
              <a:srgbClr val="85888D"/>
            </a:solidFill>
            <a:miter lim="400000"/>
          </a:ln>
        </p:spPr>
      </p:pic>
      <p:sp>
        <p:nvSpPr>
          <p:cNvPr id="177" name="Shape 177"/>
          <p:cNvSpPr/>
          <p:nvPr/>
        </p:nvSpPr>
        <p:spPr>
          <a:xfrm>
            <a:off x="4327380" y="4515962"/>
            <a:ext cx="3274761" cy="981231"/>
          </a:xfrm>
          <a:prstGeom prst="rect">
            <a:avLst/>
          </a:prstGeom>
          <a:ln w="12700">
            <a:solidFill>
              <a:schemeClr val="accent2"/>
            </a:solidFill>
            <a:miter lim="400000"/>
          </a:ln>
          <a:extLst>
            <a:ext uri="{C572A759-6A51-4108-AA02-DFA0A04FC94B}">
              <ma14:wrappingTextBoxFlag xmlns:ma14="http://schemas.microsoft.com/office/mac/drawingml/2011/main" val="1"/>
            </a:ext>
          </a:extLst>
        </p:spPr>
        <p:txBody>
          <a:bodyPr lIns="35719" tIns="35719" rIns="35719" bIns="35719" anchor="ctr">
            <a:spAutoFit/>
          </a:bodyPr>
          <a:lstStyle/>
          <a:p>
            <a:pPr lvl="0">
              <a:defRPr sz="1800"/>
            </a:pPr>
            <a:r>
              <a:rPr sz="1969" dirty="0"/>
              <a:t>What type of cellular transport occurs during cellular respiration?</a:t>
            </a:r>
          </a:p>
        </p:txBody>
      </p:sp>
      <p:grpSp>
        <p:nvGrpSpPr>
          <p:cNvPr id="6" name="Group 5"/>
          <p:cNvGrpSpPr/>
          <p:nvPr/>
        </p:nvGrpSpPr>
        <p:grpSpPr>
          <a:xfrm>
            <a:off x="5965946" y="116086"/>
            <a:ext cx="1799400" cy="1348383"/>
            <a:chOff x="8484901" y="165100"/>
            <a:chExt cx="2559147" cy="1917700"/>
          </a:xfrm>
        </p:grpSpPr>
        <p:pic>
          <p:nvPicPr>
            <p:cNvPr id="7" name="Picture 6"/>
            <p:cNvPicPr>
              <a:picLocks noChangeAspect="1"/>
            </p:cNvPicPr>
            <p:nvPr/>
          </p:nvPicPr>
          <p:blipFill>
            <a:blip r:embed="rId3">
              <a:alphaModFix amt="29000"/>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8885048" y="165100"/>
              <a:ext cx="2159000" cy="1917700"/>
            </a:xfrm>
            <a:prstGeom prst="rect">
              <a:avLst/>
            </a:prstGeom>
          </p:spPr>
        </p:pic>
        <p:sp>
          <p:nvSpPr>
            <p:cNvPr id="8" name="TextBox 7"/>
            <p:cNvSpPr txBox="1"/>
            <p:nvPr/>
          </p:nvSpPr>
          <p:spPr>
            <a:xfrm>
              <a:off x="8484901" y="255321"/>
              <a:ext cx="2547166" cy="157992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latinLnBrk="1" hangingPunct="0"/>
              <a:r>
                <a:rPr lang="en-US" altLang="ja-JP" sz="6750" dirty="0">
                  <a:ln>
                    <a:solidFill>
                      <a:srgbClr val="000000"/>
                    </a:solidFill>
                  </a:ln>
                  <a:solidFill>
                    <a:srgbClr val="000000"/>
                  </a:solidFill>
                  <a:latin typeface="Lucida Bright"/>
                  <a:cs typeface="Lucida Bright"/>
                </a:rPr>
                <a:t>#28</a:t>
              </a:r>
              <a:endParaRPr kumimoji="0" lang="ja-JP" altLang="en-US" sz="6750" dirty="0">
                <a:ln>
                  <a:solidFill>
                    <a:srgbClr val="000000"/>
                  </a:solidFill>
                </a:ln>
                <a:solidFill>
                  <a:srgbClr val="000000"/>
                </a:solidFill>
                <a:latin typeface="Lucida Bright"/>
                <a:cs typeface="Lucida Bright"/>
                <a:sym typeface="Helvetica Light"/>
              </a:endParaRPr>
            </a:p>
          </p:txBody>
        </p:sp>
      </p:grpSp>
    </p:spTree>
    <p:extLst>
      <p:ext uri="{BB962C8B-B14F-4D97-AF65-F5344CB8AC3E}">
        <p14:creationId xmlns:p14="http://schemas.microsoft.com/office/powerpoint/2010/main" val="881347455"/>
      </p:ext>
    </p:extLst>
  </p:cSld>
  <p:clrMapOvr>
    <a:masterClrMapping/>
  </p:clrMapOvr>
  <p:transition spd="med"/>
  <p:timing>
    <p:tnLst>
      <p:par>
        <p:cTn id="1" dur="indefinite" restart="never" nodeType="tmRoot"/>
      </p:par>
    </p:tnLst>
  </p:timing>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47777" y="6656224"/>
            <a:ext cx="1006679" cy="146515"/>
          </a:xfrm>
          <a:prstGeom prst="rect">
            <a:avLst/>
          </a:prstGeom>
          <a:noFill/>
        </p:spPr>
        <p:txBody>
          <a:bodyPr wrap="square" rtlCol="0">
            <a:spAutoFit/>
          </a:bodyPr>
          <a:lstStyle/>
          <a:p>
            <a:r>
              <a:rPr lang="en-US" altLang="ja-JP" sz="352" dirty="0">
                <a:latin typeface="Helvetica"/>
                <a:cs typeface="Helvetica"/>
              </a:rPr>
              <a:t>© 2014 Vanessa Jason (“Biology Roots”)</a:t>
            </a:r>
            <a:endParaRPr lang="ja-JP" altLang="en-US" sz="352" dirty="0">
              <a:latin typeface="Helvetica"/>
              <a:cs typeface="Helvetica"/>
            </a:endParaRPr>
          </a:p>
        </p:txBody>
      </p:sp>
      <p:sp>
        <p:nvSpPr>
          <p:cNvPr id="10" name="TextBox 9"/>
          <p:cNvSpPr txBox="1"/>
          <p:nvPr/>
        </p:nvSpPr>
        <p:spPr>
          <a:xfrm>
            <a:off x="2936579" y="2006720"/>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11" name="TextBox 10"/>
          <p:cNvSpPr txBox="1"/>
          <p:nvPr/>
        </p:nvSpPr>
        <p:spPr>
          <a:xfrm>
            <a:off x="222663" y="576671"/>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12" name="TextBox 11"/>
          <p:cNvSpPr txBox="1"/>
          <p:nvPr/>
        </p:nvSpPr>
        <p:spPr>
          <a:xfrm>
            <a:off x="3388758" y="6613588"/>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13" name="TextBox 12"/>
          <p:cNvSpPr txBox="1"/>
          <p:nvPr/>
        </p:nvSpPr>
        <p:spPr>
          <a:xfrm>
            <a:off x="1742311" y="3409171"/>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179" name="Shape 179"/>
          <p:cNvSpPr>
            <a:spLocks noGrp="1"/>
          </p:cNvSpPr>
          <p:nvPr>
            <p:ph type="title"/>
          </p:nvPr>
        </p:nvSpPr>
        <p:spPr>
          <a:xfrm>
            <a:off x="125015" y="116086"/>
            <a:ext cx="7358063" cy="1017776"/>
          </a:xfrm>
          <a:prstGeom prst="rect">
            <a:avLst/>
          </a:prstGeom>
        </p:spPr>
        <p:txBody>
          <a:bodyPr/>
          <a:lstStyle>
            <a:lvl1pPr algn="l">
              <a:defRPr sz="7700">
                <a:latin typeface="KG Second Chances Sketch"/>
                <a:ea typeface="KG Second Chances Sketch"/>
                <a:cs typeface="KG Second Chances Sketch"/>
                <a:sym typeface="KG Second Chances Sketch"/>
              </a:defRPr>
            </a:lvl1pPr>
          </a:lstStyle>
          <a:p>
            <a:pPr lvl="0">
              <a:defRPr sz="1800"/>
            </a:pPr>
            <a:r>
              <a:rPr sz="5414" dirty="0">
                <a:latin typeface="Lucida Bright"/>
                <a:ea typeface="Lucida Bright"/>
                <a:cs typeface="Lucida Bright"/>
              </a:rPr>
              <a:t>Cell Transport </a:t>
            </a:r>
          </a:p>
        </p:txBody>
      </p:sp>
      <p:sp>
        <p:nvSpPr>
          <p:cNvPr id="180" name="Shape 180"/>
          <p:cNvSpPr>
            <a:spLocks noGrp="1"/>
          </p:cNvSpPr>
          <p:nvPr>
            <p:ph type="body" idx="1"/>
          </p:nvPr>
        </p:nvSpPr>
        <p:spPr>
          <a:xfrm>
            <a:off x="1999831" y="1632036"/>
            <a:ext cx="6968460" cy="4536282"/>
          </a:xfrm>
          <a:prstGeom prst="rect">
            <a:avLst/>
          </a:prstGeom>
        </p:spPr>
        <p:txBody>
          <a:bodyPr/>
          <a:lstStyle/>
          <a:p>
            <a:pPr lvl="0">
              <a:defRPr sz="1800"/>
            </a:pPr>
            <a:r>
              <a:rPr sz="1969" dirty="0"/>
              <a:t>In 2007, a radio station based in Sacramento, CA had a contest titled: “Hold  Your Wee for Wii”. At the time, Nintendo Wii’s were very popular, and nearly impossible to find in stores.</a:t>
            </a:r>
          </a:p>
          <a:p>
            <a:pPr lvl="0">
              <a:defRPr sz="1800"/>
            </a:pPr>
            <a:r>
              <a:rPr sz="1969" dirty="0"/>
              <a:t>About 20 contestants came into the station and were given 8oz of water every 15 minutes. Whoever could hold their wee the longest, won the Nintendo Wii.</a:t>
            </a:r>
          </a:p>
          <a:p>
            <a:pPr lvl="0">
              <a:defRPr sz="1800"/>
            </a:pPr>
            <a:r>
              <a:rPr sz="1969" dirty="0"/>
              <a:t>Tragically, a woman died during the competition due to a condition known as hyponatremia. Hyponatremia a disturbance in brain functions resulting from over-hydration in which essential electrolytes are pushed outside the cell. </a:t>
            </a:r>
          </a:p>
          <a:p>
            <a:pPr lvl="0">
              <a:defRPr sz="1800"/>
            </a:pPr>
            <a:endParaRPr sz="1969" dirty="0"/>
          </a:p>
          <a:p>
            <a:pPr lvl="0">
              <a:defRPr sz="1800"/>
            </a:pPr>
            <a:r>
              <a:rPr sz="1969" dirty="0"/>
              <a:t>On a cellular level, explain what happens during these circumstance using the proper vocabulary. </a:t>
            </a:r>
          </a:p>
        </p:txBody>
      </p:sp>
      <p:pic>
        <p:nvPicPr>
          <p:cNvPr id="181" name="pasted-image.png"/>
          <p:cNvPicPr/>
          <p:nvPr/>
        </p:nvPicPr>
        <p:blipFill>
          <a:blip r:embed="rId2">
            <a:extLst/>
          </a:blip>
          <a:stretch>
            <a:fillRect/>
          </a:stretch>
        </p:blipFill>
        <p:spPr>
          <a:xfrm>
            <a:off x="-214312" y="3252034"/>
            <a:ext cx="2903498" cy="2903498"/>
          </a:xfrm>
          <a:prstGeom prst="rect">
            <a:avLst/>
          </a:prstGeom>
          <a:ln w="12700">
            <a:miter lim="400000"/>
          </a:ln>
        </p:spPr>
      </p:pic>
      <p:pic>
        <p:nvPicPr>
          <p:cNvPr id="182" name="pasted-image.png"/>
          <p:cNvPicPr/>
          <p:nvPr/>
        </p:nvPicPr>
        <p:blipFill>
          <a:blip r:embed="rId3">
            <a:extLst/>
          </a:blip>
          <a:srcRect l="19003" r="13488"/>
          <a:stretch>
            <a:fillRect/>
          </a:stretch>
        </p:blipFill>
        <p:spPr>
          <a:xfrm>
            <a:off x="178617" y="1251562"/>
            <a:ext cx="1805321" cy="1789317"/>
          </a:xfrm>
          <a:prstGeom prst="rect">
            <a:avLst/>
          </a:prstGeom>
          <a:ln w="12700">
            <a:miter lim="400000"/>
          </a:ln>
        </p:spPr>
      </p:pic>
      <p:grpSp>
        <p:nvGrpSpPr>
          <p:cNvPr id="6" name="Group 5"/>
          <p:cNvGrpSpPr/>
          <p:nvPr/>
        </p:nvGrpSpPr>
        <p:grpSpPr>
          <a:xfrm>
            <a:off x="5965946" y="116086"/>
            <a:ext cx="1799400" cy="1348383"/>
            <a:chOff x="8484901" y="165100"/>
            <a:chExt cx="2559147" cy="1917700"/>
          </a:xfrm>
        </p:grpSpPr>
        <p:pic>
          <p:nvPicPr>
            <p:cNvPr id="7" name="Picture 6"/>
            <p:cNvPicPr>
              <a:picLocks noChangeAspect="1"/>
            </p:cNvPicPr>
            <p:nvPr/>
          </p:nvPicPr>
          <p:blipFill>
            <a:blip r:embed="rId4">
              <a:alphaModFix amt="29000"/>
              <a:extLst>
                <a:ext uri="{BEBA8EAE-BF5A-486C-A8C5-ECC9F3942E4B}">
                  <a14:imgProps xmlns:a14="http://schemas.microsoft.com/office/drawing/2010/main">
                    <a14:imgLayer r:embed="rId5">
                      <a14:imgEffect>
                        <a14:colorTemperature colorTemp="4700"/>
                      </a14:imgEffect>
                    </a14:imgLayer>
                  </a14:imgProps>
                </a:ext>
              </a:extLst>
            </a:blip>
            <a:stretch>
              <a:fillRect/>
            </a:stretch>
          </p:blipFill>
          <p:spPr>
            <a:xfrm>
              <a:off x="8885048" y="165100"/>
              <a:ext cx="2159000" cy="1917700"/>
            </a:xfrm>
            <a:prstGeom prst="rect">
              <a:avLst/>
            </a:prstGeom>
          </p:spPr>
        </p:pic>
        <p:sp>
          <p:nvSpPr>
            <p:cNvPr id="8" name="TextBox 7"/>
            <p:cNvSpPr txBox="1"/>
            <p:nvPr/>
          </p:nvSpPr>
          <p:spPr>
            <a:xfrm>
              <a:off x="8484901" y="255321"/>
              <a:ext cx="2547166" cy="157992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latinLnBrk="1" hangingPunct="0"/>
              <a:r>
                <a:rPr kumimoji="0" lang="en-US" altLang="ja-JP" sz="6750" dirty="0">
                  <a:ln>
                    <a:solidFill>
                      <a:srgbClr val="000000"/>
                    </a:solidFill>
                  </a:ln>
                  <a:solidFill>
                    <a:srgbClr val="000000"/>
                  </a:solidFill>
                  <a:latin typeface="Lucida Bright"/>
                  <a:cs typeface="Lucida Bright"/>
                  <a:sym typeface="Helvetica Light"/>
                </a:rPr>
                <a:t>#29</a:t>
              </a:r>
              <a:endParaRPr kumimoji="0" lang="ja-JP" altLang="en-US" sz="6750" dirty="0">
                <a:ln>
                  <a:solidFill>
                    <a:srgbClr val="000000"/>
                  </a:solidFill>
                </a:ln>
                <a:solidFill>
                  <a:srgbClr val="000000"/>
                </a:solidFill>
                <a:latin typeface="Lucida Bright"/>
                <a:cs typeface="Lucida Bright"/>
                <a:sym typeface="Helvetica Light"/>
              </a:endParaRPr>
            </a:p>
          </p:txBody>
        </p:sp>
      </p:grpSp>
    </p:spTree>
    <p:extLst>
      <p:ext uri="{BB962C8B-B14F-4D97-AF65-F5344CB8AC3E}">
        <p14:creationId xmlns:p14="http://schemas.microsoft.com/office/powerpoint/2010/main" val="1611962826"/>
      </p:ext>
    </p:extLst>
  </p:cSld>
  <p:clrMapOvr>
    <a:masterClrMapping/>
  </p:clrMapOvr>
  <p:transition spd="med"/>
  <p:timing>
    <p:tnLst>
      <p:par>
        <p:cTn id="1" dur="indefinite" restart="never" nodeType="tmRoot"/>
      </p:par>
    </p:tnLst>
  </p:timing>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742311" y="3409171"/>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8" name="TextBox 7"/>
          <p:cNvSpPr txBox="1"/>
          <p:nvPr/>
        </p:nvSpPr>
        <p:spPr>
          <a:xfrm>
            <a:off x="147777" y="6656224"/>
            <a:ext cx="1006679" cy="146515"/>
          </a:xfrm>
          <a:prstGeom prst="rect">
            <a:avLst/>
          </a:prstGeom>
          <a:noFill/>
        </p:spPr>
        <p:txBody>
          <a:bodyPr wrap="square" rtlCol="0">
            <a:spAutoFit/>
          </a:bodyPr>
          <a:lstStyle/>
          <a:p>
            <a:r>
              <a:rPr lang="en-US" altLang="ja-JP" sz="352" dirty="0">
                <a:latin typeface="Helvetica"/>
                <a:cs typeface="Helvetica"/>
              </a:rPr>
              <a:t>© 2014 Vanessa Jason (“Biology Roots”)</a:t>
            </a:r>
            <a:endParaRPr lang="ja-JP" altLang="en-US" sz="352" dirty="0">
              <a:latin typeface="Helvetica"/>
              <a:cs typeface="Helvetica"/>
            </a:endParaRPr>
          </a:p>
        </p:txBody>
      </p:sp>
      <p:sp>
        <p:nvSpPr>
          <p:cNvPr id="9" name="TextBox 8"/>
          <p:cNvSpPr txBox="1"/>
          <p:nvPr/>
        </p:nvSpPr>
        <p:spPr>
          <a:xfrm>
            <a:off x="2936579" y="2006720"/>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10" name="TextBox 9"/>
          <p:cNvSpPr txBox="1"/>
          <p:nvPr/>
        </p:nvSpPr>
        <p:spPr>
          <a:xfrm>
            <a:off x="222663" y="576671"/>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11" name="TextBox 10"/>
          <p:cNvSpPr txBox="1"/>
          <p:nvPr/>
        </p:nvSpPr>
        <p:spPr>
          <a:xfrm>
            <a:off x="3388758" y="6613588"/>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184" name="Shape 184"/>
          <p:cNvSpPr>
            <a:spLocks noGrp="1"/>
          </p:cNvSpPr>
          <p:nvPr>
            <p:ph type="title"/>
          </p:nvPr>
        </p:nvSpPr>
        <p:spPr>
          <a:xfrm>
            <a:off x="125015" y="116086"/>
            <a:ext cx="7358063" cy="1017776"/>
          </a:xfrm>
          <a:prstGeom prst="rect">
            <a:avLst/>
          </a:prstGeom>
        </p:spPr>
        <p:txBody>
          <a:bodyPr/>
          <a:lstStyle>
            <a:lvl1pPr algn="l">
              <a:defRPr sz="7700">
                <a:latin typeface="KG Second Chances Sketch"/>
                <a:ea typeface="KG Second Chances Sketch"/>
                <a:cs typeface="KG Second Chances Sketch"/>
                <a:sym typeface="KG Second Chances Sketch"/>
              </a:defRPr>
            </a:lvl1pPr>
          </a:lstStyle>
          <a:p>
            <a:pPr lvl="0">
              <a:defRPr sz="1800"/>
            </a:pPr>
            <a:r>
              <a:rPr sz="5414" dirty="0">
                <a:latin typeface="Lucida Bright"/>
                <a:ea typeface="Lucida Bright"/>
                <a:cs typeface="Lucida Bright"/>
              </a:rPr>
              <a:t>Cell Transport </a:t>
            </a:r>
          </a:p>
        </p:txBody>
      </p:sp>
      <p:sp>
        <p:nvSpPr>
          <p:cNvPr id="185" name="Shape 185"/>
          <p:cNvSpPr>
            <a:spLocks noGrp="1"/>
          </p:cNvSpPr>
          <p:nvPr>
            <p:ph type="body" idx="1"/>
          </p:nvPr>
        </p:nvSpPr>
        <p:spPr>
          <a:xfrm>
            <a:off x="339328" y="1450777"/>
            <a:ext cx="8593244" cy="3406211"/>
          </a:xfrm>
          <a:prstGeom prst="rect">
            <a:avLst/>
          </a:prstGeom>
        </p:spPr>
        <p:txBody>
          <a:bodyPr/>
          <a:lstStyle/>
          <a:p>
            <a:pPr lvl="0">
              <a:defRPr sz="1800"/>
            </a:pPr>
            <a:r>
              <a:rPr dirty="0"/>
              <a:t>A macrophage is one of the first defenders among the cells of the immune system. They are like garbage collectors, roaming around your tissues looking for invaders such as viruses and bacteria. </a:t>
            </a:r>
          </a:p>
          <a:p>
            <a:pPr lvl="0">
              <a:defRPr sz="1800"/>
            </a:pPr>
            <a:r>
              <a:rPr dirty="0"/>
              <a:t>If they bump into one, they engulf it and use powerful lysosomes to destroy it. </a:t>
            </a:r>
          </a:p>
          <a:p>
            <a:pPr lvl="0">
              <a:defRPr sz="1800"/>
            </a:pPr>
            <a:r>
              <a:rPr dirty="0"/>
              <a:t>What </a:t>
            </a:r>
            <a:r>
              <a:rPr lang="en-US" dirty="0"/>
              <a:t>process can a macrophage perform to help destroy invaders</a:t>
            </a:r>
            <a:r>
              <a:rPr dirty="0"/>
              <a:t>?   </a:t>
            </a:r>
          </a:p>
        </p:txBody>
      </p:sp>
      <p:pic>
        <p:nvPicPr>
          <p:cNvPr id="186" name="pasted-image.png"/>
          <p:cNvPicPr/>
          <p:nvPr/>
        </p:nvPicPr>
        <p:blipFill>
          <a:blip r:embed="rId2">
            <a:extLst/>
          </a:blip>
          <a:stretch>
            <a:fillRect/>
          </a:stretch>
        </p:blipFill>
        <p:spPr>
          <a:xfrm>
            <a:off x="5591279" y="3668396"/>
            <a:ext cx="2827720" cy="2493107"/>
          </a:xfrm>
          <a:prstGeom prst="rect">
            <a:avLst/>
          </a:prstGeom>
          <a:ln w="12700">
            <a:miter lim="400000"/>
          </a:ln>
        </p:spPr>
      </p:pic>
      <p:grpSp>
        <p:nvGrpSpPr>
          <p:cNvPr id="5" name="Group 4"/>
          <p:cNvGrpSpPr/>
          <p:nvPr/>
        </p:nvGrpSpPr>
        <p:grpSpPr>
          <a:xfrm>
            <a:off x="5965946" y="116086"/>
            <a:ext cx="1799400" cy="1348383"/>
            <a:chOff x="8484901" y="165100"/>
            <a:chExt cx="2559147" cy="1917700"/>
          </a:xfrm>
        </p:grpSpPr>
        <p:pic>
          <p:nvPicPr>
            <p:cNvPr id="6" name="Picture 5"/>
            <p:cNvPicPr>
              <a:picLocks noChangeAspect="1"/>
            </p:cNvPicPr>
            <p:nvPr/>
          </p:nvPicPr>
          <p:blipFill>
            <a:blip r:embed="rId3">
              <a:alphaModFix amt="29000"/>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8885048" y="165100"/>
              <a:ext cx="2159000" cy="1917700"/>
            </a:xfrm>
            <a:prstGeom prst="rect">
              <a:avLst/>
            </a:prstGeom>
          </p:spPr>
        </p:pic>
        <p:sp>
          <p:nvSpPr>
            <p:cNvPr id="7" name="TextBox 6"/>
            <p:cNvSpPr txBox="1"/>
            <p:nvPr/>
          </p:nvSpPr>
          <p:spPr>
            <a:xfrm>
              <a:off x="8484901" y="255321"/>
              <a:ext cx="2547166" cy="157992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latinLnBrk="1" hangingPunct="0"/>
              <a:r>
                <a:rPr kumimoji="0" lang="en-US" altLang="ja-JP" sz="6750" dirty="0">
                  <a:ln>
                    <a:solidFill>
                      <a:srgbClr val="000000"/>
                    </a:solidFill>
                  </a:ln>
                  <a:solidFill>
                    <a:srgbClr val="000000"/>
                  </a:solidFill>
                  <a:latin typeface="Lucida Bright"/>
                  <a:cs typeface="Lucida Bright"/>
                  <a:sym typeface="Helvetica Light"/>
                </a:rPr>
                <a:t>#30</a:t>
              </a:r>
              <a:endParaRPr kumimoji="0" lang="ja-JP" altLang="en-US" sz="6750" dirty="0">
                <a:ln>
                  <a:solidFill>
                    <a:srgbClr val="000000"/>
                  </a:solidFill>
                </a:ln>
                <a:solidFill>
                  <a:srgbClr val="000000"/>
                </a:solidFill>
                <a:latin typeface="Lucida Bright"/>
                <a:cs typeface="Lucida Bright"/>
                <a:sym typeface="Helvetica Light"/>
              </a:endParaRPr>
            </a:p>
          </p:txBody>
        </p:sp>
      </p:grpSp>
    </p:spTree>
    <p:extLst>
      <p:ext uri="{BB962C8B-B14F-4D97-AF65-F5344CB8AC3E}">
        <p14:creationId xmlns:p14="http://schemas.microsoft.com/office/powerpoint/2010/main" val="1753009677"/>
      </p:ext>
    </p:extLst>
  </p:cSld>
  <p:clrMapOvr>
    <a:masterClrMapping/>
  </p:clrMapOvr>
  <p:transition spd="med"/>
  <p:timing>
    <p:tnLst>
      <p:par>
        <p:cTn id="1" dur="indefinite" restart="never" nodeType="tmRoot"/>
      </p:par>
    </p:tnLst>
  </p:timing>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47777" y="6656224"/>
            <a:ext cx="1006679" cy="146515"/>
          </a:xfrm>
          <a:prstGeom prst="rect">
            <a:avLst/>
          </a:prstGeom>
          <a:noFill/>
        </p:spPr>
        <p:txBody>
          <a:bodyPr wrap="square" rtlCol="0">
            <a:spAutoFit/>
          </a:bodyPr>
          <a:lstStyle/>
          <a:p>
            <a:r>
              <a:rPr lang="en-US" altLang="ja-JP" sz="352" dirty="0">
                <a:latin typeface="Helvetica"/>
                <a:cs typeface="Helvetica"/>
              </a:rPr>
              <a:t>© 2014 Vanessa Jason (“Biology Roots”)</a:t>
            </a:r>
            <a:endParaRPr lang="ja-JP" altLang="en-US" sz="352" dirty="0">
              <a:latin typeface="Helvetica"/>
              <a:cs typeface="Helvetica"/>
            </a:endParaRPr>
          </a:p>
        </p:txBody>
      </p:sp>
      <p:sp>
        <p:nvSpPr>
          <p:cNvPr id="13" name="TextBox 12"/>
          <p:cNvSpPr txBox="1"/>
          <p:nvPr/>
        </p:nvSpPr>
        <p:spPr>
          <a:xfrm>
            <a:off x="2936579" y="2006720"/>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14" name="TextBox 13"/>
          <p:cNvSpPr txBox="1"/>
          <p:nvPr/>
        </p:nvSpPr>
        <p:spPr>
          <a:xfrm>
            <a:off x="222663" y="576671"/>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15" name="TextBox 14"/>
          <p:cNvSpPr txBox="1"/>
          <p:nvPr/>
        </p:nvSpPr>
        <p:spPr>
          <a:xfrm>
            <a:off x="3388758" y="6613588"/>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16" name="TextBox 15"/>
          <p:cNvSpPr txBox="1"/>
          <p:nvPr/>
        </p:nvSpPr>
        <p:spPr>
          <a:xfrm>
            <a:off x="1742311" y="3409171"/>
            <a:ext cx="1006679" cy="146515"/>
          </a:xfrm>
          <a:prstGeom prst="rect">
            <a:avLst/>
          </a:prstGeom>
          <a:noFill/>
        </p:spPr>
        <p:txBody>
          <a:bodyPr wrap="square" rtlCol="0">
            <a:spAutoFit/>
          </a:bodyPr>
          <a:lstStyle/>
          <a:p>
            <a:r>
              <a:rPr lang="en-US" altLang="ja-JP" sz="352" dirty="0">
                <a:noFill/>
                <a:latin typeface="Helvetica"/>
                <a:cs typeface="Helvetica"/>
              </a:rPr>
              <a:t>© 2014 Vanessa Jason (“Biology Roots”)</a:t>
            </a:r>
            <a:endParaRPr lang="ja-JP" altLang="en-US" sz="352" dirty="0">
              <a:noFill/>
              <a:latin typeface="Helvetica"/>
              <a:cs typeface="Helvetica"/>
            </a:endParaRPr>
          </a:p>
        </p:txBody>
      </p:sp>
      <p:sp>
        <p:nvSpPr>
          <p:cNvPr id="6" name="Shape 164"/>
          <p:cNvSpPr>
            <a:spLocks noGrp="1"/>
          </p:cNvSpPr>
          <p:nvPr>
            <p:ph type="title"/>
          </p:nvPr>
        </p:nvSpPr>
        <p:spPr>
          <a:xfrm>
            <a:off x="125015" y="116086"/>
            <a:ext cx="7358063" cy="1017776"/>
          </a:xfrm>
          <a:prstGeom prst="rect">
            <a:avLst/>
          </a:prstGeom>
        </p:spPr>
        <p:txBody>
          <a:bodyPr/>
          <a:lstStyle>
            <a:lvl1pPr algn="l">
              <a:defRPr sz="7700">
                <a:latin typeface="KG Second Chances Sketch"/>
                <a:ea typeface="KG Second Chances Sketch"/>
                <a:cs typeface="KG Second Chances Sketch"/>
                <a:sym typeface="KG Second Chances Sketch"/>
              </a:defRPr>
            </a:lvl1pPr>
          </a:lstStyle>
          <a:p>
            <a:pPr lvl="0">
              <a:defRPr sz="1800"/>
            </a:pPr>
            <a:r>
              <a:rPr sz="5414" dirty="0">
                <a:latin typeface="Lucida Bright"/>
                <a:ea typeface="Lucida Bright"/>
                <a:cs typeface="Lucida Bright"/>
              </a:rPr>
              <a:t>Cell Transport </a:t>
            </a:r>
          </a:p>
        </p:txBody>
      </p:sp>
      <p:sp>
        <p:nvSpPr>
          <p:cNvPr id="7" name="TextBox 6"/>
          <p:cNvSpPr txBox="1"/>
          <p:nvPr/>
        </p:nvSpPr>
        <p:spPr>
          <a:xfrm>
            <a:off x="5143500" y="1951130"/>
            <a:ext cx="4000500" cy="167353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hangingPunct="0"/>
            <a:r>
              <a:rPr kumimoji="0" lang="en-US" altLang="ja-JP" sz="2531" dirty="0">
                <a:solidFill>
                  <a:srgbClr val="000000"/>
                </a:solidFill>
                <a:sym typeface="Helvetica Light"/>
              </a:rPr>
              <a:t>This is happening in </a:t>
            </a:r>
          </a:p>
          <a:p>
            <a:pPr algn="ctr" defTabSz="410751" hangingPunct="0"/>
            <a:r>
              <a:rPr kumimoji="0" lang="en-US" altLang="ja-JP" sz="2531" dirty="0">
                <a:solidFill>
                  <a:srgbClr val="000000"/>
                </a:solidFill>
                <a:sym typeface="Helvetica Light"/>
              </a:rPr>
              <a:t>your lungs right now.</a:t>
            </a:r>
          </a:p>
          <a:p>
            <a:pPr algn="ctr" defTabSz="410751" hangingPunct="0"/>
            <a:endParaRPr lang="en-US" altLang="ja-JP" sz="1547" dirty="0">
              <a:solidFill>
                <a:srgbClr val="000000"/>
              </a:solidFill>
            </a:endParaRPr>
          </a:p>
          <a:p>
            <a:pPr algn="ctr" defTabSz="410751" hangingPunct="0"/>
            <a:r>
              <a:rPr lang="en-US" altLang="ja-JP" sz="1266" dirty="0">
                <a:solidFill>
                  <a:srgbClr val="000000"/>
                </a:solidFill>
              </a:rPr>
              <a:t>Describe what is </a:t>
            </a:r>
          </a:p>
          <a:p>
            <a:pPr algn="ctr" defTabSz="410751" hangingPunct="0"/>
            <a:r>
              <a:rPr lang="en-US" altLang="ja-JP" sz="1266" dirty="0">
                <a:solidFill>
                  <a:srgbClr val="000000"/>
                </a:solidFill>
              </a:rPr>
              <a:t>happening at the </a:t>
            </a:r>
          </a:p>
          <a:p>
            <a:pPr algn="ctr" defTabSz="410751" hangingPunct="0"/>
            <a:r>
              <a:rPr lang="en-US" altLang="ja-JP" sz="1266" dirty="0">
                <a:solidFill>
                  <a:srgbClr val="000000"/>
                </a:solidFill>
              </a:rPr>
              <a:t>alveolar membrane. </a:t>
            </a:r>
            <a:endParaRPr kumimoji="0" lang="ja-JP" altLang="en-US" sz="2531" dirty="0">
              <a:solidFill>
                <a:srgbClr val="000000"/>
              </a:solidFill>
              <a:sym typeface="Helvetica Light"/>
            </a:endParaRPr>
          </a:p>
        </p:txBody>
      </p:sp>
      <p:sp>
        <p:nvSpPr>
          <p:cNvPr id="8" name="TextBox 7"/>
          <p:cNvSpPr txBox="1"/>
          <p:nvPr/>
        </p:nvSpPr>
        <p:spPr>
          <a:xfrm>
            <a:off x="5459738" y="4054235"/>
            <a:ext cx="3308965" cy="65639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hangingPunct="0"/>
            <a:r>
              <a:rPr kumimoji="0" lang="en-US" altLang="ja-JP" sz="2531" dirty="0">
                <a:solidFill>
                  <a:srgbClr val="FF0000"/>
                </a:solidFill>
                <a:sym typeface="Helvetica Light"/>
              </a:rPr>
              <a:t>O</a:t>
            </a:r>
            <a:r>
              <a:rPr kumimoji="0" lang="en-US" altLang="ja-JP" sz="2531" baseline="-25000" dirty="0">
                <a:solidFill>
                  <a:srgbClr val="FF0000"/>
                </a:solidFill>
                <a:sym typeface="Helvetica Light"/>
              </a:rPr>
              <a:t>2</a:t>
            </a:r>
            <a:r>
              <a:rPr kumimoji="0" lang="en-US" altLang="ja-JP" sz="2531" dirty="0">
                <a:solidFill>
                  <a:srgbClr val="FF0000"/>
                </a:solidFill>
                <a:sym typeface="Helvetica Light"/>
              </a:rPr>
              <a:t>= oxygen</a:t>
            </a:r>
          </a:p>
          <a:p>
            <a:pPr algn="ctr" defTabSz="410751" hangingPunct="0"/>
            <a:r>
              <a:rPr lang="en-US" altLang="ja-JP" sz="1266" dirty="0">
                <a:solidFill>
                  <a:schemeClr val="accent1"/>
                </a:solidFill>
              </a:rPr>
              <a:t>CO</a:t>
            </a:r>
            <a:r>
              <a:rPr lang="en-US" altLang="ja-JP" sz="1266" baseline="-25000" dirty="0">
                <a:solidFill>
                  <a:schemeClr val="accent1"/>
                </a:solidFill>
              </a:rPr>
              <a:t>2</a:t>
            </a:r>
            <a:r>
              <a:rPr lang="en-US" altLang="ja-JP" sz="1266" dirty="0">
                <a:solidFill>
                  <a:schemeClr val="accent1"/>
                </a:solidFill>
              </a:rPr>
              <a:t>= carbon dioxide</a:t>
            </a:r>
            <a:endParaRPr kumimoji="0" lang="ja-JP" altLang="en-US" sz="2531" dirty="0">
              <a:solidFill>
                <a:schemeClr val="accent1"/>
              </a:solidFill>
              <a:sym typeface="Helvetica Light"/>
            </a:endParaRPr>
          </a:p>
        </p:txBody>
      </p:sp>
      <p:grpSp>
        <p:nvGrpSpPr>
          <p:cNvPr id="9" name="Group 8"/>
          <p:cNvGrpSpPr/>
          <p:nvPr/>
        </p:nvGrpSpPr>
        <p:grpSpPr>
          <a:xfrm>
            <a:off x="5965946" y="116086"/>
            <a:ext cx="1799400" cy="1348383"/>
            <a:chOff x="8484901" y="165100"/>
            <a:chExt cx="2559147" cy="1917700"/>
          </a:xfrm>
        </p:grpSpPr>
        <p:pic>
          <p:nvPicPr>
            <p:cNvPr id="10" name="Picture 9"/>
            <p:cNvPicPr>
              <a:picLocks noChangeAspect="1"/>
            </p:cNvPicPr>
            <p:nvPr/>
          </p:nvPicPr>
          <p:blipFill>
            <a:blip r:embed="rId2">
              <a:alphaModFix amt="29000"/>
              <a:extLst>
                <a:ext uri="{BEBA8EAE-BF5A-486C-A8C5-ECC9F3942E4B}">
                  <a14:imgProps xmlns:a14="http://schemas.microsoft.com/office/drawing/2010/main">
                    <a14:imgLayer r:embed="rId3">
                      <a14:imgEffect>
                        <a14:colorTemperature colorTemp="4700"/>
                      </a14:imgEffect>
                    </a14:imgLayer>
                  </a14:imgProps>
                </a:ext>
              </a:extLst>
            </a:blip>
            <a:stretch>
              <a:fillRect/>
            </a:stretch>
          </p:blipFill>
          <p:spPr>
            <a:xfrm>
              <a:off x="8885048" y="165100"/>
              <a:ext cx="2159000" cy="1917700"/>
            </a:xfrm>
            <a:prstGeom prst="rect">
              <a:avLst/>
            </a:prstGeom>
          </p:spPr>
        </p:pic>
        <p:sp>
          <p:nvSpPr>
            <p:cNvPr id="11" name="TextBox 10"/>
            <p:cNvSpPr txBox="1"/>
            <p:nvPr/>
          </p:nvSpPr>
          <p:spPr>
            <a:xfrm>
              <a:off x="8484901" y="255321"/>
              <a:ext cx="2547166" cy="157992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latinLnBrk="1" hangingPunct="0"/>
              <a:r>
                <a:rPr kumimoji="0" lang="en-US" altLang="ja-JP" sz="6750" dirty="0">
                  <a:ln>
                    <a:solidFill>
                      <a:srgbClr val="000000"/>
                    </a:solidFill>
                  </a:ln>
                  <a:solidFill>
                    <a:srgbClr val="000000"/>
                  </a:solidFill>
                  <a:latin typeface="Lucida Bright"/>
                  <a:cs typeface="Lucida Bright"/>
                  <a:sym typeface="Helvetica Light"/>
                </a:rPr>
                <a:t>#31</a:t>
              </a:r>
              <a:endParaRPr kumimoji="0" lang="ja-JP" altLang="en-US" sz="6750" dirty="0">
                <a:ln>
                  <a:solidFill>
                    <a:srgbClr val="000000"/>
                  </a:solidFill>
                </a:ln>
                <a:solidFill>
                  <a:srgbClr val="000000"/>
                </a:solidFill>
                <a:latin typeface="Lucida Bright"/>
                <a:cs typeface="Lucida Bright"/>
                <a:sym typeface="Helvetica Light"/>
              </a:endParaRPr>
            </a:p>
          </p:txBody>
        </p:sp>
      </p:grpSp>
      <p:pic>
        <p:nvPicPr>
          <p:cNvPr id="2" name="Picture 1"/>
          <p:cNvPicPr>
            <a:picLocks noChangeAspect="1"/>
          </p:cNvPicPr>
          <p:nvPr/>
        </p:nvPicPr>
        <p:blipFill>
          <a:blip r:embed="rId4"/>
          <a:stretch>
            <a:fillRect/>
          </a:stretch>
        </p:blipFill>
        <p:spPr>
          <a:xfrm>
            <a:off x="36097" y="2402086"/>
            <a:ext cx="7143750" cy="4455914"/>
          </a:xfrm>
          <a:prstGeom prst="rect">
            <a:avLst/>
          </a:prstGeom>
        </p:spPr>
      </p:pic>
    </p:spTree>
    <p:extLst>
      <p:ext uri="{BB962C8B-B14F-4D97-AF65-F5344CB8AC3E}">
        <p14:creationId xmlns:p14="http://schemas.microsoft.com/office/powerpoint/2010/main" val="1505488146"/>
      </p:ext>
    </p:extLst>
  </p:cSld>
  <p:clrMapOvr>
    <a:masterClrMapping/>
  </p:clrMapOvr>
  <p:transition spd="med"/>
  <p:timing>
    <p:tnLst>
      <p:par>
        <p:cTn id="1" dur="indefinite" restart="never" nodeType="tmRoot"/>
      </p:par>
    </p:tnLst>
  </p:timing>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0133" y="286604"/>
            <a:ext cx="8605319" cy="6391572"/>
          </a:xfrm>
        </p:spPr>
      </p:pic>
    </p:spTree>
    <p:extLst>
      <p:ext uri="{BB962C8B-B14F-4D97-AF65-F5344CB8AC3E}">
        <p14:creationId xmlns:p14="http://schemas.microsoft.com/office/powerpoint/2010/main" val="246890413"/>
      </p:ext>
    </p:extLst>
  </p:cSld>
  <p:clrMapOvr>
    <a:masterClrMapping/>
  </p:clrMapOvr>
  <p:timing>
    <p:tnLst>
      <p:par>
        <p:cTn id="1" dur="indefinite" restart="never" nodeType="tmRoot"/>
      </p:par>
    </p:tnLst>
  </p:timing>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2534699F-5AAB-4D45-BBCA-73CC8EEF154D}"/>
              </a:ext>
            </a:extLst>
          </p:cNvPr>
          <p:cNvSpPr txBox="1"/>
          <p:nvPr/>
        </p:nvSpPr>
        <p:spPr>
          <a:xfrm>
            <a:off x="71516" y="502694"/>
            <a:ext cx="9072483" cy="202209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nSpc>
                <a:spcPct val="90000"/>
              </a:lnSpc>
            </a:pPr>
            <a:r>
              <a:rPr lang="en-US" sz="5400" b="1" dirty="0" smtClean="0"/>
              <a:t>LE-9R LAB Today's </a:t>
            </a:r>
            <a:r>
              <a:rPr lang="en-US" sz="5400" b="1" dirty="0"/>
              <a:t>goals</a:t>
            </a:r>
            <a:r>
              <a:rPr lang="en-US" sz="5400" b="1" dirty="0" smtClean="0"/>
              <a:t>....</a:t>
            </a:r>
          </a:p>
          <a:p>
            <a:pPr>
              <a:lnSpc>
                <a:spcPct val="90000"/>
              </a:lnSpc>
            </a:pPr>
            <a:endParaRPr lang="en-US" sz="5400" b="1" dirty="0" smtClean="0"/>
          </a:p>
          <a:p>
            <a:pPr marL="642938" indent="-642938">
              <a:lnSpc>
                <a:spcPct val="90000"/>
              </a:lnSpc>
              <a:buFont typeface="Arial"/>
              <a:buChar char="•"/>
            </a:pPr>
            <a:r>
              <a:rPr lang="en-US" sz="3300" i="1" dirty="0" smtClean="0"/>
              <a:t>Explain the functions of the Plasma Membrane</a:t>
            </a:r>
            <a:endParaRPr lang="en-US" sz="3300" i="1" dirty="0"/>
          </a:p>
        </p:txBody>
      </p:sp>
      <p:sp>
        <p:nvSpPr>
          <p:cNvPr id="3" name="TextBox 2">
            <a:extLst>
              <a:ext uri="{FF2B5EF4-FFF2-40B4-BE49-F238E27FC236}">
                <a16:creationId xmlns:a16="http://schemas.microsoft.com/office/drawing/2014/main" xmlns="" id="{A5B6F687-F7B4-414C-B5E5-8EDF2E0EF14C}"/>
              </a:ext>
            </a:extLst>
          </p:cNvPr>
          <p:cNvSpPr txBox="1"/>
          <p:nvPr/>
        </p:nvSpPr>
        <p:spPr>
          <a:xfrm>
            <a:off x="269437" y="3593683"/>
            <a:ext cx="8874563" cy="1814343"/>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lnSpc>
                <a:spcPct val="90000"/>
              </a:lnSpc>
            </a:pPr>
            <a:r>
              <a:rPr lang="en-US" sz="2100" b="1" i="1" dirty="0">
                <a:latin typeface="Comic Sans MS"/>
                <a:cs typeface="Segoe UI"/>
              </a:rPr>
              <a:t>Table of Contents Log</a:t>
            </a:r>
            <a:r>
              <a:rPr lang="en-US" sz="2100" i="1" dirty="0">
                <a:latin typeface="Segoe UI"/>
                <a:cs typeface="Segoe UI"/>
              </a:rPr>
              <a:t>​</a:t>
            </a:r>
            <a:r>
              <a:rPr lang="en-US" sz="2100" dirty="0">
                <a:latin typeface="Segoe UI"/>
                <a:cs typeface="Segoe UI"/>
              </a:rPr>
              <a:t>​</a:t>
            </a:r>
          </a:p>
          <a:p>
            <a:pPr algn="ctr">
              <a:lnSpc>
                <a:spcPct val="90000"/>
              </a:lnSpc>
            </a:pPr>
            <a:r>
              <a:rPr lang="en-US" sz="2100" dirty="0">
                <a:latin typeface="Segoe UI"/>
                <a:cs typeface="Segoe UI"/>
              </a:rPr>
              <a:t>​​</a:t>
            </a:r>
          </a:p>
          <a:p>
            <a:pPr>
              <a:lnSpc>
                <a:spcPct val="90000"/>
              </a:lnSpc>
            </a:pPr>
            <a:r>
              <a:rPr lang="en-US" sz="2100" b="1" u="sng" dirty="0">
                <a:latin typeface="Arial"/>
                <a:cs typeface="Segoe UI"/>
              </a:rPr>
              <a:t>Date                                    Topic                                                  Page</a:t>
            </a:r>
            <a:r>
              <a:rPr lang="en-US" sz="2100" b="1" dirty="0">
                <a:latin typeface="Arial"/>
                <a:cs typeface="Segoe UI"/>
              </a:rPr>
              <a:t>    </a:t>
            </a:r>
            <a:r>
              <a:rPr lang="en-US" sz="2100" dirty="0">
                <a:latin typeface="Arial"/>
                <a:cs typeface="Segoe UI"/>
              </a:rPr>
              <a:t>  ​</a:t>
            </a:r>
            <a:endParaRPr lang="en-US" sz="2100" dirty="0">
              <a:latin typeface="Arial"/>
              <a:cs typeface="Arial"/>
            </a:endParaRPr>
          </a:p>
          <a:p>
            <a:pPr>
              <a:lnSpc>
                <a:spcPct val="90000"/>
              </a:lnSpc>
            </a:pPr>
            <a:r>
              <a:rPr lang="en-US" sz="2100" dirty="0">
                <a:latin typeface="Arial"/>
                <a:cs typeface="Segoe UI"/>
              </a:rPr>
              <a:t>​</a:t>
            </a:r>
            <a:endParaRPr lang="en-US" sz="2100" dirty="0">
              <a:latin typeface="Segoe UI"/>
              <a:cs typeface="Segoe UI"/>
            </a:endParaRPr>
          </a:p>
          <a:p>
            <a:pPr>
              <a:lnSpc>
                <a:spcPct val="90000"/>
              </a:lnSpc>
            </a:pPr>
            <a:r>
              <a:rPr lang="en-US" sz="2000" b="1" i="1" dirty="0" smtClean="0">
                <a:latin typeface="Arial"/>
                <a:cs typeface="Segoe UI"/>
              </a:rPr>
              <a:t>12/12                          Onion Cell</a:t>
            </a:r>
            <a:r>
              <a:rPr lang="en-US" sz="2100" b="1" i="1" dirty="0">
                <a:latin typeface="Arial"/>
                <a:cs typeface="Segoe UI"/>
              </a:rPr>
              <a:t> </a:t>
            </a:r>
            <a:endParaRPr lang="en-US" sz="2100" b="1" i="1" dirty="0">
              <a:latin typeface="Arial"/>
              <a:cs typeface="Arial"/>
            </a:endParaRPr>
          </a:p>
        </p:txBody>
      </p:sp>
      <p:pic>
        <p:nvPicPr>
          <p:cNvPr id="4" name="Picture 3" descr="http://www.biologycorner.com/resources/mitochondria.jpg"/>
          <p:cNvPicPr/>
          <p:nvPr/>
        </p:nvPicPr>
        <p:blipFill>
          <a:blip r:embed="rId2" cstate="print"/>
          <a:srcRect/>
          <a:stretch>
            <a:fillRect/>
          </a:stretch>
        </p:blipFill>
        <p:spPr bwMode="auto">
          <a:xfrm>
            <a:off x="7265044" y="342771"/>
            <a:ext cx="1311275" cy="809625"/>
          </a:xfrm>
          <a:prstGeom prst="rect">
            <a:avLst/>
          </a:prstGeom>
          <a:noFill/>
          <a:ln w="9525">
            <a:noFill/>
            <a:miter lim="800000"/>
            <a:headEnd/>
            <a:tailEnd/>
          </a:ln>
        </p:spPr>
      </p:pic>
      <p:pic>
        <p:nvPicPr>
          <p:cNvPr id="5" name="Picture 4" descr="http://www.biologycorner.com/resources/GA.gif"/>
          <p:cNvPicPr/>
          <p:nvPr/>
        </p:nvPicPr>
        <p:blipFill>
          <a:blip r:embed="rId3" cstate="print"/>
          <a:srcRect/>
          <a:stretch>
            <a:fillRect/>
          </a:stretch>
        </p:blipFill>
        <p:spPr bwMode="auto">
          <a:xfrm>
            <a:off x="4794936" y="5449576"/>
            <a:ext cx="1333500" cy="858520"/>
          </a:xfrm>
          <a:prstGeom prst="rect">
            <a:avLst/>
          </a:prstGeom>
          <a:noFill/>
          <a:ln w="9525">
            <a:noFill/>
            <a:miter lim="800000"/>
            <a:headEnd/>
            <a:tailEnd/>
          </a:ln>
        </p:spPr>
      </p:pic>
      <p:pic>
        <p:nvPicPr>
          <p:cNvPr id="6" name="Picture 5" descr="http://www.biologycorner.com/resources/lysosome.gif"/>
          <p:cNvPicPr/>
          <p:nvPr/>
        </p:nvPicPr>
        <p:blipFill>
          <a:blip r:embed="rId4" cstate="print"/>
          <a:srcRect/>
          <a:stretch>
            <a:fillRect/>
          </a:stretch>
        </p:blipFill>
        <p:spPr bwMode="auto">
          <a:xfrm>
            <a:off x="317658" y="5831622"/>
            <a:ext cx="384175" cy="384175"/>
          </a:xfrm>
          <a:prstGeom prst="rect">
            <a:avLst/>
          </a:prstGeom>
          <a:noFill/>
          <a:ln w="9525">
            <a:noFill/>
            <a:miter lim="800000"/>
            <a:headEnd/>
            <a:tailEnd/>
          </a:ln>
        </p:spPr>
      </p:pic>
      <p:sp>
        <p:nvSpPr>
          <p:cNvPr id="7" name="5-Point Star 6">
            <a:hlinkClick r:id="rId5"/>
          </p:cNvPr>
          <p:cNvSpPr/>
          <p:nvPr/>
        </p:nvSpPr>
        <p:spPr>
          <a:xfrm>
            <a:off x="7265044" y="5408026"/>
            <a:ext cx="1650355" cy="1221374"/>
          </a:xfrm>
          <a:prstGeom prst="star5">
            <a:avLst/>
          </a:prstGeom>
          <a:solidFill>
            <a:srgbClr val="77F46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6724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6304"/>
            <a:ext cx="9144000" cy="6711696"/>
          </a:xfrm>
          <a:prstGeom prst="rect">
            <a:avLst/>
          </a:prstGeom>
        </p:spPr>
      </p:pic>
    </p:spTree>
    <p:extLst>
      <p:ext uri="{BB962C8B-B14F-4D97-AF65-F5344CB8AC3E}">
        <p14:creationId xmlns:p14="http://schemas.microsoft.com/office/powerpoint/2010/main" val="866291437"/>
      </p:ext>
    </p:extLst>
  </p:cSld>
  <p:clrMapOvr>
    <a:masterClrMapping/>
  </p:clrMapOvr>
  <p:timing>
    <p:tnLst>
      <p:par>
        <p:cTn id="1" dur="indefinite" restart="never" nodeType="tmRoot"/>
      </p:par>
    </p:tnLst>
  </p:timing>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12420"/>
            <a:ext cx="9144000" cy="6545580"/>
          </a:xfrm>
          <a:prstGeom prst="rect">
            <a:avLst/>
          </a:prstGeom>
        </p:spPr>
      </p:pic>
    </p:spTree>
    <p:extLst>
      <p:ext uri="{BB962C8B-B14F-4D97-AF65-F5344CB8AC3E}">
        <p14:creationId xmlns:p14="http://schemas.microsoft.com/office/powerpoint/2010/main" val="1968538646"/>
      </p:ext>
    </p:extLst>
  </p:cSld>
  <p:clrMapOvr>
    <a:masterClrMapping/>
  </p:clrMapOvr>
  <p:timing>
    <p:tnLst>
      <p:par>
        <p:cTn id="1" dur="indefinite" restart="never" nodeType="tmRoot"/>
      </p:par>
    </p:tnLst>
  </p:timing>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583680"/>
          </a:xfrm>
          <a:prstGeom prst="rect">
            <a:avLst/>
          </a:prstGeom>
        </p:spPr>
      </p:pic>
    </p:spTree>
    <p:extLst>
      <p:ext uri="{BB962C8B-B14F-4D97-AF65-F5344CB8AC3E}">
        <p14:creationId xmlns:p14="http://schemas.microsoft.com/office/powerpoint/2010/main" val="1095957640"/>
      </p:ext>
    </p:extLst>
  </p:cSld>
  <p:clrMapOvr>
    <a:masterClrMapping/>
  </p:clrMapOvr>
  <p:timing>
    <p:tnLst>
      <p:par>
        <p:cTn id="1" dur="indefinite" restart="never" nodeType="tmRoot"/>
      </p:par>
    </p:tnLst>
  </p:timing>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Footer Placeholder 2"/>
          <p:cNvSpPr>
            <a:spLocks noGrp="1"/>
          </p:cNvSpPr>
          <p:nvPr>
            <p:ph type="ftr" sz="quarter" idx="1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Saccone Powerpoint</a:t>
            </a:r>
          </a:p>
        </p:txBody>
      </p:sp>
      <p:grpSp>
        <p:nvGrpSpPr>
          <p:cNvPr id="13315" name="Group 2"/>
          <p:cNvGrpSpPr>
            <a:grpSpLocks/>
          </p:cNvGrpSpPr>
          <p:nvPr/>
        </p:nvGrpSpPr>
        <p:grpSpPr bwMode="auto">
          <a:xfrm>
            <a:off x="1039813" y="214313"/>
            <a:ext cx="8026400" cy="650875"/>
            <a:chOff x="546" y="164"/>
            <a:chExt cx="4213" cy="497"/>
          </a:xfrm>
        </p:grpSpPr>
        <p:sp>
          <p:nvSpPr>
            <p:cNvPr id="13364" name="Freeform 3"/>
            <p:cNvSpPr>
              <a:spLocks/>
            </p:cNvSpPr>
            <p:nvPr/>
          </p:nvSpPr>
          <p:spPr bwMode="auto">
            <a:xfrm>
              <a:off x="589" y="164"/>
              <a:ext cx="144" cy="299"/>
            </a:xfrm>
            <a:custGeom>
              <a:avLst/>
              <a:gdLst>
                <a:gd name="T0" fmla="*/ 17 w 144"/>
                <a:gd name="T1" fmla="*/ 298 h 299"/>
                <a:gd name="T2" fmla="*/ 17 w 144"/>
                <a:gd name="T3" fmla="*/ 288 h 299"/>
                <a:gd name="T4" fmla="*/ 16 w 144"/>
                <a:gd name="T5" fmla="*/ 282 h 299"/>
                <a:gd name="T6" fmla="*/ 15 w 144"/>
                <a:gd name="T7" fmla="*/ 273 h 299"/>
                <a:gd name="T8" fmla="*/ 14 w 144"/>
                <a:gd name="T9" fmla="*/ 263 h 299"/>
                <a:gd name="T10" fmla="*/ 13 w 144"/>
                <a:gd name="T11" fmla="*/ 254 h 299"/>
                <a:gd name="T12" fmla="*/ 12 w 144"/>
                <a:gd name="T13" fmla="*/ 244 h 299"/>
                <a:gd name="T14" fmla="*/ 12 w 144"/>
                <a:gd name="T15" fmla="*/ 234 h 299"/>
                <a:gd name="T16" fmla="*/ 10 w 144"/>
                <a:gd name="T17" fmla="*/ 225 h 299"/>
                <a:gd name="T18" fmla="*/ 8 w 144"/>
                <a:gd name="T19" fmla="*/ 216 h 299"/>
                <a:gd name="T20" fmla="*/ 5 w 144"/>
                <a:gd name="T21" fmla="*/ 207 h 299"/>
                <a:gd name="T22" fmla="*/ 3 w 144"/>
                <a:gd name="T23" fmla="*/ 193 h 299"/>
                <a:gd name="T24" fmla="*/ 1 w 144"/>
                <a:gd name="T25" fmla="*/ 174 h 299"/>
                <a:gd name="T26" fmla="*/ 0 w 144"/>
                <a:gd name="T27" fmla="*/ 137 h 299"/>
                <a:gd name="T28" fmla="*/ 0 w 144"/>
                <a:gd name="T29" fmla="*/ 108 h 299"/>
                <a:gd name="T30" fmla="*/ 1 w 144"/>
                <a:gd name="T31" fmla="*/ 95 h 299"/>
                <a:gd name="T32" fmla="*/ 3 w 144"/>
                <a:gd name="T33" fmla="*/ 81 h 299"/>
                <a:gd name="T34" fmla="*/ 8 w 144"/>
                <a:gd name="T35" fmla="*/ 54 h 299"/>
                <a:gd name="T36" fmla="*/ 13 w 144"/>
                <a:gd name="T37" fmla="*/ 29 h 299"/>
                <a:gd name="T38" fmla="*/ 15 w 144"/>
                <a:gd name="T39" fmla="*/ 20 h 299"/>
                <a:gd name="T40" fmla="*/ 19 w 144"/>
                <a:gd name="T41" fmla="*/ 14 h 299"/>
                <a:gd name="T42" fmla="*/ 22 w 144"/>
                <a:gd name="T43" fmla="*/ 8 h 299"/>
                <a:gd name="T44" fmla="*/ 27 w 144"/>
                <a:gd name="T45" fmla="*/ 5 h 299"/>
                <a:gd name="T46" fmla="*/ 31 w 144"/>
                <a:gd name="T47" fmla="*/ 3 h 299"/>
                <a:gd name="T48" fmla="*/ 36 w 144"/>
                <a:gd name="T49" fmla="*/ 1 h 299"/>
                <a:gd name="T50" fmla="*/ 42 w 144"/>
                <a:gd name="T51" fmla="*/ 0 h 299"/>
                <a:gd name="T52" fmla="*/ 46 w 144"/>
                <a:gd name="T53" fmla="*/ 1 h 299"/>
                <a:gd name="T54" fmla="*/ 50 w 144"/>
                <a:gd name="T55" fmla="*/ 2 h 299"/>
                <a:gd name="T56" fmla="*/ 54 w 144"/>
                <a:gd name="T57" fmla="*/ 4 h 299"/>
                <a:gd name="T58" fmla="*/ 57 w 144"/>
                <a:gd name="T59" fmla="*/ 7 h 299"/>
                <a:gd name="T60" fmla="*/ 60 w 144"/>
                <a:gd name="T61" fmla="*/ 10 h 299"/>
                <a:gd name="T62" fmla="*/ 63 w 144"/>
                <a:gd name="T63" fmla="*/ 15 h 299"/>
                <a:gd name="T64" fmla="*/ 66 w 144"/>
                <a:gd name="T65" fmla="*/ 20 h 299"/>
                <a:gd name="T66" fmla="*/ 70 w 144"/>
                <a:gd name="T67" fmla="*/ 27 h 299"/>
                <a:gd name="T68" fmla="*/ 73 w 144"/>
                <a:gd name="T69" fmla="*/ 33 h 299"/>
                <a:gd name="T70" fmla="*/ 81 w 144"/>
                <a:gd name="T71" fmla="*/ 45 h 299"/>
                <a:gd name="T72" fmla="*/ 84 w 144"/>
                <a:gd name="T73" fmla="*/ 53 h 299"/>
                <a:gd name="T74" fmla="*/ 87 w 144"/>
                <a:gd name="T75" fmla="*/ 60 h 299"/>
                <a:gd name="T76" fmla="*/ 90 w 144"/>
                <a:gd name="T77" fmla="*/ 67 h 299"/>
                <a:gd name="T78" fmla="*/ 92 w 144"/>
                <a:gd name="T79" fmla="*/ 75 h 299"/>
                <a:gd name="T80" fmla="*/ 97 w 144"/>
                <a:gd name="T81" fmla="*/ 90 h 299"/>
                <a:gd name="T82" fmla="*/ 101 w 144"/>
                <a:gd name="T83" fmla="*/ 102 h 299"/>
                <a:gd name="T84" fmla="*/ 112 w 144"/>
                <a:gd name="T85" fmla="*/ 133 h 299"/>
                <a:gd name="T86" fmla="*/ 117 w 144"/>
                <a:gd name="T87" fmla="*/ 147 h 299"/>
                <a:gd name="T88" fmla="*/ 121 w 144"/>
                <a:gd name="T89" fmla="*/ 161 h 299"/>
                <a:gd name="T90" fmla="*/ 132 w 144"/>
                <a:gd name="T91" fmla="*/ 201 h 299"/>
                <a:gd name="T92" fmla="*/ 136 w 144"/>
                <a:gd name="T93" fmla="*/ 221 h 299"/>
                <a:gd name="T94" fmla="*/ 139 w 144"/>
                <a:gd name="T95" fmla="*/ 231 h 299"/>
                <a:gd name="T96" fmla="*/ 141 w 144"/>
                <a:gd name="T97" fmla="*/ 242 h 299"/>
                <a:gd name="T98" fmla="*/ 143 w 144"/>
                <a:gd name="T99" fmla="*/ 254 h 299"/>
                <a:gd name="T100" fmla="*/ 143 w 144"/>
                <a:gd name="T101" fmla="*/ 298 h 29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44" h="299">
                  <a:moveTo>
                    <a:pt x="17" y="298"/>
                  </a:moveTo>
                  <a:lnTo>
                    <a:pt x="17" y="288"/>
                  </a:lnTo>
                  <a:lnTo>
                    <a:pt x="16" y="282"/>
                  </a:lnTo>
                  <a:lnTo>
                    <a:pt x="15" y="273"/>
                  </a:lnTo>
                  <a:lnTo>
                    <a:pt x="14" y="263"/>
                  </a:lnTo>
                  <a:lnTo>
                    <a:pt x="13" y="254"/>
                  </a:lnTo>
                  <a:lnTo>
                    <a:pt x="12" y="244"/>
                  </a:lnTo>
                  <a:lnTo>
                    <a:pt x="12" y="234"/>
                  </a:lnTo>
                  <a:lnTo>
                    <a:pt x="10" y="225"/>
                  </a:lnTo>
                  <a:lnTo>
                    <a:pt x="8" y="216"/>
                  </a:lnTo>
                  <a:lnTo>
                    <a:pt x="5" y="207"/>
                  </a:lnTo>
                  <a:lnTo>
                    <a:pt x="3" y="193"/>
                  </a:lnTo>
                  <a:lnTo>
                    <a:pt x="1" y="174"/>
                  </a:lnTo>
                  <a:lnTo>
                    <a:pt x="0" y="137"/>
                  </a:lnTo>
                  <a:lnTo>
                    <a:pt x="0" y="108"/>
                  </a:lnTo>
                  <a:lnTo>
                    <a:pt x="1" y="95"/>
                  </a:lnTo>
                  <a:lnTo>
                    <a:pt x="3" y="81"/>
                  </a:lnTo>
                  <a:lnTo>
                    <a:pt x="8" y="54"/>
                  </a:lnTo>
                  <a:lnTo>
                    <a:pt x="13" y="29"/>
                  </a:lnTo>
                  <a:lnTo>
                    <a:pt x="15" y="20"/>
                  </a:lnTo>
                  <a:lnTo>
                    <a:pt x="19" y="14"/>
                  </a:lnTo>
                  <a:lnTo>
                    <a:pt x="22" y="8"/>
                  </a:lnTo>
                  <a:lnTo>
                    <a:pt x="27" y="5"/>
                  </a:lnTo>
                  <a:lnTo>
                    <a:pt x="31" y="3"/>
                  </a:lnTo>
                  <a:lnTo>
                    <a:pt x="36" y="1"/>
                  </a:lnTo>
                  <a:lnTo>
                    <a:pt x="42" y="0"/>
                  </a:lnTo>
                  <a:lnTo>
                    <a:pt x="46" y="1"/>
                  </a:lnTo>
                  <a:lnTo>
                    <a:pt x="50" y="2"/>
                  </a:lnTo>
                  <a:lnTo>
                    <a:pt x="54" y="4"/>
                  </a:lnTo>
                  <a:lnTo>
                    <a:pt x="57" y="7"/>
                  </a:lnTo>
                  <a:lnTo>
                    <a:pt x="60" y="10"/>
                  </a:lnTo>
                  <a:lnTo>
                    <a:pt x="63" y="15"/>
                  </a:lnTo>
                  <a:lnTo>
                    <a:pt x="66" y="20"/>
                  </a:lnTo>
                  <a:lnTo>
                    <a:pt x="70" y="27"/>
                  </a:lnTo>
                  <a:lnTo>
                    <a:pt x="73" y="33"/>
                  </a:lnTo>
                  <a:lnTo>
                    <a:pt x="81" y="45"/>
                  </a:lnTo>
                  <a:lnTo>
                    <a:pt x="84" y="53"/>
                  </a:lnTo>
                  <a:lnTo>
                    <a:pt x="87" y="60"/>
                  </a:lnTo>
                  <a:lnTo>
                    <a:pt x="90" y="67"/>
                  </a:lnTo>
                  <a:lnTo>
                    <a:pt x="92" y="75"/>
                  </a:lnTo>
                  <a:lnTo>
                    <a:pt x="97" y="90"/>
                  </a:lnTo>
                  <a:lnTo>
                    <a:pt x="101" y="102"/>
                  </a:lnTo>
                  <a:lnTo>
                    <a:pt x="112" y="133"/>
                  </a:lnTo>
                  <a:lnTo>
                    <a:pt x="117" y="147"/>
                  </a:lnTo>
                  <a:lnTo>
                    <a:pt x="121" y="161"/>
                  </a:lnTo>
                  <a:lnTo>
                    <a:pt x="132" y="201"/>
                  </a:lnTo>
                  <a:lnTo>
                    <a:pt x="136" y="221"/>
                  </a:lnTo>
                  <a:lnTo>
                    <a:pt x="139" y="231"/>
                  </a:lnTo>
                  <a:lnTo>
                    <a:pt x="141" y="242"/>
                  </a:lnTo>
                  <a:lnTo>
                    <a:pt x="143" y="254"/>
                  </a:lnTo>
                  <a:lnTo>
                    <a:pt x="143" y="298"/>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65" name="Freeform 4"/>
            <p:cNvSpPr>
              <a:spLocks/>
            </p:cNvSpPr>
            <p:nvPr/>
          </p:nvSpPr>
          <p:spPr bwMode="auto">
            <a:xfrm>
              <a:off x="546" y="306"/>
              <a:ext cx="169" cy="37"/>
            </a:xfrm>
            <a:custGeom>
              <a:avLst/>
              <a:gdLst>
                <a:gd name="T0" fmla="*/ 168 w 169"/>
                <a:gd name="T1" fmla="*/ 0 h 37"/>
                <a:gd name="T2" fmla="*/ 161 w 169"/>
                <a:gd name="T3" fmla="*/ 3 h 37"/>
                <a:gd name="T4" fmla="*/ 157 w 169"/>
                <a:gd name="T5" fmla="*/ 5 h 37"/>
                <a:gd name="T6" fmla="*/ 149 w 169"/>
                <a:gd name="T7" fmla="*/ 7 h 37"/>
                <a:gd name="T8" fmla="*/ 133 w 169"/>
                <a:gd name="T9" fmla="*/ 10 h 37"/>
                <a:gd name="T10" fmla="*/ 115 w 169"/>
                <a:gd name="T11" fmla="*/ 14 h 37"/>
                <a:gd name="T12" fmla="*/ 106 w 169"/>
                <a:gd name="T13" fmla="*/ 16 h 37"/>
                <a:gd name="T14" fmla="*/ 99 w 169"/>
                <a:gd name="T15" fmla="*/ 18 h 37"/>
                <a:gd name="T16" fmla="*/ 92 w 169"/>
                <a:gd name="T17" fmla="*/ 20 h 37"/>
                <a:gd name="T18" fmla="*/ 83 w 169"/>
                <a:gd name="T19" fmla="*/ 22 h 37"/>
                <a:gd name="T20" fmla="*/ 63 w 169"/>
                <a:gd name="T21" fmla="*/ 26 h 37"/>
                <a:gd name="T22" fmla="*/ 55 w 169"/>
                <a:gd name="T23" fmla="*/ 28 h 37"/>
                <a:gd name="T24" fmla="*/ 48 w 169"/>
                <a:gd name="T25" fmla="*/ 30 h 37"/>
                <a:gd name="T26" fmla="*/ 42 w 169"/>
                <a:gd name="T27" fmla="*/ 32 h 37"/>
                <a:gd name="T28" fmla="*/ 35 w 169"/>
                <a:gd name="T29" fmla="*/ 34 h 37"/>
                <a:gd name="T30" fmla="*/ 26 w 169"/>
                <a:gd name="T31" fmla="*/ 34 h 37"/>
                <a:gd name="T32" fmla="*/ 0 w 169"/>
                <a:gd name="T33" fmla="*/ 36 h 3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9" h="37">
                  <a:moveTo>
                    <a:pt x="168" y="0"/>
                  </a:moveTo>
                  <a:lnTo>
                    <a:pt x="161" y="3"/>
                  </a:lnTo>
                  <a:lnTo>
                    <a:pt x="157" y="5"/>
                  </a:lnTo>
                  <a:lnTo>
                    <a:pt x="149" y="7"/>
                  </a:lnTo>
                  <a:lnTo>
                    <a:pt x="133" y="10"/>
                  </a:lnTo>
                  <a:lnTo>
                    <a:pt x="115" y="14"/>
                  </a:lnTo>
                  <a:lnTo>
                    <a:pt x="106" y="16"/>
                  </a:lnTo>
                  <a:lnTo>
                    <a:pt x="99" y="18"/>
                  </a:lnTo>
                  <a:lnTo>
                    <a:pt x="92" y="20"/>
                  </a:lnTo>
                  <a:lnTo>
                    <a:pt x="83" y="22"/>
                  </a:lnTo>
                  <a:lnTo>
                    <a:pt x="63" y="26"/>
                  </a:lnTo>
                  <a:lnTo>
                    <a:pt x="55" y="28"/>
                  </a:lnTo>
                  <a:lnTo>
                    <a:pt x="48" y="30"/>
                  </a:lnTo>
                  <a:lnTo>
                    <a:pt x="42" y="32"/>
                  </a:lnTo>
                  <a:lnTo>
                    <a:pt x="35" y="34"/>
                  </a:lnTo>
                  <a:lnTo>
                    <a:pt x="26" y="34"/>
                  </a:lnTo>
                  <a:lnTo>
                    <a:pt x="0" y="36"/>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66" name="Freeform 5"/>
            <p:cNvSpPr>
              <a:spLocks/>
            </p:cNvSpPr>
            <p:nvPr/>
          </p:nvSpPr>
          <p:spPr bwMode="auto">
            <a:xfrm>
              <a:off x="782" y="282"/>
              <a:ext cx="107" cy="157"/>
            </a:xfrm>
            <a:custGeom>
              <a:avLst/>
              <a:gdLst>
                <a:gd name="T0" fmla="*/ 100 w 107"/>
                <a:gd name="T1" fmla="*/ 0 h 157"/>
                <a:gd name="T2" fmla="*/ 87 w 107"/>
                <a:gd name="T3" fmla="*/ 3 h 157"/>
                <a:gd name="T4" fmla="*/ 80 w 107"/>
                <a:gd name="T5" fmla="*/ 7 h 157"/>
                <a:gd name="T6" fmla="*/ 72 w 107"/>
                <a:gd name="T7" fmla="*/ 12 h 157"/>
                <a:gd name="T8" fmla="*/ 63 w 107"/>
                <a:gd name="T9" fmla="*/ 18 h 157"/>
                <a:gd name="T10" fmla="*/ 56 w 107"/>
                <a:gd name="T11" fmla="*/ 23 h 157"/>
                <a:gd name="T12" fmla="*/ 48 w 107"/>
                <a:gd name="T13" fmla="*/ 26 h 157"/>
                <a:gd name="T14" fmla="*/ 42 w 107"/>
                <a:gd name="T15" fmla="*/ 29 h 157"/>
                <a:gd name="T16" fmla="*/ 36 w 107"/>
                <a:gd name="T17" fmla="*/ 33 h 157"/>
                <a:gd name="T18" fmla="*/ 32 w 107"/>
                <a:gd name="T19" fmla="*/ 37 h 157"/>
                <a:gd name="T20" fmla="*/ 29 w 107"/>
                <a:gd name="T21" fmla="*/ 40 h 157"/>
                <a:gd name="T22" fmla="*/ 24 w 107"/>
                <a:gd name="T23" fmla="*/ 44 h 157"/>
                <a:gd name="T24" fmla="*/ 20 w 107"/>
                <a:gd name="T25" fmla="*/ 48 h 157"/>
                <a:gd name="T26" fmla="*/ 14 w 107"/>
                <a:gd name="T27" fmla="*/ 52 h 157"/>
                <a:gd name="T28" fmla="*/ 11 w 107"/>
                <a:gd name="T29" fmla="*/ 56 h 157"/>
                <a:gd name="T30" fmla="*/ 7 w 107"/>
                <a:gd name="T31" fmla="*/ 60 h 157"/>
                <a:gd name="T32" fmla="*/ 4 w 107"/>
                <a:gd name="T33" fmla="*/ 64 h 157"/>
                <a:gd name="T34" fmla="*/ 2 w 107"/>
                <a:gd name="T35" fmla="*/ 68 h 157"/>
                <a:gd name="T36" fmla="*/ 0 w 107"/>
                <a:gd name="T37" fmla="*/ 74 h 157"/>
                <a:gd name="T38" fmla="*/ 0 w 107"/>
                <a:gd name="T39" fmla="*/ 79 h 157"/>
                <a:gd name="T40" fmla="*/ 0 w 107"/>
                <a:gd name="T41" fmla="*/ 86 h 157"/>
                <a:gd name="T42" fmla="*/ 0 w 107"/>
                <a:gd name="T43" fmla="*/ 94 h 157"/>
                <a:gd name="T44" fmla="*/ 2 w 107"/>
                <a:gd name="T45" fmla="*/ 103 h 157"/>
                <a:gd name="T46" fmla="*/ 3 w 107"/>
                <a:gd name="T47" fmla="*/ 110 h 157"/>
                <a:gd name="T48" fmla="*/ 5 w 107"/>
                <a:gd name="T49" fmla="*/ 116 h 157"/>
                <a:gd name="T50" fmla="*/ 6 w 107"/>
                <a:gd name="T51" fmla="*/ 121 h 157"/>
                <a:gd name="T52" fmla="*/ 9 w 107"/>
                <a:gd name="T53" fmla="*/ 125 h 157"/>
                <a:gd name="T54" fmla="*/ 14 w 107"/>
                <a:gd name="T55" fmla="*/ 129 h 157"/>
                <a:gd name="T56" fmla="*/ 24 w 107"/>
                <a:gd name="T57" fmla="*/ 136 h 157"/>
                <a:gd name="T58" fmla="*/ 35 w 107"/>
                <a:gd name="T59" fmla="*/ 143 h 157"/>
                <a:gd name="T60" fmla="*/ 40 w 107"/>
                <a:gd name="T61" fmla="*/ 146 h 157"/>
                <a:gd name="T62" fmla="*/ 45 w 107"/>
                <a:gd name="T63" fmla="*/ 148 h 157"/>
                <a:gd name="T64" fmla="*/ 49 w 107"/>
                <a:gd name="T65" fmla="*/ 151 h 157"/>
                <a:gd name="T66" fmla="*/ 54 w 107"/>
                <a:gd name="T67" fmla="*/ 152 h 157"/>
                <a:gd name="T68" fmla="*/ 59 w 107"/>
                <a:gd name="T69" fmla="*/ 154 h 157"/>
                <a:gd name="T70" fmla="*/ 65 w 107"/>
                <a:gd name="T71" fmla="*/ 155 h 157"/>
                <a:gd name="T72" fmla="*/ 71 w 107"/>
                <a:gd name="T73" fmla="*/ 155 h 157"/>
                <a:gd name="T74" fmla="*/ 78 w 107"/>
                <a:gd name="T75" fmla="*/ 155 h 157"/>
                <a:gd name="T76" fmla="*/ 106 w 107"/>
                <a:gd name="T77" fmla="*/ 156 h 15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7" h="157">
                  <a:moveTo>
                    <a:pt x="100" y="0"/>
                  </a:moveTo>
                  <a:lnTo>
                    <a:pt x="87" y="3"/>
                  </a:lnTo>
                  <a:lnTo>
                    <a:pt x="80" y="7"/>
                  </a:lnTo>
                  <a:lnTo>
                    <a:pt x="72" y="12"/>
                  </a:lnTo>
                  <a:lnTo>
                    <a:pt x="63" y="18"/>
                  </a:lnTo>
                  <a:lnTo>
                    <a:pt x="56" y="23"/>
                  </a:lnTo>
                  <a:lnTo>
                    <a:pt x="48" y="26"/>
                  </a:lnTo>
                  <a:lnTo>
                    <a:pt x="42" y="29"/>
                  </a:lnTo>
                  <a:lnTo>
                    <a:pt x="36" y="33"/>
                  </a:lnTo>
                  <a:lnTo>
                    <a:pt x="32" y="37"/>
                  </a:lnTo>
                  <a:lnTo>
                    <a:pt x="29" y="40"/>
                  </a:lnTo>
                  <a:lnTo>
                    <a:pt x="24" y="44"/>
                  </a:lnTo>
                  <a:lnTo>
                    <a:pt x="20" y="48"/>
                  </a:lnTo>
                  <a:lnTo>
                    <a:pt x="14" y="52"/>
                  </a:lnTo>
                  <a:lnTo>
                    <a:pt x="11" y="56"/>
                  </a:lnTo>
                  <a:lnTo>
                    <a:pt x="7" y="60"/>
                  </a:lnTo>
                  <a:lnTo>
                    <a:pt x="4" y="64"/>
                  </a:lnTo>
                  <a:lnTo>
                    <a:pt x="2" y="68"/>
                  </a:lnTo>
                  <a:lnTo>
                    <a:pt x="0" y="74"/>
                  </a:lnTo>
                  <a:lnTo>
                    <a:pt x="0" y="79"/>
                  </a:lnTo>
                  <a:lnTo>
                    <a:pt x="0" y="86"/>
                  </a:lnTo>
                  <a:lnTo>
                    <a:pt x="0" y="94"/>
                  </a:lnTo>
                  <a:lnTo>
                    <a:pt x="2" y="103"/>
                  </a:lnTo>
                  <a:lnTo>
                    <a:pt x="3" y="110"/>
                  </a:lnTo>
                  <a:lnTo>
                    <a:pt x="5" y="116"/>
                  </a:lnTo>
                  <a:lnTo>
                    <a:pt x="6" y="121"/>
                  </a:lnTo>
                  <a:lnTo>
                    <a:pt x="9" y="125"/>
                  </a:lnTo>
                  <a:lnTo>
                    <a:pt x="14" y="129"/>
                  </a:lnTo>
                  <a:lnTo>
                    <a:pt x="24" y="136"/>
                  </a:lnTo>
                  <a:lnTo>
                    <a:pt x="35" y="143"/>
                  </a:lnTo>
                  <a:lnTo>
                    <a:pt x="40" y="146"/>
                  </a:lnTo>
                  <a:lnTo>
                    <a:pt x="45" y="148"/>
                  </a:lnTo>
                  <a:lnTo>
                    <a:pt x="49" y="151"/>
                  </a:lnTo>
                  <a:lnTo>
                    <a:pt x="54" y="152"/>
                  </a:lnTo>
                  <a:lnTo>
                    <a:pt x="59" y="154"/>
                  </a:lnTo>
                  <a:lnTo>
                    <a:pt x="65" y="155"/>
                  </a:lnTo>
                  <a:lnTo>
                    <a:pt x="71" y="155"/>
                  </a:lnTo>
                  <a:lnTo>
                    <a:pt x="78" y="155"/>
                  </a:lnTo>
                  <a:lnTo>
                    <a:pt x="106" y="156"/>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67" name="Freeform 6"/>
            <p:cNvSpPr>
              <a:spLocks/>
            </p:cNvSpPr>
            <p:nvPr/>
          </p:nvSpPr>
          <p:spPr bwMode="auto">
            <a:xfrm>
              <a:off x="954" y="216"/>
              <a:ext cx="25" cy="247"/>
            </a:xfrm>
            <a:custGeom>
              <a:avLst/>
              <a:gdLst>
                <a:gd name="T0" fmla="*/ 0 w 25"/>
                <a:gd name="T1" fmla="*/ 0 h 247"/>
                <a:gd name="T2" fmla="*/ 8 w 25"/>
                <a:gd name="T3" fmla="*/ 17 h 247"/>
                <a:gd name="T4" fmla="*/ 10 w 25"/>
                <a:gd name="T5" fmla="*/ 29 h 247"/>
                <a:gd name="T6" fmla="*/ 12 w 25"/>
                <a:gd name="T7" fmla="*/ 47 h 247"/>
                <a:gd name="T8" fmla="*/ 16 w 25"/>
                <a:gd name="T9" fmla="*/ 87 h 247"/>
                <a:gd name="T10" fmla="*/ 17 w 25"/>
                <a:gd name="T11" fmla="*/ 113 h 247"/>
                <a:gd name="T12" fmla="*/ 18 w 25"/>
                <a:gd name="T13" fmla="*/ 124 h 247"/>
                <a:gd name="T14" fmla="*/ 19 w 25"/>
                <a:gd name="T15" fmla="*/ 134 h 247"/>
                <a:gd name="T16" fmla="*/ 21 w 25"/>
                <a:gd name="T17" fmla="*/ 143 h 247"/>
                <a:gd name="T18" fmla="*/ 22 w 25"/>
                <a:gd name="T19" fmla="*/ 152 h 247"/>
                <a:gd name="T20" fmla="*/ 23 w 25"/>
                <a:gd name="T21" fmla="*/ 161 h 247"/>
                <a:gd name="T22" fmla="*/ 23 w 25"/>
                <a:gd name="T23" fmla="*/ 169 h 247"/>
                <a:gd name="T24" fmla="*/ 23 w 25"/>
                <a:gd name="T25" fmla="*/ 184 h 247"/>
                <a:gd name="T26" fmla="*/ 24 w 25"/>
                <a:gd name="T27" fmla="*/ 209 h 247"/>
                <a:gd name="T28" fmla="*/ 23 w 25"/>
                <a:gd name="T29" fmla="*/ 216 h 247"/>
                <a:gd name="T30" fmla="*/ 18 w 25"/>
                <a:gd name="T31" fmla="*/ 246 h 24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 h="247">
                  <a:moveTo>
                    <a:pt x="0" y="0"/>
                  </a:moveTo>
                  <a:lnTo>
                    <a:pt x="8" y="17"/>
                  </a:lnTo>
                  <a:lnTo>
                    <a:pt x="10" y="29"/>
                  </a:lnTo>
                  <a:lnTo>
                    <a:pt x="12" y="47"/>
                  </a:lnTo>
                  <a:lnTo>
                    <a:pt x="16" y="87"/>
                  </a:lnTo>
                  <a:lnTo>
                    <a:pt x="17" y="113"/>
                  </a:lnTo>
                  <a:lnTo>
                    <a:pt x="18" y="124"/>
                  </a:lnTo>
                  <a:lnTo>
                    <a:pt x="19" y="134"/>
                  </a:lnTo>
                  <a:lnTo>
                    <a:pt x="21" y="143"/>
                  </a:lnTo>
                  <a:lnTo>
                    <a:pt x="22" y="152"/>
                  </a:lnTo>
                  <a:lnTo>
                    <a:pt x="23" y="161"/>
                  </a:lnTo>
                  <a:lnTo>
                    <a:pt x="23" y="169"/>
                  </a:lnTo>
                  <a:lnTo>
                    <a:pt x="23" y="184"/>
                  </a:lnTo>
                  <a:lnTo>
                    <a:pt x="24" y="209"/>
                  </a:lnTo>
                  <a:lnTo>
                    <a:pt x="23" y="216"/>
                  </a:lnTo>
                  <a:lnTo>
                    <a:pt x="18" y="246"/>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68" name="Freeform 7"/>
            <p:cNvSpPr>
              <a:spLocks/>
            </p:cNvSpPr>
            <p:nvPr/>
          </p:nvSpPr>
          <p:spPr bwMode="auto">
            <a:xfrm>
              <a:off x="858" y="336"/>
              <a:ext cx="169" cy="31"/>
            </a:xfrm>
            <a:custGeom>
              <a:avLst/>
              <a:gdLst>
                <a:gd name="T0" fmla="*/ 168 w 169"/>
                <a:gd name="T1" fmla="*/ 0 h 31"/>
                <a:gd name="T2" fmla="*/ 143 w 169"/>
                <a:gd name="T3" fmla="*/ 8 h 31"/>
                <a:gd name="T4" fmla="*/ 137 w 169"/>
                <a:gd name="T5" fmla="*/ 10 h 31"/>
                <a:gd name="T6" fmla="*/ 130 w 169"/>
                <a:gd name="T7" fmla="*/ 10 h 31"/>
                <a:gd name="T8" fmla="*/ 122 w 169"/>
                <a:gd name="T9" fmla="*/ 11 h 31"/>
                <a:gd name="T10" fmla="*/ 116 w 169"/>
                <a:gd name="T11" fmla="*/ 12 h 31"/>
                <a:gd name="T12" fmla="*/ 109 w 169"/>
                <a:gd name="T13" fmla="*/ 13 h 31"/>
                <a:gd name="T14" fmla="*/ 103 w 169"/>
                <a:gd name="T15" fmla="*/ 15 h 31"/>
                <a:gd name="T16" fmla="*/ 97 w 169"/>
                <a:gd name="T17" fmla="*/ 16 h 31"/>
                <a:gd name="T18" fmla="*/ 91 w 169"/>
                <a:gd name="T19" fmla="*/ 17 h 31"/>
                <a:gd name="T20" fmla="*/ 84 w 169"/>
                <a:gd name="T21" fmla="*/ 17 h 31"/>
                <a:gd name="T22" fmla="*/ 77 w 169"/>
                <a:gd name="T23" fmla="*/ 18 h 31"/>
                <a:gd name="T24" fmla="*/ 68 w 169"/>
                <a:gd name="T25" fmla="*/ 19 h 31"/>
                <a:gd name="T26" fmla="*/ 39 w 169"/>
                <a:gd name="T27" fmla="*/ 25 h 31"/>
                <a:gd name="T28" fmla="*/ 0 w 169"/>
                <a:gd name="T29" fmla="*/ 30 h 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69" h="31">
                  <a:moveTo>
                    <a:pt x="168" y="0"/>
                  </a:moveTo>
                  <a:lnTo>
                    <a:pt x="143" y="8"/>
                  </a:lnTo>
                  <a:lnTo>
                    <a:pt x="137" y="10"/>
                  </a:lnTo>
                  <a:lnTo>
                    <a:pt x="130" y="10"/>
                  </a:lnTo>
                  <a:lnTo>
                    <a:pt x="122" y="11"/>
                  </a:lnTo>
                  <a:lnTo>
                    <a:pt x="116" y="12"/>
                  </a:lnTo>
                  <a:lnTo>
                    <a:pt x="109" y="13"/>
                  </a:lnTo>
                  <a:lnTo>
                    <a:pt x="103" y="15"/>
                  </a:lnTo>
                  <a:lnTo>
                    <a:pt x="97" y="16"/>
                  </a:lnTo>
                  <a:lnTo>
                    <a:pt x="91" y="17"/>
                  </a:lnTo>
                  <a:lnTo>
                    <a:pt x="84" y="17"/>
                  </a:lnTo>
                  <a:lnTo>
                    <a:pt x="77" y="18"/>
                  </a:lnTo>
                  <a:lnTo>
                    <a:pt x="68" y="19"/>
                  </a:lnTo>
                  <a:lnTo>
                    <a:pt x="39" y="25"/>
                  </a:lnTo>
                  <a:lnTo>
                    <a:pt x="0" y="30"/>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69" name="Freeform 8"/>
            <p:cNvSpPr>
              <a:spLocks/>
            </p:cNvSpPr>
            <p:nvPr/>
          </p:nvSpPr>
          <p:spPr bwMode="auto">
            <a:xfrm>
              <a:off x="1080" y="342"/>
              <a:ext cx="28" cy="121"/>
            </a:xfrm>
            <a:custGeom>
              <a:avLst/>
              <a:gdLst>
                <a:gd name="T0" fmla="*/ 0 w 28"/>
                <a:gd name="T1" fmla="*/ 0 h 121"/>
                <a:gd name="T2" fmla="*/ 18 w 28"/>
                <a:gd name="T3" fmla="*/ 54 h 121"/>
                <a:gd name="T4" fmla="*/ 22 w 28"/>
                <a:gd name="T5" fmla="*/ 68 h 121"/>
                <a:gd name="T6" fmla="*/ 25 w 28"/>
                <a:gd name="T7" fmla="*/ 79 h 121"/>
                <a:gd name="T8" fmla="*/ 26 w 28"/>
                <a:gd name="T9" fmla="*/ 89 h 121"/>
                <a:gd name="T10" fmla="*/ 27 w 28"/>
                <a:gd name="T11" fmla="*/ 97 h 121"/>
                <a:gd name="T12" fmla="*/ 26 w 28"/>
                <a:gd name="T13" fmla="*/ 103 h 121"/>
                <a:gd name="T14" fmla="*/ 24 w 28"/>
                <a:gd name="T15" fmla="*/ 120 h 12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8" h="121">
                  <a:moveTo>
                    <a:pt x="0" y="0"/>
                  </a:moveTo>
                  <a:lnTo>
                    <a:pt x="18" y="54"/>
                  </a:lnTo>
                  <a:lnTo>
                    <a:pt x="22" y="68"/>
                  </a:lnTo>
                  <a:lnTo>
                    <a:pt x="25" y="79"/>
                  </a:lnTo>
                  <a:lnTo>
                    <a:pt x="26" y="89"/>
                  </a:lnTo>
                  <a:lnTo>
                    <a:pt x="27" y="97"/>
                  </a:lnTo>
                  <a:lnTo>
                    <a:pt x="26" y="103"/>
                  </a:lnTo>
                  <a:lnTo>
                    <a:pt x="24" y="120"/>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70" name="Freeform 9"/>
            <p:cNvSpPr>
              <a:spLocks/>
            </p:cNvSpPr>
            <p:nvPr/>
          </p:nvSpPr>
          <p:spPr bwMode="auto">
            <a:xfrm>
              <a:off x="1050" y="234"/>
              <a:ext cx="1" cy="7"/>
            </a:xfrm>
            <a:custGeom>
              <a:avLst/>
              <a:gdLst>
                <a:gd name="T0" fmla="*/ 0 w 1"/>
                <a:gd name="T1" fmla="*/ 0 h 7"/>
                <a:gd name="T2" fmla="*/ 0 w 1"/>
                <a:gd name="T3" fmla="*/ 6 h 7"/>
                <a:gd name="T4" fmla="*/ 0 60000 65536"/>
                <a:gd name="T5" fmla="*/ 0 60000 65536"/>
              </a:gdLst>
              <a:ahLst/>
              <a:cxnLst>
                <a:cxn ang="T4">
                  <a:pos x="T0" y="T1"/>
                </a:cxn>
                <a:cxn ang="T5">
                  <a:pos x="T2" y="T3"/>
                </a:cxn>
              </a:cxnLst>
              <a:rect l="0" t="0" r="r" b="b"/>
              <a:pathLst>
                <a:path w="1" h="7">
                  <a:moveTo>
                    <a:pt x="0" y="0"/>
                  </a:moveTo>
                  <a:lnTo>
                    <a:pt x="0" y="6"/>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71" name="Freeform 10"/>
            <p:cNvSpPr>
              <a:spLocks/>
            </p:cNvSpPr>
            <p:nvPr/>
          </p:nvSpPr>
          <p:spPr bwMode="auto">
            <a:xfrm>
              <a:off x="1134" y="300"/>
              <a:ext cx="91" cy="134"/>
            </a:xfrm>
            <a:custGeom>
              <a:avLst/>
              <a:gdLst>
                <a:gd name="T0" fmla="*/ 0 w 91"/>
                <a:gd name="T1" fmla="*/ 18 h 134"/>
                <a:gd name="T2" fmla="*/ 3 w 91"/>
                <a:gd name="T3" fmla="*/ 25 h 134"/>
                <a:gd name="T4" fmla="*/ 5 w 91"/>
                <a:gd name="T5" fmla="*/ 29 h 134"/>
                <a:gd name="T6" fmla="*/ 14 w 91"/>
                <a:gd name="T7" fmla="*/ 51 h 134"/>
                <a:gd name="T8" fmla="*/ 19 w 91"/>
                <a:gd name="T9" fmla="*/ 62 h 134"/>
                <a:gd name="T10" fmla="*/ 26 w 91"/>
                <a:gd name="T11" fmla="*/ 76 h 134"/>
                <a:gd name="T12" fmla="*/ 28 w 91"/>
                <a:gd name="T13" fmla="*/ 82 h 134"/>
                <a:gd name="T14" fmla="*/ 30 w 91"/>
                <a:gd name="T15" fmla="*/ 91 h 134"/>
                <a:gd name="T16" fmla="*/ 32 w 91"/>
                <a:gd name="T17" fmla="*/ 101 h 134"/>
                <a:gd name="T18" fmla="*/ 35 w 91"/>
                <a:gd name="T19" fmla="*/ 110 h 134"/>
                <a:gd name="T20" fmla="*/ 38 w 91"/>
                <a:gd name="T21" fmla="*/ 118 h 134"/>
                <a:gd name="T22" fmla="*/ 41 w 91"/>
                <a:gd name="T23" fmla="*/ 127 h 134"/>
                <a:gd name="T24" fmla="*/ 44 w 91"/>
                <a:gd name="T25" fmla="*/ 131 h 134"/>
                <a:gd name="T26" fmla="*/ 47 w 91"/>
                <a:gd name="T27" fmla="*/ 133 h 134"/>
                <a:gd name="T28" fmla="*/ 49 w 91"/>
                <a:gd name="T29" fmla="*/ 133 h 134"/>
                <a:gd name="T30" fmla="*/ 52 w 91"/>
                <a:gd name="T31" fmla="*/ 130 h 134"/>
                <a:gd name="T32" fmla="*/ 55 w 91"/>
                <a:gd name="T33" fmla="*/ 127 h 134"/>
                <a:gd name="T34" fmla="*/ 59 w 91"/>
                <a:gd name="T35" fmla="*/ 122 h 134"/>
                <a:gd name="T36" fmla="*/ 62 w 91"/>
                <a:gd name="T37" fmla="*/ 115 h 134"/>
                <a:gd name="T38" fmla="*/ 65 w 91"/>
                <a:gd name="T39" fmla="*/ 106 h 134"/>
                <a:gd name="T40" fmla="*/ 67 w 91"/>
                <a:gd name="T41" fmla="*/ 94 h 134"/>
                <a:gd name="T42" fmla="*/ 70 w 91"/>
                <a:gd name="T43" fmla="*/ 82 h 134"/>
                <a:gd name="T44" fmla="*/ 74 w 91"/>
                <a:gd name="T45" fmla="*/ 56 h 134"/>
                <a:gd name="T46" fmla="*/ 75 w 91"/>
                <a:gd name="T47" fmla="*/ 46 h 134"/>
                <a:gd name="T48" fmla="*/ 76 w 91"/>
                <a:gd name="T49" fmla="*/ 37 h 134"/>
                <a:gd name="T50" fmla="*/ 77 w 91"/>
                <a:gd name="T51" fmla="*/ 28 h 134"/>
                <a:gd name="T52" fmla="*/ 79 w 91"/>
                <a:gd name="T53" fmla="*/ 22 h 134"/>
                <a:gd name="T54" fmla="*/ 81 w 91"/>
                <a:gd name="T55" fmla="*/ 16 h 134"/>
                <a:gd name="T56" fmla="*/ 90 w 91"/>
                <a:gd name="T57" fmla="*/ 0 h 13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91" h="134">
                  <a:moveTo>
                    <a:pt x="0" y="18"/>
                  </a:moveTo>
                  <a:lnTo>
                    <a:pt x="3" y="25"/>
                  </a:lnTo>
                  <a:lnTo>
                    <a:pt x="5" y="29"/>
                  </a:lnTo>
                  <a:lnTo>
                    <a:pt x="14" y="51"/>
                  </a:lnTo>
                  <a:lnTo>
                    <a:pt x="19" y="62"/>
                  </a:lnTo>
                  <a:lnTo>
                    <a:pt x="26" y="76"/>
                  </a:lnTo>
                  <a:lnTo>
                    <a:pt x="28" y="82"/>
                  </a:lnTo>
                  <a:lnTo>
                    <a:pt x="30" y="91"/>
                  </a:lnTo>
                  <a:lnTo>
                    <a:pt x="32" y="101"/>
                  </a:lnTo>
                  <a:lnTo>
                    <a:pt x="35" y="110"/>
                  </a:lnTo>
                  <a:lnTo>
                    <a:pt x="38" y="118"/>
                  </a:lnTo>
                  <a:lnTo>
                    <a:pt x="41" y="127"/>
                  </a:lnTo>
                  <a:lnTo>
                    <a:pt x="44" y="131"/>
                  </a:lnTo>
                  <a:lnTo>
                    <a:pt x="47" y="133"/>
                  </a:lnTo>
                  <a:lnTo>
                    <a:pt x="49" y="133"/>
                  </a:lnTo>
                  <a:lnTo>
                    <a:pt x="52" y="130"/>
                  </a:lnTo>
                  <a:lnTo>
                    <a:pt x="55" y="127"/>
                  </a:lnTo>
                  <a:lnTo>
                    <a:pt x="59" y="122"/>
                  </a:lnTo>
                  <a:lnTo>
                    <a:pt x="62" y="115"/>
                  </a:lnTo>
                  <a:lnTo>
                    <a:pt x="65" y="106"/>
                  </a:lnTo>
                  <a:lnTo>
                    <a:pt x="67" y="94"/>
                  </a:lnTo>
                  <a:lnTo>
                    <a:pt x="70" y="82"/>
                  </a:lnTo>
                  <a:lnTo>
                    <a:pt x="74" y="56"/>
                  </a:lnTo>
                  <a:lnTo>
                    <a:pt x="75" y="46"/>
                  </a:lnTo>
                  <a:lnTo>
                    <a:pt x="76" y="37"/>
                  </a:lnTo>
                  <a:lnTo>
                    <a:pt x="77" y="28"/>
                  </a:lnTo>
                  <a:lnTo>
                    <a:pt x="79" y="22"/>
                  </a:lnTo>
                  <a:lnTo>
                    <a:pt x="81" y="16"/>
                  </a:lnTo>
                  <a:lnTo>
                    <a:pt x="90" y="0"/>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72" name="Freeform 11"/>
            <p:cNvSpPr>
              <a:spLocks/>
            </p:cNvSpPr>
            <p:nvPr/>
          </p:nvSpPr>
          <p:spPr bwMode="auto">
            <a:xfrm>
              <a:off x="1212" y="303"/>
              <a:ext cx="139" cy="130"/>
            </a:xfrm>
            <a:custGeom>
              <a:avLst/>
              <a:gdLst>
                <a:gd name="T0" fmla="*/ 0 w 139"/>
                <a:gd name="T1" fmla="*/ 51 h 130"/>
                <a:gd name="T2" fmla="*/ 10 w 139"/>
                <a:gd name="T3" fmla="*/ 54 h 130"/>
                <a:gd name="T4" fmla="*/ 14 w 139"/>
                <a:gd name="T5" fmla="*/ 55 h 130"/>
                <a:gd name="T6" fmla="*/ 18 w 139"/>
                <a:gd name="T7" fmla="*/ 54 h 130"/>
                <a:gd name="T8" fmla="*/ 22 w 139"/>
                <a:gd name="T9" fmla="*/ 53 h 130"/>
                <a:gd name="T10" fmla="*/ 29 w 139"/>
                <a:gd name="T11" fmla="*/ 52 h 130"/>
                <a:gd name="T12" fmla="*/ 47 w 139"/>
                <a:gd name="T13" fmla="*/ 49 h 130"/>
                <a:gd name="T14" fmla="*/ 56 w 139"/>
                <a:gd name="T15" fmla="*/ 46 h 130"/>
                <a:gd name="T16" fmla="*/ 67 w 139"/>
                <a:gd name="T17" fmla="*/ 43 h 130"/>
                <a:gd name="T18" fmla="*/ 76 w 139"/>
                <a:gd name="T19" fmla="*/ 40 h 130"/>
                <a:gd name="T20" fmla="*/ 84 w 139"/>
                <a:gd name="T21" fmla="*/ 37 h 130"/>
                <a:gd name="T22" fmla="*/ 91 w 139"/>
                <a:gd name="T23" fmla="*/ 34 h 130"/>
                <a:gd name="T24" fmla="*/ 97 w 139"/>
                <a:gd name="T25" fmla="*/ 32 h 130"/>
                <a:gd name="T26" fmla="*/ 101 w 139"/>
                <a:gd name="T27" fmla="*/ 29 h 130"/>
                <a:gd name="T28" fmla="*/ 104 w 139"/>
                <a:gd name="T29" fmla="*/ 26 h 130"/>
                <a:gd name="T30" fmla="*/ 108 w 139"/>
                <a:gd name="T31" fmla="*/ 22 h 130"/>
                <a:gd name="T32" fmla="*/ 109 w 139"/>
                <a:gd name="T33" fmla="*/ 17 h 130"/>
                <a:gd name="T34" fmla="*/ 109 w 139"/>
                <a:gd name="T35" fmla="*/ 13 h 130"/>
                <a:gd name="T36" fmla="*/ 109 w 139"/>
                <a:gd name="T37" fmla="*/ 8 h 130"/>
                <a:gd name="T38" fmla="*/ 107 w 139"/>
                <a:gd name="T39" fmla="*/ 4 h 130"/>
                <a:gd name="T40" fmla="*/ 103 w 139"/>
                <a:gd name="T41" fmla="*/ 2 h 130"/>
                <a:gd name="T42" fmla="*/ 99 w 139"/>
                <a:gd name="T43" fmla="*/ 0 h 130"/>
                <a:gd name="T44" fmla="*/ 93 w 139"/>
                <a:gd name="T45" fmla="*/ 0 h 130"/>
                <a:gd name="T46" fmla="*/ 87 w 139"/>
                <a:gd name="T47" fmla="*/ 0 h 130"/>
                <a:gd name="T48" fmla="*/ 80 w 139"/>
                <a:gd name="T49" fmla="*/ 1 h 130"/>
                <a:gd name="T50" fmla="*/ 74 w 139"/>
                <a:gd name="T51" fmla="*/ 3 h 130"/>
                <a:gd name="T52" fmla="*/ 68 w 139"/>
                <a:gd name="T53" fmla="*/ 6 h 130"/>
                <a:gd name="T54" fmla="*/ 64 w 139"/>
                <a:gd name="T55" fmla="*/ 9 h 130"/>
                <a:gd name="T56" fmla="*/ 60 w 139"/>
                <a:gd name="T57" fmla="*/ 12 h 130"/>
                <a:gd name="T58" fmla="*/ 56 w 139"/>
                <a:gd name="T59" fmla="*/ 16 h 130"/>
                <a:gd name="T60" fmla="*/ 53 w 139"/>
                <a:gd name="T61" fmla="*/ 20 h 130"/>
                <a:gd name="T62" fmla="*/ 50 w 139"/>
                <a:gd name="T63" fmla="*/ 25 h 130"/>
                <a:gd name="T64" fmla="*/ 47 w 139"/>
                <a:gd name="T65" fmla="*/ 32 h 130"/>
                <a:gd name="T66" fmla="*/ 40 w 139"/>
                <a:gd name="T67" fmla="*/ 47 h 130"/>
                <a:gd name="T68" fmla="*/ 35 w 139"/>
                <a:gd name="T69" fmla="*/ 59 h 130"/>
                <a:gd name="T70" fmla="*/ 34 w 139"/>
                <a:gd name="T71" fmla="*/ 64 h 130"/>
                <a:gd name="T72" fmla="*/ 34 w 139"/>
                <a:gd name="T73" fmla="*/ 68 h 130"/>
                <a:gd name="T74" fmla="*/ 35 w 139"/>
                <a:gd name="T75" fmla="*/ 72 h 130"/>
                <a:gd name="T76" fmla="*/ 37 w 139"/>
                <a:gd name="T77" fmla="*/ 78 h 130"/>
                <a:gd name="T78" fmla="*/ 39 w 139"/>
                <a:gd name="T79" fmla="*/ 84 h 130"/>
                <a:gd name="T80" fmla="*/ 42 w 139"/>
                <a:gd name="T81" fmla="*/ 91 h 130"/>
                <a:gd name="T82" fmla="*/ 46 w 139"/>
                <a:gd name="T83" fmla="*/ 97 h 130"/>
                <a:gd name="T84" fmla="*/ 50 w 139"/>
                <a:gd name="T85" fmla="*/ 103 h 130"/>
                <a:gd name="T86" fmla="*/ 56 w 139"/>
                <a:gd name="T87" fmla="*/ 107 h 130"/>
                <a:gd name="T88" fmla="*/ 62 w 139"/>
                <a:gd name="T89" fmla="*/ 112 h 130"/>
                <a:gd name="T90" fmla="*/ 70 w 139"/>
                <a:gd name="T91" fmla="*/ 116 h 130"/>
                <a:gd name="T92" fmla="*/ 79 w 139"/>
                <a:gd name="T93" fmla="*/ 121 h 130"/>
                <a:gd name="T94" fmla="*/ 86 w 139"/>
                <a:gd name="T95" fmla="*/ 124 h 130"/>
                <a:gd name="T96" fmla="*/ 94 w 139"/>
                <a:gd name="T97" fmla="*/ 125 h 130"/>
                <a:gd name="T98" fmla="*/ 100 w 139"/>
                <a:gd name="T99" fmla="*/ 127 h 130"/>
                <a:gd name="T100" fmla="*/ 107 w 139"/>
                <a:gd name="T101" fmla="*/ 127 h 130"/>
                <a:gd name="T102" fmla="*/ 115 w 139"/>
                <a:gd name="T103" fmla="*/ 128 h 130"/>
                <a:gd name="T104" fmla="*/ 138 w 139"/>
                <a:gd name="T105" fmla="*/ 129 h 13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39" h="130">
                  <a:moveTo>
                    <a:pt x="0" y="51"/>
                  </a:moveTo>
                  <a:lnTo>
                    <a:pt x="10" y="54"/>
                  </a:lnTo>
                  <a:lnTo>
                    <a:pt x="14" y="55"/>
                  </a:lnTo>
                  <a:lnTo>
                    <a:pt x="18" y="54"/>
                  </a:lnTo>
                  <a:lnTo>
                    <a:pt x="22" y="53"/>
                  </a:lnTo>
                  <a:lnTo>
                    <a:pt x="29" y="52"/>
                  </a:lnTo>
                  <a:lnTo>
                    <a:pt x="47" y="49"/>
                  </a:lnTo>
                  <a:lnTo>
                    <a:pt x="56" y="46"/>
                  </a:lnTo>
                  <a:lnTo>
                    <a:pt x="67" y="43"/>
                  </a:lnTo>
                  <a:lnTo>
                    <a:pt x="76" y="40"/>
                  </a:lnTo>
                  <a:lnTo>
                    <a:pt x="84" y="37"/>
                  </a:lnTo>
                  <a:lnTo>
                    <a:pt x="91" y="34"/>
                  </a:lnTo>
                  <a:lnTo>
                    <a:pt x="97" y="32"/>
                  </a:lnTo>
                  <a:lnTo>
                    <a:pt x="101" y="29"/>
                  </a:lnTo>
                  <a:lnTo>
                    <a:pt x="104" y="26"/>
                  </a:lnTo>
                  <a:lnTo>
                    <a:pt x="108" y="22"/>
                  </a:lnTo>
                  <a:lnTo>
                    <a:pt x="109" y="17"/>
                  </a:lnTo>
                  <a:lnTo>
                    <a:pt x="109" y="13"/>
                  </a:lnTo>
                  <a:lnTo>
                    <a:pt x="109" y="8"/>
                  </a:lnTo>
                  <a:lnTo>
                    <a:pt x="107" y="4"/>
                  </a:lnTo>
                  <a:lnTo>
                    <a:pt x="103" y="2"/>
                  </a:lnTo>
                  <a:lnTo>
                    <a:pt x="99" y="0"/>
                  </a:lnTo>
                  <a:lnTo>
                    <a:pt x="93" y="0"/>
                  </a:lnTo>
                  <a:lnTo>
                    <a:pt x="87" y="0"/>
                  </a:lnTo>
                  <a:lnTo>
                    <a:pt x="80" y="1"/>
                  </a:lnTo>
                  <a:lnTo>
                    <a:pt x="74" y="3"/>
                  </a:lnTo>
                  <a:lnTo>
                    <a:pt x="68" y="6"/>
                  </a:lnTo>
                  <a:lnTo>
                    <a:pt x="64" y="9"/>
                  </a:lnTo>
                  <a:lnTo>
                    <a:pt x="60" y="12"/>
                  </a:lnTo>
                  <a:lnTo>
                    <a:pt x="56" y="16"/>
                  </a:lnTo>
                  <a:lnTo>
                    <a:pt x="53" y="20"/>
                  </a:lnTo>
                  <a:lnTo>
                    <a:pt x="50" y="25"/>
                  </a:lnTo>
                  <a:lnTo>
                    <a:pt x="47" y="32"/>
                  </a:lnTo>
                  <a:lnTo>
                    <a:pt x="40" y="47"/>
                  </a:lnTo>
                  <a:lnTo>
                    <a:pt x="35" y="59"/>
                  </a:lnTo>
                  <a:lnTo>
                    <a:pt x="34" y="64"/>
                  </a:lnTo>
                  <a:lnTo>
                    <a:pt x="34" y="68"/>
                  </a:lnTo>
                  <a:lnTo>
                    <a:pt x="35" y="72"/>
                  </a:lnTo>
                  <a:lnTo>
                    <a:pt x="37" y="78"/>
                  </a:lnTo>
                  <a:lnTo>
                    <a:pt x="39" y="84"/>
                  </a:lnTo>
                  <a:lnTo>
                    <a:pt x="42" y="91"/>
                  </a:lnTo>
                  <a:lnTo>
                    <a:pt x="46" y="97"/>
                  </a:lnTo>
                  <a:lnTo>
                    <a:pt x="50" y="103"/>
                  </a:lnTo>
                  <a:lnTo>
                    <a:pt x="56" y="107"/>
                  </a:lnTo>
                  <a:lnTo>
                    <a:pt x="62" y="112"/>
                  </a:lnTo>
                  <a:lnTo>
                    <a:pt x="70" y="116"/>
                  </a:lnTo>
                  <a:lnTo>
                    <a:pt x="79" y="121"/>
                  </a:lnTo>
                  <a:lnTo>
                    <a:pt x="86" y="124"/>
                  </a:lnTo>
                  <a:lnTo>
                    <a:pt x="94" y="125"/>
                  </a:lnTo>
                  <a:lnTo>
                    <a:pt x="100" y="127"/>
                  </a:lnTo>
                  <a:lnTo>
                    <a:pt x="107" y="127"/>
                  </a:lnTo>
                  <a:lnTo>
                    <a:pt x="115" y="128"/>
                  </a:lnTo>
                  <a:lnTo>
                    <a:pt x="138" y="129"/>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73" name="Freeform 12"/>
            <p:cNvSpPr>
              <a:spLocks/>
            </p:cNvSpPr>
            <p:nvPr/>
          </p:nvSpPr>
          <p:spPr bwMode="auto">
            <a:xfrm>
              <a:off x="1447" y="216"/>
              <a:ext cx="102" cy="229"/>
            </a:xfrm>
            <a:custGeom>
              <a:avLst/>
              <a:gdLst>
                <a:gd name="T0" fmla="*/ 101 w 102"/>
                <a:gd name="T1" fmla="*/ 0 h 229"/>
                <a:gd name="T2" fmla="*/ 62 w 102"/>
                <a:gd name="T3" fmla="*/ 39 h 229"/>
                <a:gd name="T4" fmla="*/ 57 w 102"/>
                <a:gd name="T5" fmla="*/ 43 h 229"/>
                <a:gd name="T6" fmla="*/ 52 w 102"/>
                <a:gd name="T7" fmla="*/ 47 h 229"/>
                <a:gd name="T8" fmla="*/ 46 w 102"/>
                <a:gd name="T9" fmla="*/ 52 h 229"/>
                <a:gd name="T10" fmla="*/ 42 w 102"/>
                <a:gd name="T11" fmla="*/ 57 h 229"/>
                <a:gd name="T12" fmla="*/ 38 w 102"/>
                <a:gd name="T13" fmla="*/ 64 h 229"/>
                <a:gd name="T14" fmla="*/ 35 w 102"/>
                <a:gd name="T15" fmla="*/ 70 h 229"/>
                <a:gd name="T16" fmla="*/ 32 w 102"/>
                <a:gd name="T17" fmla="*/ 76 h 229"/>
                <a:gd name="T18" fmla="*/ 28 w 102"/>
                <a:gd name="T19" fmla="*/ 82 h 229"/>
                <a:gd name="T20" fmla="*/ 24 w 102"/>
                <a:gd name="T21" fmla="*/ 86 h 229"/>
                <a:gd name="T22" fmla="*/ 21 w 102"/>
                <a:gd name="T23" fmla="*/ 92 h 229"/>
                <a:gd name="T24" fmla="*/ 19 w 102"/>
                <a:gd name="T25" fmla="*/ 97 h 229"/>
                <a:gd name="T26" fmla="*/ 16 w 102"/>
                <a:gd name="T27" fmla="*/ 103 h 229"/>
                <a:gd name="T28" fmla="*/ 13 w 102"/>
                <a:gd name="T29" fmla="*/ 109 h 229"/>
                <a:gd name="T30" fmla="*/ 9 w 102"/>
                <a:gd name="T31" fmla="*/ 120 h 229"/>
                <a:gd name="T32" fmla="*/ 7 w 102"/>
                <a:gd name="T33" fmla="*/ 125 h 229"/>
                <a:gd name="T34" fmla="*/ 5 w 102"/>
                <a:gd name="T35" fmla="*/ 130 h 229"/>
                <a:gd name="T36" fmla="*/ 3 w 102"/>
                <a:gd name="T37" fmla="*/ 135 h 229"/>
                <a:gd name="T38" fmla="*/ 2 w 102"/>
                <a:gd name="T39" fmla="*/ 140 h 229"/>
                <a:gd name="T40" fmla="*/ 1 w 102"/>
                <a:gd name="T41" fmla="*/ 145 h 229"/>
                <a:gd name="T42" fmla="*/ 0 w 102"/>
                <a:gd name="T43" fmla="*/ 151 h 229"/>
                <a:gd name="T44" fmla="*/ 0 w 102"/>
                <a:gd name="T45" fmla="*/ 158 h 229"/>
                <a:gd name="T46" fmla="*/ 1 w 102"/>
                <a:gd name="T47" fmla="*/ 166 h 229"/>
                <a:gd name="T48" fmla="*/ 3 w 102"/>
                <a:gd name="T49" fmla="*/ 175 h 229"/>
                <a:gd name="T50" fmla="*/ 4 w 102"/>
                <a:gd name="T51" fmla="*/ 183 h 229"/>
                <a:gd name="T52" fmla="*/ 6 w 102"/>
                <a:gd name="T53" fmla="*/ 191 h 229"/>
                <a:gd name="T54" fmla="*/ 7 w 102"/>
                <a:gd name="T55" fmla="*/ 200 h 229"/>
                <a:gd name="T56" fmla="*/ 10 w 102"/>
                <a:gd name="T57" fmla="*/ 206 h 229"/>
                <a:gd name="T58" fmla="*/ 13 w 102"/>
                <a:gd name="T59" fmla="*/ 211 h 229"/>
                <a:gd name="T60" fmla="*/ 16 w 102"/>
                <a:gd name="T61" fmla="*/ 214 h 229"/>
                <a:gd name="T62" fmla="*/ 20 w 102"/>
                <a:gd name="T63" fmla="*/ 218 h 229"/>
                <a:gd name="T64" fmla="*/ 24 w 102"/>
                <a:gd name="T65" fmla="*/ 220 h 229"/>
                <a:gd name="T66" fmla="*/ 35 w 102"/>
                <a:gd name="T67" fmla="*/ 228 h 22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02" h="229">
                  <a:moveTo>
                    <a:pt x="101" y="0"/>
                  </a:moveTo>
                  <a:lnTo>
                    <a:pt x="62" y="39"/>
                  </a:lnTo>
                  <a:lnTo>
                    <a:pt x="57" y="43"/>
                  </a:lnTo>
                  <a:lnTo>
                    <a:pt x="52" y="47"/>
                  </a:lnTo>
                  <a:lnTo>
                    <a:pt x="46" y="52"/>
                  </a:lnTo>
                  <a:lnTo>
                    <a:pt x="42" y="57"/>
                  </a:lnTo>
                  <a:lnTo>
                    <a:pt x="38" y="64"/>
                  </a:lnTo>
                  <a:lnTo>
                    <a:pt x="35" y="70"/>
                  </a:lnTo>
                  <a:lnTo>
                    <a:pt x="32" y="76"/>
                  </a:lnTo>
                  <a:lnTo>
                    <a:pt x="28" y="82"/>
                  </a:lnTo>
                  <a:lnTo>
                    <a:pt x="24" y="86"/>
                  </a:lnTo>
                  <a:lnTo>
                    <a:pt x="21" y="92"/>
                  </a:lnTo>
                  <a:lnTo>
                    <a:pt x="19" y="97"/>
                  </a:lnTo>
                  <a:lnTo>
                    <a:pt x="16" y="103"/>
                  </a:lnTo>
                  <a:lnTo>
                    <a:pt x="13" y="109"/>
                  </a:lnTo>
                  <a:lnTo>
                    <a:pt x="9" y="120"/>
                  </a:lnTo>
                  <a:lnTo>
                    <a:pt x="7" y="125"/>
                  </a:lnTo>
                  <a:lnTo>
                    <a:pt x="5" y="130"/>
                  </a:lnTo>
                  <a:lnTo>
                    <a:pt x="3" y="135"/>
                  </a:lnTo>
                  <a:lnTo>
                    <a:pt x="2" y="140"/>
                  </a:lnTo>
                  <a:lnTo>
                    <a:pt x="1" y="145"/>
                  </a:lnTo>
                  <a:lnTo>
                    <a:pt x="0" y="151"/>
                  </a:lnTo>
                  <a:lnTo>
                    <a:pt x="0" y="158"/>
                  </a:lnTo>
                  <a:lnTo>
                    <a:pt x="1" y="166"/>
                  </a:lnTo>
                  <a:lnTo>
                    <a:pt x="3" y="175"/>
                  </a:lnTo>
                  <a:lnTo>
                    <a:pt x="4" y="183"/>
                  </a:lnTo>
                  <a:lnTo>
                    <a:pt x="6" y="191"/>
                  </a:lnTo>
                  <a:lnTo>
                    <a:pt x="7" y="200"/>
                  </a:lnTo>
                  <a:lnTo>
                    <a:pt x="10" y="206"/>
                  </a:lnTo>
                  <a:lnTo>
                    <a:pt x="13" y="211"/>
                  </a:lnTo>
                  <a:lnTo>
                    <a:pt x="16" y="214"/>
                  </a:lnTo>
                  <a:lnTo>
                    <a:pt x="20" y="218"/>
                  </a:lnTo>
                  <a:lnTo>
                    <a:pt x="24" y="220"/>
                  </a:lnTo>
                  <a:lnTo>
                    <a:pt x="35" y="228"/>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74" name="Freeform 13"/>
            <p:cNvSpPr>
              <a:spLocks/>
            </p:cNvSpPr>
            <p:nvPr/>
          </p:nvSpPr>
          <p:spPr bwMode="auto">
            <a:xfrm>
              <a:off x="1585" y="247"/>
              <a:ext cx="150" cy="206"/>
            </a:xfrm>
            <a:custGeom>
              <a:avLst/>
              <a:gdLst>
                <a:gd name="T0" fmla="*/ 149 w 150"/>
                <a:gd name="T1" fmla="*/ 11 h 206"/>
                <a:gd name="T2" fmla="*/ 132 w 150"/>
                <a:gd name="T3" fmla="*/ 3 h 206"/>
                <a:gd name="T4" fmla="*/ 126 w 150"/>
                <a:gd name="T5" fmla="*/ 1 h 206"/>
                <a:gd name="T6" fmla="*/ 118 w 150"/>
                <a:gd name="T7" fmla="*/ 1 h 206"/>
                <a:gd name="T8" fmla="*/ 108 w 150"/>
                <a:gd name="T9" fmla="*/ 0 h 206"/>
                <a:gd name="T10" fmla="*/ 100 w 150"/>
                <a:gd name="T11" fmla="*/ 0 h 206"/>
                <a:gd name="T12" fmla="*/ 94 w 150"/>
                <a:gd name="T13" fmla="*/ 1 h 206"/>
                <a:gd name="T14" fmla="*/ 88 w 150"/>
                <a:gd name="T15" fmla="*/ 3 h 206"/>
                <a:gd name="T16" fmla="*/ 82 w 150"/>
                <a:gd name="T17" fmla="*/ 4 h 206"/>
                <a:gd name="T18" fmla="*/ 76 w 150"/>
                <a:gd name="T19" fmla="*/ 6 h 206"/>
                <a:gd name="T20" fmla="*/ 71 w 150"/>
                <a:gd name="T21" fmla="*/ 7 h 206"/>
                <a:gd name="T22" fmla="*/ 66 w 150"/>
                <a:gd name="T23" fmla="*/ 9 h 206"/>
                <a:gd name="T24" fmla="*/ 61 w 150"/>
                <a:gd name="T25" fmla="*/ 11 h 206"/>
                <a:gd name="T26" fmla="*/ 56 w 150"/>
                <a:gd name="T27" fmla="*/ 13 h 206"/>
                <a:gd name="T28" fmla="*/ 52 w 150"/>
                <a:gd name="T29" fmla="*/ 16 h 206"/>
                <a:gd name="T30" fmla="*/ 49 w 150"/>
                <a:gd name="T31" fmla="*/ 19 h 206"/>
                <a:gd name="T32" fmla="*/ 46 w 150"/>
                <a:gd name="T33" fmla="*/ 22 h 206"/>
                <a:gd name="T34" fmla="*/ 44 w 150"/>
                <a:gd name="T35" fmla="*/ 26 h 206"/>
                <a:gd name="T36" fmla="*/ 42 w 150"/>
                <a:gd name="T37" fmla="*/ 30 h 206"/>
                <a:gd name="T38" fmla="*/ 39 w 150"/>
                <a:gd name="T39" fmla="*/ 33 h 206"/>
                <a:gd name="T40" fmla="*/ 37 w 150"/>
                <a:gd name="T41" fmla="*/ 38 h 206"/>
                <a:gd name="T42" fmla="*/ 35 w 150"/>
                <a:gd name="T43" fmla="*/ 43 h 206"/>
                <a:gd name="T44" fmla="*/ 33 w 150"/>
                <a:gd name="T45" fmla="*/ 48 h 206"/>
                <a:gd name="T46" fmla="*/ 30 w 150"/>
                <a:gd name="T47" fmla="*/ 57 h 206"/>
                <a:gd name="T48" fmla="*/ 24 w 150"/>
                <a:gd name="T49" fmla="*/ 78 h 206"/>
                <a:gd name="T50" fmla="*/ 19 w 150"/>
                <a:gd name="T51" fmla="*/ 90 h 206"/>
                <a:gd name="T52" fmla="*/ 15 w 150"/>
                <a:gd name="T53" fmla="*/ 103 h 206"/>
                <a:gd name="T54" fmla="*/ 9 w 150"/>
                <a:gd name="T55" fmla="*/ 117 h 206"/>
                <a:gd name="T56" fmla="*/ 6 w 150"/>
                <a:gd name="T57" fmla="*/ 129 h 206"/>
                <a:gd name="T58" fmla="*/ 4 w 150"/>
                <a:gd name="T59" fmla="*/ 142 h 206"/>
                <a:gd name="T60" fmla="*/ 2 w 150"/>
                <a:gd name="T61" fmla="*/ 154 h 206"/>
                <a:gd name="T62" fmla="*/ 1 w 150"/>
                <a:gd name="T63" fmla="*/ 165 h 206"/>
                <a:gd name="T64" fmla="*/ 0 w 150"/>
                <a:gd name="T65" fmla="*/ 174 h 206"/>
                <a:gd name="T66" fmla="*/ 0 w 150"/>
                <a:gd name="T67" fmla="*/ 181 h 206"/>
                <a:gd name="T68" fmla="*/ 1 w 150"/>
                <a:gd name="T69" fmla="*/ 187 h 206"/>
                <a:gd name="T70" fmla="*/ 5 w 150"/>
                <a:gd name="T71" fmla="*/ 192 h 206"/>
                <a:gd name="T72" fmla="*/ 9 w 150"/>
                <a:gd name="T73" fmla="*/ 196 h 206"/>
                <a:gd name="T74" fmla="*/ 13 w 150"/>
                <a:gd name="T75" fmla="*/ 199 h 206"/>
                <a:gd name="T76" fmla="*/ 17 w 150"/>
                <a:gd name="T77" fmla="*/ 201 h 206"/>
                <a:gd name="T78" fmla="*/ 21 w 150"/>
                <a:gd name="T79" fmla="*/ 204 h 206"/>
                <a:gd name="T80" fmla="*/ 26 w 150"/>
                <a:gd name="T81" fmla="*/ 205 h 206"/>
                <a:gd name="T82" fmla="*/ 33 w 150"/>
                <a:gd name="T83" fmla="*/ 205 h 206"/>
                <a:gd name="T84" fmla="*/ 39 w 150"/>
                <a:gd name="T85" fmla="*/ 204 h 206"/>
                <a:gd name="T86" fmla="*/ 46 w 150"/>
                <a:gd name="T87" fmla="*/ 203 h 206"/>
                <a:gd name="T88" fmla="*/ 52 w 150"/>
                <a:gd name="T89" fmla="*/ 202 h 206"/>
                <a:gd name="T90" fmla="*/ 77 w 150"/>
                <a:gd name="T91" fmla="*/ 197 h 20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50" h="206">
                  <a:moveTo>
                    <a:pt x="149" y="11"/>
                  </a:moveTo>
                  <a:lnTo>
                    <a:pt x="132" y="3"/>
                  </a:lnTo>
                  <a:lnTo>
                    <a:pt x="126" y="1"/>
                  </a:lnTo>
                  <a:lnTo>
                    <a:pt x="118" y="1"/>
                  </a:lnTo>
                  <a:lnTo>
                    <a:pt x="108" y="0"/>
                  </a:lnTo>
                  <a:lnTo>
                    <a:pt x="100" y="0"/>
                  </a:lnTo>
                  <a:lnTo>
                    <a:pt x="94" y="1"/>
                  </a:lnTo>
                  <a:lnTo>
                    <a:pt x="88" y="3"/>
                  </a:lnTo>
                  <a:lnTo>
                    <a:pt x="82" y="4"/>
                  </a:lnTo>
                  <a:lnTo>
                    <a:pt x="76" y="6"/>
                  </a:lnTo>
                  <a:lnTo>
                    <a:pt x="71" y="7"/>
                  </a:lnTo>
                  <a:lnTo>
                    <a:pt x="66" y="9"/>
                  </a:lnTo>
                  <a:lnTo>
                    <a:pt x="61" y="11"/>
                  </a:lnTo>
                  <a:lnTo>
                    <a:pt x="56" y="13"/>
                  </a:lnTo>
                  <a:lnTo>
                    <a:pt x="52" y="16"/>
                  </a:lnTo>
                  <a:lnTo>
                    <a:pt x="49" y="19"/>
                  </a:lnTo>
                  <a:lnTo>
                    <a:pt x="46" y="22"/>
                  </a:lnTo>
                  <a:lnTo>
                    <a:pt x="44" y="26"/>
                  </a:lnTo>
                  <a:lnTo>
                    <a:pt x="42" y="30"/>
                  </a:lnTo>
                  <a:lnTo>
                    <a:pt x="39" y="33"/>
                  </a:lnTo>
                  <a:lnTo>
                    <a:pt x="37" y="38"/>
                  </a:lnTo>
                  <a:lnTo>
                    <a:pt x="35" y="43"/>
                  </a:lnTo>
                  <a:lnTo>
                    <a:pt x="33" y="48"/>
                  </a:lnTo>
                  <a:lnTo>
                    <a:pt x="30" y="57"/>
                  </a:lnTo>
                  <a:lnTo>
                    <a:pt x="24" y="78"/>
                  </a:lnTo>
                  <a:lnTo>
                    <a:pt x="19" y="90"/>
                  </a:lnTo>
                  <a:lnTo>
                    <a:pt x="15" y="103"/>
                  </a:lnTo>
                  <a:lnTo>
                    <a:pt x="9" y="117"/>
                  </a:lnTo>
                  <a:lnTo>
                    <a:pt x="6" y="129"/>
                  </a:lnTo>
                  <a:lnTo>
                    <a:pt x="4" y="142"/>
                  </a:lnTo>
                  <a:lnTo>
                    <a:pt x="2" y="154"/>
                  </a:lnTo>
                  <a:lnTo>
                    <a:pt x="1" y="165"/>
                  </a:lnTo>
                  <a:lnTo>
                    <a:pt x="0" y="174"/>
                  </a:lnTo>
                  <a:lnTo>
                    <a:pt x="0" y="181"/>
                  </a:lnTo>
                  <a:lnTo>
                    <a:pt x="1" y="187"/>
                  </a:lnTo>
                  <a:lnTo>
                    <a:pt x="5" y="192"/>
                  </a:lnTo>
                  <a:lnTo>
                    <a:pt x="9" y="196"/>
                  </a:lnTo>
                  <a:lnTo>
                    <a:pt x="13" y="199"/>
                  </a:lnTo>
                  <a:lnTo>
                    <a:pt x="17" y="201"/>
                  </a:lnTo>
                  <a:lnTo>
                    <a:pt x="21" y="204"/>
                  </a:lnTo>
                  <a:lnTo>
                    <a:pt x="26" y="205"/>
                  </a:lnTo>
                  <a:lnTo>
                    <a:pt x="33" y="205"/>
                  </a:lnTo>
                  <a:lnTo>
                    <a:pt x="39" y="204"/>
                  </a:lnTo>
                  <a:lnTo>
                    <a:pt x="46" y="203"/>
                  </a:lnTo>
                  <a:lnTo>
                    <a:pt x="52" y="202"/>
                  </a:lnTo>
                  <a:lnTo>
                    <a:pt x="77" y="197"/>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75" name="Freeform 14"/>
            <p:cNvSpPr>
              <a:spLocks/>
            </p:cNvSpPr>
            <p:nvPr/>
          </p:nvSpPr>
          <p:spPr bwMode="auto">
            <a:xfrm>
              <a:off x="1548" y="348"/>
              <a:ext cx="115" cy="37"/>
            </a:xfrm>
            <a:custGeom>
              <a:avLst/>
              <a:gdLst>
                <a:gd name="T0" fmla="*/ 114 w 115"/>
                <a:gd name="T1" fmla="*/ 0 h 37"/>
                <a:gd name="T2" fmla="*/ 104 w 115"/>
                <a:gd name="T3" fmla="*/ 3 h 37"/>
                <a:gd name="T4" fmla="*/ 100 w 115"/>
                <a:gd name="T5" fmla="*/ 4 h 37"/>
                <a:gd name="T6" fmla="*/ 94 w 115"/>
                <a:gd name="T7" fmla="*/ 5 h 37"/>
                <a:gd name="T8" fmla="*/ 89 w 115"/>
                <a:gd name="T9" fmla="*/ 5 h 37"/>
                <a:gd name="T10" fmla="*/ 84 w 115"/>
                <a:gd name="T11" fmla="*/ 6 h 37"/>
                <a:gd name="T12" fmla="*/ 79 w 115"/>
                <a:gd name="T13" fmla="*/ 7 h 37"/>
                <a:gd name="T14" fmla="*/ 75 w 115"/>
                <a:gd name="T15" fmla="*/ 9 h 37"/>
                <a:gd name="T16" fmla="*/ 69 w 115"/>
                <a:gd name="T17" fmla="*/ 11 h 37"/>
                <a:gd name="T18" fmla="*/ 63 w 115"/>
                <a:gd name="T19" fmla="*/ 14 h 37"/>
                <a:gd name="T20" fmla="*/ 56 w 115"/>
                <a:gd name="T21" fmla="*/ 17 h 37"/>
                <a:gd name="T22" fmla="*/ 47 w 115"/>
                <a:gd name="T23" fmla="*/ 21 h 37"/>
                <a:gd name="T24" fmla="*/ 38 w 115"/>
                <a:gd name="T25" fmla="*/ 25 h 37"/>
                <a:gd name="T26" fmla="*/ 0 w 115"/>
                <a:gd name="T27" fmla="*/ 36 h 3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15" h="37">
                  <a:moveTo>
                    <a:pt x="114" y="0"/>
                  </a:moveTo>
                  <a:lnTo>
                    <a:pt x="104" y="3"/>
                  </a:lnTo>
                  <a:lnTo>
                    <a:pt x="100" y="4"/>
                  </a:lnTo>
                  <a:lnTo>
                    <a:pt x="94" y="5"/>
                  </a:lnTo>
                  <a:lnTo>
                    <a:pt x="89" y="5"/>
                  </a:lnTo>
                  <a:lnTo>
                    <a:pt x="84" y="6"/>
                  </a:lnTo>
                  <a:lnTo>
                    <a:pt x="79" y="7"/>
                  </a:lnTo>
                  <a:lnTo>
                    <a:pt x="75" y="9"/>
                  </a:lnTo>
                  <a:lnTo>
                    <a:pt x="69" y="11"/>
                  </a:lnTo>
                  <a:lnTo>
                    <a:pt x="63" y="14"/>
                  </a:lnTo>
                  <a:lnTo>
                    <a:pt x="56" y="17"/>
                  </a:lnTo>
                  <a:lnTo>
                    <a:pt x="47" y="21"/>
                  </a:lnTo>
                  <a:lnTo>
                    <a:pt x="38" y="25"/>
                  </a:lnTo>
                  <a:lnTo>
                    <a:pt x="0" y="36"/>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76" name="Freeform 15"/>
            <p:cNvSpPr>
              <a:spLocks/>
            </p:cNvSpPr>
            <p:nvPr/>
          </p:nvSpPr>
          <p:spPr bwMode="auto">
            <a:xfrm>
              <a:off x="1680" y="336"/>
              <a:ext cx="91" cy="121"/>
            </a:xfrm>
            <a:custGeom>
              <a:avLst/>
              <a:gdLst>
                <a:gd name="T0" fmla="*/ 0 w 91"/>
                <a:gd name="T1" fmla="*/ 0 h 121"/>
                <a:gd name="T2" fmla="*/ 17 w 91"/>
                <a:gd name="T3" fmla="*/ 34 h 121"/>
                <a:gd name="T4" fmla="*/ 20 w 91"/>
                <a:gd name="T5" fmla="*/ 41 h 121"/>
                <a:gd name="T6" fmla="*/ 23 w 91"/>
                <a:gd name="T7" fmla="*/ 49 h 121"/>
                <a:gd name="T8" fmla="*/ 32 w 91"/>
                <a:gd name="T9" fmla="*/ 77 h 121"/>
                <a:gd name="T10" fmla="*/ 34 w 91"/>
                <a:gd name="T11" fmla="*/ 79 h 121"/>
                <a:gd name="T12" fmla="*/ 38 w 91"/>
                <a:gd name="T13" fmla="*/ 79 h 121"/>
                <a:gd name="T14" fmla="*/ 41 w 91"/>
                <a:gd name="T15" fmla="*/ 77 h 121"/>
                <a:gd name="T16" fmla="*/ 44 w 91"/>
                <a:gd name="T17" fmla="*/ 73 h 121"/>
                <a:gd name="T18" fmla="*/ 47 w 91"/>
                <a:gd name="T19" fmla="*/ 68 h 121"/>
                <a:gd name="T20" fmla="*/ 49 w 91"/>
                <a:gd name="T21" fmla="*/ 64 h 121"/>
                <a:gd name="T22" fmla="*/ 53 w 91"/>
                <a:gd name="T23" fmla="*/ 59 h 121"/>
                <a:gd name="T24" fmla="*/ 57 w 91"/>
                <a:gd name="T25" fmla="*/ 53 h 121"/>
                <a:gd name="T26" fmla="*/ 62 w 91"/>
                <a:gd name="T27" fmla="*/ 47 h 121"/>
                <a:gd name="T28" fmla="*/ 67 w 91"/>
                <a:gd name="T29" fmla="*/ 43 h 121"/>
                <a:gd name="T30" fmla="*/ 71 w 91"/>
                <a:gd name="T31" fmla="*/ 39 h 121"/>
                <a:gd name="T32" fmla="*/ 76 w 91"/>
                <a:gd name="T33" fmla="*/ 36 h 121"/>
                <a:gd name="T34" fmla="*/ 79 w 91"/>
                <a:gd name="T35" fmla="*/ 36 h 121"/>
                <a:gd name="T36" fmla="*/ 82 w 91"/>
                <a:gd name="T37" fmla="*/ 38 h 121"/>
                <a:gd name="T38" fmla="*/ 85 w 91"/>
                <a:gd name="T39" fmla="*/ 41 h 121"/>
                <a:gd name="T40" fmla="*/ 86 w 91"/>
                <a:gd name="T41" fmla="*/ 47 h 121"/>
                <a:gd name="T42" fmla="*/ 88 w 91"/>
                <a:gd name="T43" fmla="*/ 54 h 121"/>
                <a:gd name="T44" fmla="*/ 88 w 91"/>
                <a:gd name="T45" fmla="*/ 62 h 121"/>
                <a:gd name="T46" fmla="*/ 89 w 91"/>
                <a:gd name="T47" fmla="*/ 70 h 121"/>
                <a:gd name="T48" fmla="*/ 89 w 91"/>
                <a:gd name="T49" fmla="*/ 78 h 121"/>
                <a:gd name="T50" fmla="*/ 90 w 91"/>
                <a:gd name="T51" fmla="*/ 120 h 12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91" h="121">
                  <a:moveTo>
                    <a:pt x="0" y="0"/>
                  </a:moveTo>
                  <a:lnTo>
                    <a:pt x="17" y="34"/>
                  </a:lnTo>
                  <a:lnTo>
                    <a:pt x="20" y="41"/>
                  </a:lnTo>
                  <a:lnTo>
                    <a:pt x="23" y="49"/>
                  </a:lnTo>
                  <a:lnTo>
                    <a:pt x="32" y="77"/>
                  </a:lnTo>
                  <a:lnTo>
                    <a:pt x="34" y="79"/>
                  </a:lnTo>
                  <a:lnTo>
                    <a:pt x="38" y="79"/>
                  </a:lnTo>
                  <a:lnTo>
                    <a:pt x="41" y="77"/>
                  </a:lnTo>
                  <a:lnTo>
                    <a:pt x="44" y="73"/>
                  </a:lnTo>
                  <a:lnTo>
                    <a:pt x="47" y="68"/>
                  </a:lnTo>
                  <a:lnTo>
                    <a:pt x="49" y="64"/>
                  </a:lnTo>
                  <a:lnTo>
                    <a:pt x="53" y="59"/>
                  </a:lnTo>
                  <a:lnTo>
                    <a:pt x="57" y="53"/>
                  </a:lnTo>
                  <a:lnTo>
                    <a:pt x="62" y="47"/>
                  </a:lnTo>
                  <a:lnTo>
                    <a:pt x="67" y="43"/>
                  </a:lnTo>
                  <a:lnTo>
                    <a:pt x="71" y="39"/>
                  </a:lnTo>
                  <a:lnTo>
                    <a:pt x="76" y="36"/>
                  </a:lnTo>
                  <a:lnTo>
                    <a:pt x="79" y="36"/>
                  </a:lnTo>
                  <a:lnTo>
                    <a:pt x="82" y="38"/>
                  </a:lnTo>
                  <a:lnTo>
                    <a:pt x="85" y="41"/>
                  </a:lnTo>
                  <a:lnTo>
                    <a:pt x="86" y="47"/>
                  </a:lnTo>
                  <a:lnTo>
                    <a:pt x="88" y="54"/>
                  </a:lnTo>
                  <a:lnTo>
                    <a:pt x="88" y="62"/>
                  </a:lnTo>
                  <a:lnTo>
                    <a:pt x="89" y="70"/>
                  </a:lnTo>
                  <a:lnTo>
                    <a:pt x="89" y="78"/>
                  </a:lnTo>
                  <a:lnTo>
                    <a:pt x="90" y="120"/>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77" name="Freeform 16"/>
            <p:cNvSpPr>
              <a:spLocks/>
            </p:cNvSpPr>
            <p:nvPr/>
          </p:nvSpPr>
          <p:spPr bwMode="auto">
            <a:xfrm>
              <a:off x="1812" y="354"/>
              <a:ext cx="43" cy="91"/>
            </a:xfrm>
            <a:custGeom>
              <a:avLst/>
              <a:gdLst>
                <a:gd name="T0" fmla="*/ 0 w 43"/>
                <a:gd name="T1" fmla="*/ 60 h 91"/>
                <a:gd name="T2" fmla="*/ 10 w 43"/>
                <a:gd name="T3" fmla="*/ 60 h 91"/>
                <a:gd name="T4" fmla="*/ 14 w 43"/>
                <a:gd name="T5" fmla="*/ 59 h 91"/>
                <a:gd name="T6" fmla="*/ 18 w 43"/>
                <a:gd name="T7" fmla="*/ 56 h 91"/>
                <a:gd name="T8" fmla="*/ 22 w 43"/>
                <a:gd name="T9" fmla="*/ 53 h 91"/>
                <a:gd name="T10" fmla="*/ 26 w 43"/>
                <a:gd name="T11" fmla="*/ 49 h 91"/>
                <a:gd name="T12" fmla="*/ 30 w 43"/>
                <a:gd name="T13" fmla="*/ 43 h 91"/>
                <a:gd name="T14" fmla="*/ 34 w 43"/>
                <a:gd name="T15" fmla="*/ 37 h 91"/>
                <a:gd name="T16" fmla="*/ 37 w 43"/>
                <a:gd name="T17" fmla="*/ 31 h 91"/>
                <a:gd name="T18" fmla="*/ 38 w 43"/>
                <a:gd name="T19" fmla="*/ 25 h 91"/>
                <a:gd name="T20" fmla="*/ 40 w 43"/>
                <a:gd name="T21" fmla="*/ 18 h 91"/>
                <a:gd name="T22" fmla="*/ 40 w 43"/>
                <a:gd name="T23" fmla="*/ 13 h 91"/>
                <a:gd name="T24" fmla="*/ 39 w 43"/>
                <a:gd name="T25" fmla="*/ 8 h 91"/>
                <a:gd name="T26" fmla="*/ 38 w 43"/>
                <a:gd name="T27" fmla="*/ 3 h 91"/>
                <a:gd name="T28" fmla="*/ 36 w 43"/>
                <a:gd name="T29" fmla="*/ 1 h 91"/>
                <a:gd name="T30" fmla="*/ 34 w 43"/>
                <a:gd name="T31" fmla="*/ 0 h 91"/>
                <a:gd name="T32" fmla="*/ 30 w 43"/>
                <a:gd name="T33" fmla="*/ 0 h 91"/>
                <a:gd name="T34" fmla="*/ 27 w 43"/>
                <a:gd name="T35" fmla="*/ 1 h 91"/>
                <a:gd name="T36" fmla="*/ 23 w 43"/>
                <a:gd name="T37" fmla="*/ 4 h 91"/>
                <a:gd name="T38" fmla="*/ 19 w 43"/>
                <a:gd name="T39" fmla="*/ 7 h 91"/>
                <a:gd name="T40" fmla="*/ 16 w 43"/>
                <a:gd name="T41" fmla="*/ 11 h 91"/>
                <a:gd name="T42" fmla="*/ 14 w 43"/>
                <a:gd name="T43" fmla="*/ 17 h 91"/>
                <a:gd name="T44" fmla="*/ 11 w 43"/>
                <a:gd name="T45" fmla="*/ 23 h 91"/>
                <a:gd name="T46" fmla="*/ 10 w 43"/>
                <a:gd name="T47" fmla="*/ 31 h 91"/>
                <a:gd name="T48" fmla="*/ 10 w 43"/>
                <a:gd name="T49" fmla="*/ 39 h 91"/>
                <a:gd name="T50" fmla="*/ 11 w 43"/>
                <a:gd name="T51" fmla="*/ 48 h 91"/>
                <a:gd name="T52" fmla="*/ 13 w 43"/>
                <a:gd name="T53" fmla="*/ 55 h 91"/>
                <a:gd name="T54" fmla="*/ 15 w 43"/>
                <a:gd name="T55" fmla="*/ 62 h 91"/>
                <a:gd name="T56" fmla="*/ 18 w 43"/>
                <a:gd name="T57" fmla="*/ 67 h 91"/>
                <a:gd name="T58" fmla="*/ 22 w 43"/>
                <a:gd name="T59" fmla="*/ 72 h 91"/>
                <a:gd name="T60" fmla="*/ 25 w 43"/>
                <a:gd name="T61" fmla="*/ 77 h 91"/>
                <a:gd name="T62" fmla="*/ 42 w 43"/>
                <a:gd name="T63" fmla="*/ 90 h 9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3" h="91">
                  <a:moveTo>
                    <a:pt x="0" y="60"/>
                  </a:moveTo>
                  <a:lnTo>
                    <a:pt x="10" y="60"/>
                  </a:lnTo>
                  <a:lnTo>
                    <a:pt x="14" y="59"/>
                  </a:lnTo>
                  <a:lnTo>
                    <a:pt x="18" y="56"/>
                  </a:lnTo>
                  <a:lnTo>
                    <a:pt x="22" y="53"/>
                  </a:lnTo>
                  <a:lnTo>
                    <a:pt x="26" y="49"/>
                  </a:lnTo>
                  <a:lnTo>
                    <a:pt x="30" y="43"/>
                  </a:lnTo>
                  <a:lnTo>
                    <a:pt x="34" y="37"/>
                  </a:lnTo>
                  <a:lnTo>
                    <a:pt x="37" y="31"/>
                  </a:lnTo>
                  <a:lnTo>
                    <a:pt x="38" y="25"/>
                  </a:lnTo>
                  <a:lnTo>
                    <a:pt x="40" y="18"/>
                  </a:lnTo>
                  <a:lnTo>
                    <a:pt x="40" y="13"/>
                  </a:lnTo>
                  <a:lnTo>
                    <a:pt x="39" y="8"/>
                  </a:lnTo>
                  <a:lnTo>
                    <a:pt x="38" y="3"/>
                  </a:lnTo>
                  <a:lnTo>
                    <a:pt x="36" y="1"/>
                  </a:lnTo>
                  <a:lnTo>
                    <a:pt x="34" y="0"/>
                  </a:lnTo>
                  <a:lnTo>
                    <a:pt x="30" y="0"/>
                  </a:lnTo>
                  <a:lnTo>
                    <a:pt x="27" y="1"/>
                  </a:lnTo>
                  <a:lnTo>
                    <a:pt x="23" y="4"/>
                  </a:lnTo>
                  <a:lnTo>
                    <a:pt x="19" y="7"/>
                  </a:lnTo>
                  <a:lnTo>
                    <a:pt x="16" y="11"/>
                  </a:lnTo>
                  <a:lnTo>
                    <a:pt x="14" y="17"/>
                  </a:lnTo>
                  <a:lnTo>
                    <a:pt x="11" y="23"/>
                  </a:lnTo>
                  <a:lnTo>
                    <a:pt x="10" y="31"/>
                  </a:lnTo>
                  <a:lnTo>
                    <a:pt x="10" y="39"/>
                  </a:lnTo>
                  <a:lnTo>
                    <a:pt x="11" y="48"/>
                  </a:lnTo>
                  <a:lnTo>
                    <a:pt x="13" y="55"/>
                  </a:lnTo>
                  <a:lnTo>
                    <a:pt x="15" y="62"/>
                  </a:lnTo>
                  <a:lnTo>
                    <a:pt x="18" y="67"/>
                  </a:lnTo>
                  <a:lnTo>
                    <a:pt x="22" y="72"/>
                  </a:lnTo>
                  <a:lnTo>
                    <a:pt x="25" y="77"/>
                  </a:lnTo>
                  <a:lnTo>
                    <a:pt x="42" y="90"/>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78" name="Freeform 17"/>
            <p:cNvSpPr>
              <a:spLocks/>
            </p:cNvSpPr>
            <p:nvPr/>
          </p:nvSpPr>
          <p:spPr bwMode="auto">
            <a:xfrm>
              <a:off x="1902" y="366"/>
              <a:ext cx="55" cy="47"/>
            </a:xfrm>
            <a:custGeom>
              <a:avLst/>
              <a:gdLst>
                <a:gd name="T0" fmla="*/ 0 w 55"/>
                <a:gd name="T1" fmla="*/ 0 h 47"/>
                <a:gd name="T2" fmla="*/ 3 w 55"/>
                <a:gd name="T3" fmla="*/ 22 h 47"/>
                <a:gd name="T4" fmla="*/ 5 w 55"/>
                <a:gd name="T5" fmla="*/ 30 h 47"/>
                <a:gd name="T6" fmla="*/ 7 w 55"/>
                <a:gd name="T7" fmla="*/ 37 h 47"/>
                <a:gd name="T8" fmla="*/ 8 w 55"/>
                <a:gd name="T9" fmla="*/ 43 h 47"/>
                <a:gd name="T10" fmla="*/ 10 w 55"/>
                <a:gd name="T11" fmla="*/ 45 h 47"/>
                <a:gd name="T12" fmla="*/ 12 w 55"/>
                <a:gd name="T13" fmla="*/ 46 h 47"/>
                <a:gd name="T14" fmla="*/ 14 w 55"/>
                <a:gd name="T15" fmla="*/ 44 h 47"/>
                <a:gd name="T16" fmla="*/ 16 w 55"/>
                <a:gd name="T17" fmla="*/ 41 h 47"/>
                <a:gd name="T18" fmla="*/ 18 w 55"/>
                <a:gd name="T19" fmla="*/ 36 h 47"/>
                <a:gd name="T20" fmla="*/ 20 w 55"/>
                <a:gd name="T21" fmla="*/ 30 h 47"/>
                <a:gd name="T22" fmla="*/ 23 w 55"/>
                <a:gd name="T23" fmla="*/ 25 h 47"/>
                <a:gd name="T24" fmla="*/ 26 w 55"/>
                <a:gd name="T25" fmla="*/ 20 h 47"/>
                <a:gd name="T26" fmla="*/ 29 w 55"/>
                <a:gd name="T27" fmla="*/ 15 h 47"/>
                <a:gd name="T28" fmla="*/ 33 w 55"/>
                <a:gd name="T29" fmla="*/ 13 h 47"/>
                <a:gd name="T30" fmla="*/ 37 w 55"/>
                <a:gd name="T31" fmla="*/ 12 h 47"/>
                <a:gd name="T32" fmla="*/ 54 w 55"/>
                <a:gd name="T33" fmla="*/ 18 h 4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5" h="47">
                  <a:moveTo>
                    <a:pt x="0" y="0"/>
                  </a:moveTo>
                  <a:lnTo>
                    <a:pt x="3" y="22"/>
                  </a:lnTo>
                  <a:lnTo>
                    <a:pt x="5" y="30"/>
                  </a:lnTo>
                  <a:lnTo>
                    <a:pt x="7" y="37"/>
                  </a:lnTo>
                  <a:lnTo>
                    <a:pt x="8" y="43"/>
                  </a:lnTo>
                  <a:lnTo>
                    <a:pt x="10" y="45"/>
                  </a:lnTo>
                  <a:lnTo>
                    <a:pt x="12" y="46"/>
                  </a:lnTo>
                  <a:lnTo>
                    <a:pt x="14" y="44"/>
                  </a:lnTo>
                  <a:lnTo>
                    <a:pt x="16" y="41"/>
                  </a:lnTo>
                  <a:lnTo>
                    <a:pt x="18" y="36"/>
                  </a:lnTo>
                  <a:lnTo>
                    <a:pt x="20" y="30"/>
                  </a:lnTo>
                  <a:lnTo>
                    <a:pt x="23" y="25"/>
                  </a:lnTo>
                  <a:lnTo>
                    <a:pt x="26" y="20"/>
                  </a:lnTo>
                  <a:lnTo>
                    <a:pt x="29" y="15"/>
                  </a:lnTo>
                  <a:lnTo>
                    <a:pt x="33" y="13"/>
                  </a:lnTo>
                  <a:lnTo>
                    <a:pt x="37" y="12"/>
                  </a:lnTo>
                  <a:lnTo>
                    <a:pt x="54" y="18"/>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79" name="Freeform 18"/>
            <p:cNvSpPr>
              <a:spLocks/>
            </p:cNvSpPr>
            <p:nvPr/>
          </p:nvSpPr>
          <p:spPr bwMode="auto">
            <a:xfrm>
              <a:off x="1956" y="347"/>
              <a:ext cx="85" cy="228"/>
            </a:xfrm>
            <a:custGeom>
              <a:avLst/>
              <a:gdLst>
                <a:gd name="T0" fmla="*/ 60 w 85"/>
                <a:gd name="T1" fmla="*/ 25 h 228"/>
                <a:gd name="T2" fmla="*/ 67 w 85"/>
                <a:gd name="T3" fmla="*/ 28 h 228"/>
                <a:gd name="T4" fmla="*/ 68 w 85"/>
                <a:gd name="T5" fmla="*/ 30 h 228"/>
                <a:gd name="T6" fmla="*/ 68 w 85"/>
                <a:gd name="T7" fmla="*/ 33 h 228"/>
                <a:gd name="T8" fmla="*/ 67 w 85"/>
                <a:gd name="T9" fmla="*/ 36 h 228"/>
                <a:gd name="T10" fmla="*/ 65 w 85"/>
                <a:gd name="T11" fmla="*/ 40 h 228"/>
                <a:gd name="T12" fmla="*/ 63 w 85"/>
                <a:gd name="T13" fmla="*/ 44 h 228"/>
                <a:gd name="T14" fmla="*/ 60 w 85"/>
                <a:gd name="T15" fmla="*/ 47 h 228"/>
                <a:gd name="T16" fmla="*/ 56 w 85"/>
                <a:gd name="T17" fmla="*/ 48 h 228"/>
                <a:gd name="T18" fmla="*/ 52 w 85"/>
                <a:gd name="T19" fmla="*/ 47 h 228"/>
                <a:gd name="T20" fmla="*/ 46 w 85"/>
                <a:gd name="T21" fmla="*/ 43 h 228"/>
                <a:gd name="T22" fmla="*/ 41 w 85"/>
                <a:gd name="T23" fmla="*/ 41 h 228"/>
                <a:gd name="T24" fmla="*/ 32 w 85"/>
                <a:gd name="T25" fmla="*/ 36 h 228"/>
                <a:gd name="T26" fmla="*/ 29 w 85"/>
                <a:gd name="T27" fmla="*/ 33 h 228"/>
                <a:gd name="T28" fmla="*/ 26 w 85"/>
                <a:gd name="T29" fmla="*/ 30 h 228"/>
                <a:gd name="T30" fmla="*/ 23 w 85"/>
                <a:gd name="T31" fmla="*/ 26 h 228"/>
                <a:gd name="T32" fmla="*/ 21 w 85"/>
                <a:gd name="T33" fmla="*/ 21 h 228"/>
                <a:gd name="T34" fmla="*/ 19 w 85"/>
                <a:gd name="T35" fmla="*/ 17 h 228"/>
                <a:gd name="T36" fmla="*/ 16 w 85"/>
                <a:gd name="T37" fmla="*/ 12 h 228"/>
                <a:gd name="T38" fmla="*/ 16 w 85"/>
                <a:gd name="T39" fmla="*/ 8 h 228"/>
                <a:gd name="T40" fmla="*/ 17 w 85"/>
                <a:gd name="T41" fmla="*/ 4 h 228"/>
                <a:gd name="T42" fmla="*/ 20 w 85"/>
                <a:gd name="T43" fmla="*/ 1 h 228"/>
                <a:gd name="T44" fmla="*/ 22 w 85"/>
                <a:gd name="T45" fmla="*/ 0 h 228"/>
                <a:gd name="T46" fmla="*/ 26 w 85"/>
                <a:gd name="T47" fmla="*/ 1 h 228"/>
                <a:gd name="T48" fmla="*/ 29 w 85"/>
                <a:gd name="T49" fmla="*/ 3 h 228"/>
                <a:gd name="T50" fmla="*/ 34 w 85"/>
                <a:gd name="T51" fmla="*/ 5 h 228"/>
                <a:gd name="T52" fmla="*/ 38 w 85"/>
                <a:gd name="T53" fmla="*/ 7 h 228"/>
                <a:gd name="T54" fmla="*/ 44 w 85"/>
                <a:gd name="T55" fmla="*/ 9 h 228"/>
                <a:gd name="T56" fmla="*/ 47 w 85"/>
                <a:gd name="T57" fmla="*/ 12 h 228"/>
                <a:gd name="T58" fmla="*/ 51 w 85"/>
                <a:gd name="T59" fmla="*/ 17 h 228"/>
                <a:gd name="T60" fmla="*/ 54 w 85"/>
                <a:gd name="T61" fmla="*/ 21 h 228"/>
                <a:gd name="T62" fmla="*/ 58 w 85"/>
                <a:gd name="T63" fmla="*/ 29 h 228"/>
                <a:gd name="T64" fmla="*/ 61 w 85"/>
                <a:gd name="T65" fmla="*/ 38 h 228"/>
                <a:gd name="T66" fmla="*/ 68 w 85"/>
                <a:gd name="T67" fmla="*/ 56 h 228"/>
                <a:gd name="T68" fmla="*/ 77 w 85"/>
                <a:gd name="T69" fmla="*/ 84 h 228"/>
                <a:gd name="T70" fmla="*/ 80 w 85"/>
                <a:gd name="T71" fmla="*/ 90 h 228"/>
                <a:gd name="T72" fmla="*/ 81 w 85"/>
                <a:gd name="T73" fmla="*/ 97 h 228"/>
                <a:gd name="T74" fmla="*/ 82 w 85"/>
                <a:gd name="T75" fmla="*/ 104 h 228"/>
                <a:gd name="T76" fmla="*/ 83 w 85"/>
                <a:gd name="T77" fmla="*/ 112 h 228"/>
                <a:gd name="T78" fmla="*/ 83 w 85"/>
                <a:gd name="T79" fmla="*/ 119 h 228"/>
                <a:gd name="T80" fmla="*/ 83 w 85"/>
                <a:gd name="T81" fmla="*/ 132 h 228"/>
                <a:gd name="T82" fmla="*/ 84 w 85"/>
                <a:gd name="T83" fmla="*/ 154 h 228"/>
                <a:gd name="T84" fmla="*/ 83 w 85"/>
                <a:gd name="T85" fmla="*/ 160 h 228"/>
                <a:gd name="T86" fmla="*/ 82 w 85"/>
                <a:gd name="T87" fmla="*/ 166 h 228"/>
                <a:gd name="T88" fmla="*/ 81 w 85"/>
                <a:gd name="T89" fmla="*/ 171 h 228"/>
                <a:gd name="T90" fmla="*/ 77 w 85"/>
                <a:gd name="T91" fmla="*/ 182 h 228"/>
                <a:gd name="T92" fmla="*/ 76 w 85"/>
                <a:gd name="T93" fmla="*/ 188 h 228"/>
                <a:gd name="T94" fmla="*/ 73 w 85"/>
                <a:gd name="T95" fmla="*/ 193 h 228"/>
                <a:gd name="T96" fmla="*/ 70 w 85"/>
                <a:gd name="T97" fmla="*/ 197 h 228"/>
                <a:gd name="T98" fmla="*/ 67 w 85"/>
                <a:gd name="T99" fmla="*/ 202 h 228"/>
                <a:gd name="T100" fmla="*/ 62 w 85"/>
                <a:gd name="T101" fmla="*/ 206 h 228"/>
                <a:gd name="T102" fmla="*/ 56 w 85"/>
                <a:gd name="T103" fmla="*/ 210 h 228"/>
                <a:gd name="T104" fmla="*/ 49 w 85"/>
                <a:gd name="T105" fmla="*/ 215 h 228"/>
                <a:gd name="T106" fmla="*/ 43 w 85"/>
                <a:gd name="T107" fmla="*/ 218 h 228"/>
                <a:gd name="T108" fmla="*/ 38 w 85"/>
                <a:gd name="T109" fmla="*/ 221 h 228"/>
                <a:gd name="T110" fmla="*/ 34 w 85"/>
                <a:gd name="T111" fmla="*/ 224 h 228"/>
                <a:gd name="T112" fmla="*/ 28 w 85"/>
                <a:gd name="T113" fmla="*/ 225 h 228"/>
                <a:gd name="T114" fmla="*/ 23 w 85"/>
                <a:gd name="T115" fmla="*/ 227 h 228"/>
                <a:gd name="T116" fmla="*/ 0 w 85"/>
                <a:gd name="T117" fmla="*/ 223 h 22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5" h="228">
                  <a:moveTo>
                    <a:pt x="60" y="25"/>
                  </a:moveTo>
                  <a:lnTo>
                    <a:pt x="67" y="28"/>
                  </a:lnTo>
                  <a:lnTo>
                    <a:pt x="68" y="30"/>
                  </a:lnTo>
                  <a:lnTo>
                    <a:pt x="68" y="33"/>
                  </a:lnTo>
                  <a:lnTo>
                    <a:pt x="67" y="36"/>
                  </a:lnTo>
                  <a:lnTo>
                    <a:pt x="65" y="40"/>
                  </a:lnTo>
                  <a:lnTo>
                    <a:pt x="63" y="44"/>
                  </a:lnTo>
                  <a:lnTo>
                    <a:pt x="60" y="47"/>
                  </a:lnTo>
                  <a:lnTo>
                    <a:pt x="56" y="48"/>
                  </a:lnTo>
                  <a:lnTo>
                    <a:pt x="52" y="47"/>
                  </a:lnTo>
                  <a:lnTo>
                    <a:pt x="46" y="43"/>
                  </a:lnTo>
                  <a:lnTo>
                    <a:pt x="41" y="41"/>
                  </a:lnTo>
                  <a:lnTo>
                    <a:pt x="32" y="36"/>
                  </a:lnTo>
                  <a:lnTo>
                    <a:pt x="29" y="33"/>
                  </a:lnTo>
                  <a:lnTo>
                    <a:pt x="26" y="30"/>
                  </a:lnTo>
                  <a:lnTo>
                    <a:pt x="23" y="26"/>
                  </a:lnTo>
                  <a:lnTo>
                    <a:pt x="21" y="21"/>
                  </a:lnTo>
                  <a:lnTo>
                    <a:pt x="19" y="17"/>
                  </a:lnTo>
                  <a:lnTo>
                    <a:pt x="16" y="12"/>
                  </a:lnTo>
                  <a:lnTo>
                    <a:pt x="16" y="8"/>
                  </a:lnTo>
                  <a:lnTo>
                    <a:pt x="17" y="4"/>
                  </a:lnTo>
                  <a:lnTo>
                    <a:pt x="20" y="1"/>
                  </a:lnTo>
                  <a:lnTo>
                    <a:pt x="22" y="0"/>
                  </a:lnTo>
                  <a:lnTo>
                    <a:pt x="26" y="1"/>
                  </a:lnTo>
                  <a:lnTo>
                    <a:pt x="29" y="3"/>
                  </a:lnTo>
                  <a:lnTo>
                    <a:pt x="34" y="5"/>
                  </a:lnTo>
                  <a:lnTo>
                    <a:pt x="38" y="7"/>
                  </a:lnTo>
                  <a:lnTo>
                    <a:pt x="44" y="9"/>
                  </a:lnTo>
                  <a:lnTo>
                    <a:pt x="47" y="12"/>
                  </a:lnTo>
                  <a:lnTo>
                    <a:pt x="51" y="17"/>
                  </a:lnTo>
                  <a:lnTo>
                    <a:pt x="54" y="21"/>
                  </a:lnTo>
                  <a:lnTo>
                    <a:pt x="58" y="29"/>
                  </a:lnTo>
                  <a:lnTo>
                    <a:pt x="61" y="38"/>
                  </a:lnTo>
                  <a:lnTo>
                    <a:pt x="68" y="56"/>
                  </a:lnTo>
                  <a:lnTo>
                    <a:pt x="77" y="84"/>
                  </a:lnTo>
                  <a:lnTo>
                    <a:pt x="80" y="90"/>
                  </a:lnTo>
                  <a:lnTo>
                    <a:pt x="81" y="97"/>
                  </a:lnTo>
                  <a:lnTo>
                    <a:pt x="82" y="104"/>
                  </a:lnTo>
                  <a:lnTo>
                    <a:pt x="83" y="112"/>
                  </a:lnTo>
                  <a:lnTo>
                    <a:pt x="83" y="119"/>
                  </a:lnTo>
                  <a:lnTo>
                    <a:pt x="83" y="132"/>
                  </a:lnTo>
                  <a:lnTo>
                    <a:pt x="84" y="154"/>
                  </a:lnTo>
                  <a:lnTo>
                    <a:pt x="83" y="160"/>
                  </a:lnTo>
                  <a:lnTo>
                    <a:pt x="82" y="166"/>
                  </a:lnTo>
                  <a:lnTo>
                    <a:pt x="81" y="171"/>
                  </a:lnTo>
                  <a:lnTo>
                    <a:pt x="77" y="182"/>
                  </a:lnTo>
                  <a:lnTo>
                    <a:pt x="76" y="188"/>
                  </a:lnTo>
                  <a:lnTo>
                    <a:pt x="73" y="193"/>
                  </a:lnTo>
                  <a:lnTo>
                    <a:pt x="70" y="197"/>
                  </a:lnTo>
                  <a:lnTo>
                    <a:pt x="67" y="202"/>
                  </a:lnTo>
                  <a:lnTo>
                    <a:pt x="62" y="206"/>
                  </a:lnTo>
                  <a:lnTo>
                    <a:pt x="56" y="210"/>
                  </a:lnTo>
                  <a:lnTo>
                    <a:pt x="49" y="215"/>
                  </a:lnTo>
                  <a:lnTo>
                    <a:pt x="43" y="218"/>
                  </a:lnTo>
                  <a:lnTo>
                    <a:pt x="38" y="221"/>
                  </a:lnTo>
                  <a:lnTo>
                    <a:pt x="34" y="224"/>
                  </a:lnTo>
                  <a:lnTo>
                    <a:pt x="28" y="225"/>
                  </a:lnTo>
                  <a:lnTo>
                    <a:pt x="23" y="227"/>
                  </a:lnTo>
                  <a:lnTo>
                    <a:pt x="0" y="223"/>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80" name="Freeform 19"/>
            <p:cNvSpPr>
              <a:spLocks/>
            </p:cNvSpPr>
            <p:nvPr/>
          </p:nvSpPr>
          <p:spPr bwMode="auto">
            <a:xfrm>
              <a:off x="2082" y="330"/>
              <a:ext cx="67" cy="157"/>
            </a:xfrm>
            <a:custGeom>
              <a:avLst/>
              <a:gdLst>
                <a:gd name="T0" fmla="*/ 66 w 67"/>
                <a:gd name="T1" fmla="*/ 0 h 157"/>
                <a:gd name="T2" fmla="*/ 63 w 67"/>
                <a:gd name="T3" fmla="*/ 19 h 157"/>
                <a:gd name="T4" fmla="*/ 61 w 67"/>
                <a:gd name="T5" fmla="*/ 28 h 157"/>
                <a:gd name="T6" fmla="*/ 58 w 67"/>
                <a:gd name="T7" fmla="*/ 35 h 157"/>
                <a:gd name="T8" fmla="*/ 55 w 67"/>
                <a:gd name="T9" fmla="*/ 44 h 157"/>
                <a:gd name="T10" fmla="*/ 49 w 67"/>
                <a:gd name="T11" fmla="*/ 58 h 157"/>
                <a:gd name="T12" fmla="*/ 43 w 67"/>
                <a:gd name="T13" fmla="*/ 75 h 157"/>
                <a:gd name="T14" fmla="*/ 34 w 67"/>
                <a:gd name="T15" fmla="*/ 103 h 157"/>
                <a:gd name="T16" fmla="*/ 30 w 67"/>
                <a:gd name="T17" fmla="*/ 114 h 157"/>
                <a:gd name="T18" fmla="*/ 26 w 67"/>
                <a:gd name="T19" fmla="*/ 122 h 157"/>
                <a:gd name="T20" fmla="*/ 24 w 67"/>
                <a:gd name="T21" fmla="*/ 130 h 157"/>
                <a:gd name="T22" fmla="*/ 20 w 67"/>
                <a:gd name="T23" fmla="*/ 136 h 157"/>
                <a:gd name="T24" fmla="*/ 15 w 67"/>
                <a:gd name="T25" fmla="*/ 141 h 157"/>
                <a:gd name="T26" fmla="*/ 0 w 67"/>
                <a:gd name="T27" fmla="*/ 156 h 15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7" h="157">
                  <a:moveTo>
                    <a:pt x="66" y="0"/>
                  </a:moveTo>
                  <a:lnTo>
                    <a:pt x="63" y="19"/>
                  </a:lnTo>
                  <a:lnTo>
                    <a:pt x="61" y="28"/>
                  </a:lnTo>
                  <a:lnTo>
                    <a:pt x="58" y="35"/>
                  </a:lnTo>
                  <a:lnTo>
                    <a:pt x="55" y="44"/>
                  </a:lnTo>
                  <a:lnTo>
                    <a:pt x="49" y="58"/>
                  </a:lnTo>
                  <a:lnTo>
                    <a:pt x="43" y="75"/>
                  </a:lnTo>
                  <a:lnTo>
                    <a:pt x="34" y="103"/>
                  </a:lnTo>
                  <a:lnTo>
                    <a:pt x="30" y="114"/>
                  </a:lnTo>
                  <a:lnTo>
                    <a:pt x="26" y="122"/>
                  </a:lnTo>
                  <a:lnTo>
                    <a:pt x="24" y="130"/>
                  </a:lnTo>
                  <a:lnTo>
                    <a:pt x="20" y="136"/>
                  </a:lnTo>
                  <a:lnTo>
                    <a:pt x="15" y="141"/>
                  </a:lnTo>
                  <a:lnTo>
                    <a:pt x="0" y="156"/>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81" name="Freeform 20"/>
            <p:cNvSpPr>
              <a:spLocks/>
            </p:cNvSpPr>
            <p:nvPr/>
          </p:nvSpPr>
          <p:spPr bwMode="auto">
            <a:xfrm>
              <a:off x="2010" y="330"/>
              <a:ext cx="97" cy="49"/>
            </a:xfrm>
            <a:custGeom>
              <a:avLst/>
              <a:gdLst>
                <a:gd name="T0" fmla="*/ 96 w 97"/>
                <a:gd name="T1" fmla="*/ 48 h 49"/>
                <a:gd name="T2" fmla="*/ 71 w 97"/>
                <a:gd name="T3" fmla="*/ 31 h 49"/>
                <a:gd name="T4" fmla="*/ 66 w 97"/>
                <a:gd name="T5" fmla="*/ 28 h 49"/>
                <a:gd name="T6" fmla="*/ 61 w 97"/>
                <a:gd name="T7" fmla="*/ 25 h 49"/>
                <a:gd name="T8" fmla="*/ 57 w 97"/>
                <a:gd name="T9" fmla="*/ 23 h 49"/>
                <a:gd name="T10" fmla="*/ 49 w 97"/>
                <a:gd name="T11" fmla="*/ 19 h 49"/>
                <a:gd name="T12" fmla="*/ 44 w 97"/>
                <a:gd name="T13" fmla="*/ 16 h 49"/>
                <a:gd name="T14" fmla="*/ 40 w 97"/>
                <a:gd name="T15" fmla="*/ 14 h 49"/>
                <a:gd name="T16" fmla="*/ 29 w 97"/>
                <a:gd name="T17" fmla="*/ 7 h 49"/>
                <a:gd name="T18" fmla="*/ 23 w 97"/>
                <a:gd name="T19" fmla="*/ 5 h 49"/>
                <a:gd name="T20" fmla="*/ 17 w 97"/>
                <a:gd name="T21" fmla="*/ 3 h 49"/>
                <a:gd name="T22" fmla="*/ 0 w 97"/>
                <a:gd name="T23" fmla="*/ 0 h 4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7" h="49">
                  <a:moveTo>
                    <a:pt x="96" y="48"/>
                  </a:moveTo>
                  <a:lnTo>
                    <a:pt x="71" y="31"/>
                  </a:lnTo>
                  <a:lnTo>
                    <a:pt x="66" y="28"/>
                  </a:lnTo>
                  <a:lnTo>
                    <a:pt x="61" y="25"/>
                  </a:lnTo>
                  <a:lnTo>
                    <a:pt x="57" y="23"/>
                  </a:lnTo>
                  <a:lnTo>
                    <a:pt x="49" y="19"/>
                  </a:lnTo>
                  <a:lnTo>
                    <a:pt x="44" y="16"/>
                  </a:lnTo>
                  <a:lnTo>
                    <a:pt x="40" y="14"/>
                  </a:lnTo>
                  <a:lnTo>
                    <a:pt x="29" y="7"/>
                  </a:lnTo>
                  <a:lnTo>
                    <a:pt x="23" y="5"/>
                  </a:lnTo>
                  <a:lnTo>
                    <a:pt x="17" y="3"/>
                  </a:lnTo>
                  <a:lnTo>
                    <a:pt x="0" y="0"/>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82" name="Freeform 21"/>
            <p:cNvSpPr>
              <a:spLocks/>
            </p:cNvSpPr>
            <p:nvPr/>
          </p:nvSpPr>
          <p:spPr bwMode="auto">
            <a:xfrm>
              <a:off x="2238" y="210"/>
              <a:ext cx="138" cy="427"/>
            </a:xfrm>
            <a:custGeom>
              <a:avLst/>
              <a:gdLst>
                <a:gd name="T0" fmla="*/ 0 w 138"/>
                <a:gd name="T1" fmla="*/ 0 h 427"/>
                <a:gd name="T2" fmla="*/ 10 w 138"/>
                <a:gd name="T3" fmla="*/ 7 h 427"/>
                <a:gd name="T4" fmla="*/ 14 w 138"/>
                <a:gd name="T5" fmla="*/ 10 h 427"/>
                <a:gd name="T6" fmla="*/ 18 w 138"/>
                <a:gd name="T7" fmla="*/ 13 h 427"/>
                <a:gd name="T8" fmla="*/ 22 w 138"/>
                <a:gd name="T9" fmla="*/ 17 h 427"/>
                <a:gd name="T10" fmla="*/ 30 w 138"/>
                <a:gd name="T11" fmla="*/ 25 h 427"/>
                <a:gd name="T12" fmla="*/ 46 w 138"/>
                <a:gd name="T13" fmla="*/ 40 h 427"/>
                <a:gd name="T14" fmla="*/ 52 w 138"/>
                <a:gd name="T15" fmla="*/ 45 h 427"/>
                <a:gd name="T16" fmla="*/ 58 w 138"/>
                <a:gd name="T17" fmla="*/ 50 h 427"/>
                <a:gd name="T18" fmla="*/ 64 w 138"/>
                <a:gd name="T19" fmla="*/ 55 h 427"/>
                <a:gd name="T20" fmla="*/ 70 w 138"/>
                <a:gd name="T21" fmla="*/ 62 h 427"/>
                <a:gd name="T22" fmla="*/ 76 w 138"/>
                <a:gd name="T23" fmla="*/ 70 h 427"/>
                <a:gd name="T24" fmla="*/ 80 w 138"/>
                <a:gd name="T25" fmla="*/ 79 h 427"/>
                <a:gd name="T26" fmla="*/ 89 w 138"/>
                <a:gd name="T27" fmla="*/ 95 h 427"/>
                <a:gd name="T28" fmla="*/ 94 w 138"/>
                <a:gd name="T29" fmla="*/ 104 h 427"/>
                <a:gd name="T30" fmla="*/ 98 w 138"/>
                <a:gd name="T31" fmla="*/ 112 h 427"/>
                <a:gd name="T32" fmla="*/ 106 w 138"/>
                <a:gd name="T33" fmla="*/ 131 h 427"/>
                <a:gd name="T34" fmla="*/ 118 w 138"/>
                <a:gd name="T35" fmla="*/ 160 h 427"/>
                <a:gd name="T36" fmla="*/ 121 w 138"/>
                <a:gd name="T37" fmla="*/ 170 h 427"/>
                <a:gd name="T38" fmla="*/ 124 w 138"/>
                <a:gd name="T39" fmla="*/ 180 h 427"/>
                <a:gd name="T40" fmla="*/ 127 w 138"/>
                <a:gd name="T41" fmla="*/ 190 h 427"/>
                <a:gd name="T42" fmla="*/ 131 w 138"/>
                <a:gd name="T43" fmla="*/ 210 h 427"/>
                <a:gd name="T44" fmla="*/ 134 w 138"/>
                <a:gd name="T45" fmla="*/ 220 h 427"/>
                <a:gd name="T46" fmla="*/ 135 w 138"/>
                <a:gd name="T47" fmla="*/ 230 h 427"/>
                <a:gd name="T48" fmla="*/ 136 w 138"/>
                <a:gd name="T49" fmla="*/ 240 h 427"/>
                <a:gd name="T50" fmla="*/ 137 w 138"/>
                <a:gd name="T51" fmla="*/ 250 h 427"/>
                <a:gd name="T52" fmla="*/ 137 w 138"/>
                <a:gd name="T53" fmla="*/ 260 h 427"/>
                <a:gd name="T54" fmla="*/ 137 w 138"/>
                <a:gd name="T55" fmla="*/ 280 h 427"/>
                <a:gd name="T56" fmla="*/ 137 w 138"/>
                <a:gd name="T57" fmla="*/ 289 h 427"/>
                <a:gd name="T58" fmla="*/ 136 w 138"/>
                <a:gd name="T59" fmla="*/ 296 h 427"/>
                <a:gd name="T60" fmla="*/ 135 w 138"/>
                <a:gd name="T61" fmla="*/ 304 h 427"/>
                <a:gd name="T62" fmla="*/ 133 w 138"/>
                <a:gd name="T63" fmla="*/ 310 h 427"/>
                <a:gd name="T64" fmla="*/ 130 w 138"/>
                <a:gd name="T65" fmla="*/ 323 h 427"/>
                <a:gd name="T66" fmla="*/ 127 w 138"/>
                <a:gd name="T67" fmla="*/ 329 h 427"/>
                <a:gd name="T68" fmla="*/ 122 w 138"/>
                <a:gd name="T69" fmla="*/ 335 h 427"/>
                <a:gd name="T70" fmla="*/ 118 w 138"/>
                <a:gd name="T71" fmla="*/ 342 h 427"/>
                <a:gd name="T72" fmla="*/ 113 w 138"/>
                <a:gd name="T73" fmla="*/ 347 h 427"/>
                <a:gd name="T74" fmla="*/ 109 w 138"/>
                <a:gd name="T75" fmla="*/ 352 h 427"/>
                <a:gd name="T76" fmla="*/ 100 w 138"/>
                <a:gd name="T77" fmla="*/ 361 h 427"/>
                <a:gd name="T78" fmla="*/ 88 w 138"/>
                <a:gd name="T79" fmla="*/ 374 h 427"/>
                <a:gd name="T80" fmla="*/ 77 w 138"/>
                <a:gd name="T81" fmla="*/ 385 h 427"/>
                <a:gd name="T82" fmla="*/ 71 w 138"/>
                <a:gd name="T83" fmla="*/ 389 h 427"/>
                <a:gd name="T84" fmla="*/ 64 w 138"/>
                <a:gd name="T85" fmla="*/ 393 h 427"/>
                <a:gd name="T86" fmla="*/ 56 w 138"/>
                <a:gd name="T87" fmla="*/ 396 h 427"/>
                <a:gd name="T88" fmla="*/ 49 w 138"/>
                <a:gd name="T89" fmla="*/ 401 h 427"/>
                <a:gd name="T90" fmla="*/ 40 w 138"/>
                <a:gd name="T91" fmla="*/ 406 h 427"/>
                <a:gd name="T92" fmla="*/ 12 w 138"/>
                <a:gd name="T93" fmla="*/ 426 h 42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38" h="427">
                  <a:moveTo>
                    <a:pt x="0" y="0"/>
                  </a:moveTo>
                  <a:lnTo>
                    <a:pt x="10" y="7"/>
                  </a:lnTo>
                  <a:lnTo>
                    <a:pt x="14" y="10"/>
                  </a:lnTo>
                  <a:lnTo>
                    <a:pt x="18" y="13"/>
                  </a:lnTo>
                  <a:lnTo>
                    <a:pt x="22" y="17"/>
                  </a:lnTo>
                  <a:lnTo>
                    <a:pt x="30" y="25"/>
                  </a:lnTo>
                  <a:lnTo>
                    <a:pt x="46" y="40"/>
                  </a:lnTo>
                  <a:lnTo>
                    <a:pt x="52" y="45"/>
                  </a:lnTo>
                  <a:lnTo>
                    <a:pt x="58" y="50"/>
                  </a:lnTo>
                  <a:lnTo>
                    <a:pt x="64" y="55"/>
                  </a:lnTo>
                  <a:lnTo>
                    <a:pt x="70" y="62"/>
                  </a:lnTo>
                  <a:lnTo>
                    <a:pt x="76" y="70"/>
                  </a:lnTo>
                  <a:lnTo>
                    <a:pt x="80" y="79"/>
                  </a:lnTo>
                  <a:lnTo>
                    <a:pt x="89" y="95"/>
                  </a:lnTo>
                  <a:lnTo>
                    <a:pt x="94" y="104"/>
                  </a:lnTo>
                  <a:lnTo>
                    <a:pt x="98" y="112"/>
                  </a:lnTo>
                  <a:lnTo>
                    <a:pt x="106" y="131"/>
                  </a:lnTo>
                  <a:lnTo>
                    <a:pt x="118" y="160"/>
                  </a:lnTo>
                  <a:lnTo>
                    <a:pt x="121" y="170"/>
                  </a:lnTo>
                  <a:lnTo>
                    <a:pt x="124" y="180"/>
                  </a:lnTo>
                  <a:lnTo>
                    <a:pt x="127" y="190"/>
                  </a:lnTo>
                  <a:lnTo>
                    <a:pt x="131" y="210"/>
                  </a:lnTo>
                  <a:lnTo>
                    <a:pt x="134" y="220"/>
                  </a:lnTo>
                  <a:lnTo>
                    <a:pt x="135" y="230"/>
                  </a:lnTo>
                  <a:lnTo>
                    <a:pt x="136" y="240"/>
                  </a:lnTo>
                  <a:lnTo>
                    <a:pt x="137" y="250"/>
                  </a:lnTo>
                  <a:lnTo>
                    <a:pt x="137" y="260"/>
                  </a:lnTo>
                  <a:lnTo>
                    <a:pt x="137" y="280"/>
                  </a:lnTo>
                  <a:lnTo>
                    <a:pt x="137" y="289"/>
                  </a:lnTo>
                  <a:lnTo>
                    <a:pt x="136" y="296"/>
                  </a:lnTo>
                  <a:lnTo>
                    <a:pt x="135" y="304"/>
                  </a:lnTo>
                  <a:lnTo>
                    <a:pt x="133" y="310"/>
                  </a:lnTo>
                  <a:lnTo>
                    <a:pt x="130" y="323"/>
                  </a:lnTo>
                  <a:lnTo>
                    <a:pt x="127" y="329"/>
                  </a:lnTo>
                  <a:lnTo>
                    <a:pt x="122" y="335"/>
                  </a:lnTo>
                  <a:lnTo>
                    <a:pt x="118" y="342"/>
                  </a:lnTo>
                  <a:lnTo>
                    <a:pt x="113" y="347"/>
                  </a:lnTo>
                  <a:lnTo>
                    <a:pt x="109" y="352"/>
                  </a:lnTo>
                  <a:lnTo>
                    <a:pt x="100" y="361"/>
                  </a:lnTo>
                  <a:lnTo>
                    <a:pt x="88" y="374"/>
                  </a:lnTo>
                  <a:lnTo>
                    <a:pt x="77" y="385"/>
                  </a:lnTo>
                  <a:lnTo>
                    <a:pt x="71" y="389"/>
                  </a:lnTo>
                  <a:lnTo>
                    <a:pt x="64" y="393"/>
                  </a:lnTo>
                  <a:lnTo>
                    <a:pt x="56" y="396"/>
                  </a:lnTo>
                  <a:lnTo>
                    <a:pt x="49" y="401"/>
                  </a:lnTo>
                  <a:lnTo>
                    <a:pt x="40" y="406"/>
                  </a:lnTo>
                  <a:lnTo>
                    <a:pt x="12" y="426"/>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83" name="Freeform 22"/>
            <p:cNvSpPr>
              <a:spLocks/>
            </p:cNvSpPr>
            <p:nvPr/>
          </p:nvSpPr>
          <p:spPr bwMode="auto">
            <a:xfrm>
              <a:off x="2433" y="284"/>
              <a:ext cx="142" cy="203"/>
            </a:xfrm>
            <a:custGeom>
              <a:avLst/>
              <a:gdLst>
                <a:gd name="T0" fmla="*/ 9 w 142"/>
                <a:gd name="T1" fmla="*/ 184 h 203"/>
                <a:gd name="T2" fmla="*/ 6 w 142"/>
                <a:gd name="T3" fmla="*/ 177 h 203"/>
                <a:gd name="T4" fmla="*/ 4 w 142"/>
                <a:gd name="T5" fmla="*/ 171 h 203"/>
                <a:gd name="T6" fmla="*/ 2 w 142"/>
                <a:gd name="T7" fmla="*/ 162 h 203"/>
                <a:gd name="T8" fmla="*/ 1 w 142"/>
                <a:gd name="T9" fmla="*/ 152 h 203"/>
                <a:gd name="T10" fmla="*/ 0 w 142"/>
                <a:gd name="T11" fmla="*/ 138 h 203"/>
                <a:gd name="T12" fmla="*/ 1 w 142"/>
                <a:gd name="T13" fmla="*/ 122 h 203"/>
                <a:gd name="T14" fmla="*/ 1 w 142"/>
                <a:gd name="T15" fmla="*/ 104 h 203"/>
                <a:gd name="T16" fmla="*/ 2 w 142"/>
                <a:gd name="T17" fmla="*/ 89 h 203"/>
                <a:gd name="T18" fmla="*/ 4 w 142"/>
                <a:gd name="T19" fmla="*/ 75 h 203"/>
                <a:gd name="T20" fmla="*/ 5 w 142"/>
                <a:gd name="T21" fmla="*/ 61 h 203"/>
                <a:gd name="T22" fmla="*/ 7 w 142"/>
                <a:gd name="T23" fmla="*/ 51 h 203"/>
                <a:gd name="T24" fmla="*/ 9 w 142"/>
                <a:gd name="T25" fmla="*/ 42 h 203"/>
                <a:gd name="T26" fmla="*/ 11 w 142"/>
                <a:gd name="T27" fmla="*/ 36 h 203"/>
                <a:gd name="T28" fmla="*/ 14 w 142"/>
                <a:gd name="T29" fmla="*/ 29 h 203"/>
                <a:gd name="T30" fmla="*/ 17 w 142"/>
                <a:gd name="T31" fmla="*/ 23 h 203"/>
                <a:gd name="T32" fmla="*/ 20 w 142"/>
                <a:gd name="T33" fmla="*/ 17 h 203"/>
                <a:gd name="T34" fmla="*/ 24 w 142"/>
                <a:gd name="T35" fmla="*/ 12 h 203"/>
                <a:gd name="T36" fmla="*/ 28 w 142"/>
                <a:gd name="T37" fmla="*/ 8 h 203"/>
                <a:gd name="T38" fmla="*/ 31 w 142"/>
                <a:gd name="T39" fmla="*/ 5 h 203"/>
                <a:gd name="T40" fmla="*/ 36 w 142"/>
                <a:gd name="T41" fmla="*/ 2 h 203"/>
                <a:gd name="T42" fmla="*/ 41 w 142"/>
                <a:gd name="T43" fmla="*/ 1 h 203"/>
                <a:gd name="T44" fmla="*/ 46 w 142"/>
                <a:gd name="T45" fmla="*/ 0 h 203"/>
                <a:gd name="T46" fmla="*/ 52 w 142"/>
                <a:gd name="T47" fmla="*/ 1 h 203"/>
                <a:gd name="T48" fmla="*/ 58 w 142"/>
                <a:gd name="T49" fmla="*/ 4 h 203"/>
                <a:gd name="T50" fmla="*/ 64 w 142"/>
                <a:gd name="T51" fmla="*/ 8 h 203"/>
                <a:gd name="T52" fmla="*/ 68 w 142"/>
                <a:gd name="T53" fmla="*/ 13 h 203"/>
                <a:gd name="T54" fmla="*/ 73 w 142"/>
                <a:gd name="T55" fmla="*/ 18 h 203"/>
                <a:gd name="T56" fmla="*/ 78 w 142"/>
                <a:gd name="T57" fmla="*/ 23 h 203"/>
                <a:gd name="T58" fmla="*/ 82 w 142"/>
                <a:gd name="T59" fmla="*/ 28 h 203"/>
                <a:gd name="T60" fmla="*/ 85 w 142"/>
                <a:gd name="T61" fmla="*/ 33 h 203"/>
                <a:gd name="T62" fmla="*/ 88 w 142"/>
                <a:gd name="T63" fmla="*/ 37 h 203"/>
                <a:gd name="T64" fmla="*/ 90 w 142"/>
                <a:gd name="T65" fmla="*/ 41 h 203"/>
                <a:gd name="T66" fmla="*/ 92 w 142"/>
                <a:gd name="T67" fmla="*/ 45 h 203"/>
                <a:gd name="T68" fmla="*/ 95 w 142"/>
                <a:gd name="T69" fmla="*/ 50 h 203"/>
                <a:gd name="T70" fmla="*/ 97 w 142"/>
                <a:gd name="T71" fmla="*/ 54 h 203"/>
                <a:gd name="T72" fmla="*/ 99 w 142"/>
                <a:gd name="T73" fmla="*/ 60 h 203"/>
                <a:gd name="T74" fmla="*/ 101 w 142"/>
                <a:gd name="T75" fmla="*/ 65 h 203"/>
                <a:gd name="T76" fmla="*/ 103 w 142"/>
                <a:gd name="T77" fmla="*/ 70 h 203"/>
                <a:gd name="T78" fmla="*/ 105 w 142"/>
                <a:gd name="T79" fmla="*/ 75 h 203"/>
                <a:gd name="T80" fmla="*/ 107 w 142"/>
                <a:gd name="T81" fmla="*/ 79 h 203"/>
                <a:gd name="T82" fmla="*/ 109 w 142"/>
                <a:gd name="T83" fmla="*/ 84 h 203"/>
                <a:gd name="T84" fmla="*/ 111 w 142"/>
                <a:gd name="T85" fmla="*/ 89 h 203"/>
                <a:gd name="T86" fmla="*/ 113 w 142"/>
                <a:gd name="T87" fmla="*/ 95 h 203"/>
                <a:gd name="T88" fmla="*/ 122 w 142"/>
                <a:gd name="T89" fmla="*/ 119 h 203"/>
                <a:gd name="T90" fmla="*/ 125 w 142"/>
                <a:gd name="T91" fmla="*/ 127 h 203"/>
                <a:gd name="T92" fmla="*/ 128 w 142"/>
                <a:gd name="T93" fmla="*/ 135 h 203"/>
                <a:gd name="T94" fmla="*/ 130 w 142"/>
                <a:gd name="T95" fmla="*/ 144 h 203"/>
                <a:gd name="T96" fmla="*/ 133 w 142"/>
                <a:gd name="T97" fmla="*/ 150 h 203"/>
                <a:gd name="T98" fmla="*/ 134 w 142"/>
                <a:gd name="T99" fmla="*/ 156 h 203"/>
                <a:gd name="T100" fmla="*/ 137 w 142"/>
                <a:gd name="T101" fmla="*/ 162 h 203"/>
                <a:gd name="T102" fmla="*/ 138 w 142"/>
                <a:gd name="T103" fmla="*/ 167 h 203"/>
                <a:gd name="T104" fmla="*/ 139 w 142"/>
                <a:gd name="T105" fmla="*/ 173 h 203"/>
                <a:gd name="T106" fmla="*/ 141 w 142"/>
                <a:gd name="T107" fmla="*/ 202 h 20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42" h="203">
                  <a:moveTo>
                    <a:pt x="9" y="184"/>
                  </a:moveTo>
                  <a:lnTo>
                    <a:pt x="6" y="177"/>
                  </a:lnTo>
                  <a:lnTo>
                    <a:pt x="4" y="171"/>
                  </a:lnTo>
                  <a:lnTo>
                    <a:pt x="2" y="162"/>
                  </a:lnTo>
                  <a:lnTo>
                    <a:pt x="1" y="152"/>
                  </a:lnTo>
                  <a:lnTo>
                    <a:pt x="0" y="138"/>
                  </a:lnTo>
                  <a:lnTo>
                    <a:pt x="1" y="122"/>
                  </a:lnTo>
                  <a:lnTo>
                    <a:pt x="1" y="104"/>
                  </a:lnTo>
                  <a:lnTo>
                    <a:pt x="2" y="89"/>
                  </a:lnTo>
                  <a:lnTo>
                    <a:pt x="4" y="75"/>
                  </a:lnTo>
                  <a:lnTo>
                    <a:pt x="5" y="61"/>
                  </a:lnTo>
                  <a:lnTo>
                    <a:pt x="7" y="51"/>
                  </a:lnTo>
                  <a:lnTo>
                    <a:pt x="9" y="42"/>
                  </a:lnTo>
                  <a:lnTo>
                    <a:pt x="11" y="36"/>
                  </a:lnTo>
                  <a:lnTo>
                    <a:pt x="14" y="29"/>
                  </a:lnTo>
                  <a:lnTo>
                    <a:pt x="17" y="23"/>
                  </a:lnTo>
                  <a:lnTo>
                    <a:pt x="20" y="17"/>
                  </a:lnTo>
                  <a:lnTo>
                    <a:pt x="24" y="12"/>
                  </a:lnTo>
                  <a:lnTo>
                    <a:pt x="28" y="8"/>
                  </a:lnTo>
                  <a:lnTo>
                    <a:pt x="31" y="5"/>
                  </a:lnTo>
                  <a:lnTo>
                    <a:pt x="36" y="2"/>
                  </a:lnTo>
                  <a:lnTo>
                    <a:pt x="41" y="1"/>
                  </a:lnTo>
                  <a:lnTo>
                    <a:pt x="46" y="0"/>
                  </a:lnTo>
                  <a:lnTo>
                    <a:pt x="52" y="1"/>
                  </a:lnTo>
                  <a:lnTo>
                    <a:pt x="58" y="4"/>
                  </a:lnTo>
                  <a:lnTo>
                    <a:pt x="64" y="8"/>
                  </a:lnTo>
                  <a:lnTo>
                    <a:pt x="68" y="13"/>
                  </a:lnTo>
                  <a:lnTo>
                    <a:pt x="73" y="18"/>
                  </a:lnTo>
                  <a:lnTo>
                    <a:pt x="78" y="23"/>
                  </a:lnTo>
                  <a:lnTo>
                    <a:pt x="82" y="28"/>
                  </a:lnTo>
                  <a:lnTo>
                    <a:pt x="85" y="33"/>
                  </a:lnTo>
                  <a:lnTo>
                    <a:pt x="88" y="37"/>
                  </a:lnTo>
                  <a:lnTo>
                    <a:pt x="90" y="41"/>
                  </a:lnTo>
                  <a:lnTo>
                    <a:pt x="92" y="45"/>
                  </a:lnTo>
                  <a:lnTo>
                    <a:pt x="95" y="50"/>
                  </a:lnTo>
                  <a:lnTo>
                    <a:pt x="97" y="54"/>
                  </a:lnTo>
                  <a:lnTo>
                    <a:pt x="99" y="60"/>
                  </a:lnTo>
                  <a:lnTo>
                    <a:pt x="101" y="65"/>
                  </a:lnTo>
                  <a:lnTo>
                    <a:pt x="103" y="70"/>
                  </a:lnTo>
                  <a:lnTo>
                    <a:pt x="105" y="75"/>
                  </a:lnTo>
                  <a:lnTo>
                    <a:pt x="107" y="79"/>
                  </a:lnTo>
                  <a:lnTo>
                    <a:pt x="109" y="84"/>
                  </a:lnTo>
                  <a:lnTo>
                    <a:pt x="111" y="89"/>
                  </a:lnTo>
                  <a:lnTo>
                    <a:pt x="113" y="95"/>
                  </a:lnTo>
                  <a:lnTo>
                    <a:pt x="122" y="119"/>
                  </a:lnTo>
                  <a:lnTo>
                    <a:pt x="125" y="127"/>
                  </a:lnTo>
                  <a:lnTo>
                    <a:pt x="128" y="135"/>
                  </a:lnTo>
                  <a:lnTo>
                    <a:pt x="130" y="144"/>
                  </a:lnTo>
                  <a:lnTo>
                    <a:pt x="133" y="150"/>
                  </a:lnTo>
                  <a:lnTo>
                    <a:pt x="134" y="156"/>
                  </a:lnTo>
                  <a:lnTo>
                    <a:pt x="137" y="162"/>
                  </a:lnTo>
                  <a:lnTo>
                    <a:pt x="138" y="167"/>
                  </a:lnTo>
                  <a:lnTo>
                    <a:pt x="139" y="173"/>
                  </a:lnTo>
                  <a:lnTo>
                    <a:pt x="141" y="202"/>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84" name="Freeform 23"/>
            <p:cNvSpPr>
              <a:spLocks/>
            </p:cNvSpPr>
            <p:nvPr/>
          </p:nvSpPr>
          <p:spPr bwMode="auto">
            <a:xfrm>
              <a:off x="2406" y="408"/>
              <a:ext cx="145" cy="13"/>
            </a:xfrm>
            <a:custGeom>
              <a:avLst/>
              <a:gdLst>
                <a:gd name="T0" fmla="*/ 144 w 145"/>
                <a:gd name="T1" fmla="*/ 0 h 13"/>
                <a:gd name="T2" fmla="*/ 134 w 145"/>
                <a:gd name="T3" fmla="*/ 0 h 13"/>
                <a:gd name="T4" fmla="*/ 130 w 145"/>
                <a:gd name="T5" fmla="*/ 1 h 13"/>
                <a:gd name="T6" fmla="*/ 126 w 145"/>
                <a:gd name="T7" fmla="*/ 2 h 13"/>
                <a:gd name="T8" fmla="*/ 122 w 145"/>
                <a:gd name="T9" fmla="*/ 3 h 13"/>
                <a:gd name="T10" fmla="*/ 116 w 145"/>
                <a:gd name="T11" fmla="*/ 4 h 13"/>
                <a:gd name="T12" fmla="*/ 109 w 145"/>
                <a:gd name="T13" fmla="*/ 5 h 13"/>
                <a:gd name="T14" fmla="*/ 100 w 145"/>
                <a:gd name="T15" fmla="*/ 5 h 13"/>
                <a:gd name="T16" fmla="*/ 79 w 145"/>
                <a:gd name="T17" fmla="*/ 5 h 13"/>
                <a:gd name="T18" fmla="*/ 44 w 145"/>
                <a:gd name="T19" fmla="*/ 6 h 13"/>
                <a:gd name="T20" fmla="*/ 0 w 145"/>
                <a:gd name="T21" fmla="*/ 12 h 1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45" h="13">
                  <a:moveTo>
                    <a:pt x="144" y="0"/>
                  </a:moveTo>
                  <a:lnTo>
                    <a:pt x="134" y="0"/>
                  </a:lnTo>
                  <a:lnTo>
                    <a:pt x="130" y="1"/>
                  </a:lnTo>
                  <a:lnTo>
                    <a:pt x="126" y="2"/>
                  </a:lnTo>
                  <a:lnTo>
                    <a:pt x="122" y="3"/>
                  </a:lnTo>
                  <a:lnTo>
                    <a:pt x="116" y="4"/>
                  </a:lnTo>
                  <a:lnTo>
                    <a:pt x="109" y="5"/>
                  </a:lnTo>
                  <a:lnTo>
                    <a:pt x="100" y="5"/>
                  </a:lnTo>
                  <a:lnTo>
                    <a:pt x="79" y="5"/>
                  </a:lnTo>
                  <a:lnTo>
                    <a:pt x="44" y="6"/>
                  </a:lnTo>
                  <a:lnTo>
                    <a:pt x="0" y="12"/>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85" name="Freeform 24"/>
            <p:cNvSpPr>
              <a:spLocks/>
            </p:cNvSpPr>
            <p:nvPr/>
          </p:nvSpPr>
          <p:spPr bwMode="auto">
            <a:xfrm>
              <a:off x="2599" y="264"/>
              <a:ext cx="168" cy="216"/>
            </a:xfrm>
            <a:custGeom>
              <a:avLst/>
              <a:gdLst>
                <a:gd name="T0" fmla="*/ 54 w 168"/>
                <a:gd name="T1" fmla="*/ 29 h 216"/>
                <a:gd name="T2" fmla="*/ 58 w 168"/>
                <a:gd name="T3" fmla="*/ 48 h 216"/>
                <a:gd name="T4" fmla="*/ 63 w 168"/>
                <a:gd name="T5" fmla="*/ 65 h 216"/>
                <a:gd name="T6" fmla="*/ 67 w 168"/>
                <a:gd name="T7" fmla="*/ 86 h 216"/>
                <a:gd name="T8" fmla="*/ 79 w 168"/>
                <a:gd name="T9" fmla="*/ 164 h 216"/>
                <a:gd name="T10" fmla="*/ 79 w 168"/>
                <a:gd name="T11" fmla="*/ 176 h 216"/>
                <a:gd name="T12" fmla="*/ 77 w 168"/>
                <a:gd name="T13" fmla="*/ 176 h 216"/>
                <a:gd name="T14" fmla="*/ 71 w 168"/>
                <a:gd name="T15" fmla="*/ 170 h 216"/>
                <a:gd name="T16" fmla="*/ 63 w 168"/>
                <a:gd name="T17" fmla="*/ 162 h 216"/>
                <a:gd name="T18" fmla="*/ 52 w 168"/>
                <a:gd name="T19" fmla="*/ 155 h 216"/>
                <a:gd name="T20" fmla="*/ 43 w 168"/>
                <a:gd name="T21" fmla="*/ 149 h 216"/>
                <a:gd name="T22" fmla="*/ 34 w 168"/>
                <a:gd name="T23" fmla="*/ 148 h 216"/>
                <a:gd name="T24" fmla="*/ 23 w 168"/>
                <a:gd name="T25" fmla="*/ 151 h 216"/>
                <a:gd name="T26" fmla="*/ 1 w 168"/>
                <a:gd name="T27" fmla="*/ 172 h 216"/>
                <a:gd name="T28" fmla="*/ 0 w 168"/>
                <a:gd name="T29" fmla="*/ 180 h 216"/>
                <a:gd name="T30" fmla="*/ 4 w 168"/>
                <a:gd name="T31" fmla="*/ 188 h 216"/>
                <a:gd name="T32" fmla="*/ 10 w 168"/>
                <a:gd name="T33" fmla="*/ 200 h 216"/>
                <a:gd name="T34" fmla="*/ 16 w 168"/>
                <a:gd name="T35" fmla="*/ 208 h 216"/>
                <a:gd name="T36" fmla="*/ 27 w 168"/>
                <a:gd name="T37" fmla="*/ 212 h 216"/>
                <a:gd name="T38" fmla="*/ 40 w 168"/>
                <a:gd name="T39" fmla="*/ 214 h 216"/>
                <a:gd name="T40" fmla="*/ 52 w 168"/>
                <a:gd name="T41" fmla="*/ 215 h 216"/>
                <a:gd name="T42" fmla="*/ 63 w 168"/>
                <a:gd name="T43" fmla="*/ 214 h 216"/>
                <a:gd name="T44" fmla="*/ 72 w 168"/>
                <a:gd name="T45" fmla="*/ 211 h 216"/>
                <a:gd name="T46" fmla="*/ 81 w 168"/>
                <a:gd name="T47" fmla="*/ 208 h 216"/>
                <a:gd name="T48" fmla="*/ 96 w 168"/>
                <a:gd name="T49" fmla="*/ 202 h 216"/>
                <a:gd name="T50" fmla="*/ 106 w 168"/>
                <a:gd name="T51" fmla="*/ 198 h 216"/>
                <a:gd name="T52" fmla="*/ 115 w 168"/>
                <a:gd name="T53" fmla="*/ 193 h 216"/>
                <a:gd name="T54" fmla="*/ 126 w 168"/>
                <a:gd name="T55" fmla="*/ 184 h 216"/>
                <a:gd name="T56" fmla="*/ 136 w 168"/>
                <a:gd name="T57" fmla="*/ 173 h 216"/>
                <a:gd name="T58" fmla="*/ 144 w 168"/>
                <a:gd name="T59" fmla="*/ 162 h 216"/>
                <a:gd name="T60" fmla="*/ 150 w 168"/>
                <a:gd name="T61" fmla="*/ 153 h 216"/>
                <a:gd name="T62" fmla="*/ 151 w 168"/>
                <a:gd name="T63" fmla="*/ 143 h 216"/>
                <a:gd name="T64" fmla="*/ 149 w 168"/>
                <a:gd name="T65" fmla="*/ 132 h 216"/>
                <a:gd name="T66" fmla="*/ 146 w 168"/>
                <a:gd name="T67" fmla="*/ 123 h 216"/>
                <a:gd name="T68" fmla="*/ 141 w 168"/>
                <a:gd name="T69" fmla="*/ 122 h 216"/>
                <a:gd name="T70" fmla="*/ 135 w 168"/>
                <a:gd name="T71" fmla="*/ 127 h 216"/>
                <a:gd name="T72" fmla="*/ 130 w 168"/>
                <a:gd name="T73" fmla="*/ 138 h 216"/>
                <a:gd name="T74" fmla="*/ 127 w 168"/>
                <a:gd name="T75" fmla="*/ 154 h 216"/>
                <a:gd name="T76" fmla="*/ 127 w 168"/>
                <a:gd name="T77" fmla="*/ 170 h 216"/>
                <a:gd name="T78" fmla="*/ 129 w 168"/>
                <a:gd name="T79" fmla="*/ 184 h 216"/>
                <a:gd name="T80" fmla="*/ 135 w 168"/>
                <a:gd name="T81" fmla="*/ 197 h 216"/>
                <a:gd name="T82" fmla="*/ 144 w 168"/>
                <a:gd name="T83" fmla="*/ 207 h 216"/>
                <a:gd name="T84" fmla="*/ 167 w 168"/>
                <a:gd name="T85" fmla="*/ 210 h 21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68" h="216">
                  <a:moveTo>
                    <a:pt x="47" y="0"/>
                  </a:moveTo>
                  <a:lnTo>
                    <a:pt x="54" y="29"/>
                  </a:lnTo>
                  <a:lnTo>
                    <a:pt x="56" y="39"/>
                  </a:lnTo>
                  <a:lnTo>
                    <a:pt x="58" y="48"/>
                  </a:lnTo>
                  <a:lnTo>
                    <a:pt x="61" y="56"/>
                  </a:lnTo>
                  <a:lnTo>
                    <a:pt x="63" y="65"/>
                  </a:lnTo>
                  <a:lnTo>
                    <a:pt x="65" y="76"/>
                  </a:lnTo>
                  <a:lnTo>
                    <a:pt x="67" y="86"/>
                  </a:lnTo>
                  <a:lnTo>
                    <a:pt x="71" y="111"/>
                  </a:lnTo>
                  <a:lnTo>
                    <a:pt x="79" y="164"/>
                  </a:lnTo>
                  <a:lnTo>
                    <a:pt x="79" y="172"/>
                  </a:lnTo>
                  <a:lnTo>
                    <a:pt x="79" y="176"/>
                  </a:lnTo>
                  <a:lnTo>
                    <a:pt x="79" y="178"/>
                  </a:lnTo>
                  <a:lnTo>
                    <a:pt x="77" y="176"/>
                  </a:lnTo>
                  <a:lnTo>
                    <a:pt x="74" y="173"/>
                  </a:lnTo>
                  <a:lnTo>
                    <a:pt x="71" y="170"/>
                  </a:lnTo>
                  <a:lnTo>
                    <a:pt x="67" y="166"/>
                  </a:lnTo>
                  <a:lnTo>
                    <a:pt x="63" y="162"/>
                  </a:lnTo>
                  <a:lnTo>
                    <a:pt x="57" y="158"/>
                  </a:lnTo>
                  <a:lnTo>
                    <a:pt x="52" y="155"/>
                  </a:lnTo>
                  <a:lnTo>
                    <a:pt x="48" y="152"/>
                  </a:lnTo>
                  <a:lnTo>
                    <a:pt x="43" y="149"/>
                  </a:lnTo>
                  <a:lnTo>
                    <a:pt x="39" y="148"/>
                  </a:lnTo>
                  <a:lnTo>
                    <a:pt x="34" y="148"/>
                  </a:lnTo>
                  <a:lnTo>
                    <a:pt x="28" y="149"/>
                  </a:lnTo>
                  <a:lnTo>
                    <a:pt x="23" y="151"/>
                  </a:lnTo>
                  <a:lnTo>
                    <a:pt x="18" y="155"/>
                  </a:lnTo>
                  <a:lnTo>
                    <a:pt x="1" y="172"/>
                  </a:lnTo>
                  <a:lnTo>
                    <a:pt x="0" y="176"/>
                  </a:lnTo>
                  <a:lnTo>
                    <a:pt x="0" y="180"/>
                  </a:lnTo>
                  <a:lnTo>
                    <a:pt x="2" y="184"/>
                  </a:lnTo>
                  <a:lnTo>
                    <a:pt x="4" y="188"/>
                  </a:lnTo>
                  <a:lnTo>
                    <a:pt x="7" y="196"/>
                  </a:lnTo>
                  <a:lnTo>
                    <a:pt x="10" y="200"/>
                  </a:lnTo>
                  <a:lnTo>
                    <a:pt x="13" y="204"/>
                  </a:lnTo>
                  <a:lnTo>
                    <a:pt x="16" y="208"/>
                  </a:lnTo>
                  <a:lnTo>
                    <a:pt x="21" y="211"/>
                  </a:lnTo>
                  <a:lnTo>
                    <a:pt x="27" y="212"/>
                  </a:lnTo>
                  <a:lnTo>
                    <a:pt x="34" y="214"/>
                  </a:lnTo>
                  <a:lnTo>
                    <a:pt x="40" y="214"/>
                  </a:lnTo>
                  <a:lnTo>
                    <a:pt x="46" y="215"/>
                  </a:lnTo>
                  <a:lnTo>
                    <a:pt x="52" y="215"/>
                  </a:lnTo>
                  <a:lnTo>
                    <a:pt x="58" y="215"/>
                  </a:lnTo>
                  <a:lnTo>
                    <a:pt x="63" y="214"/>
                  </a:lnTo>
                  <a:lnTo>
                    <a:pt x="68" y="212"/>
                  </a:lnTo>
                  <a:lnTo>
                    <a:pt x="72" y="211"/>
                  </a:lnTo>
                  <a:lnTo>
                    <a:pt x="76" y="209"/>
                  </a:lnTo>
                  <a:lnTo>
                    <a:pt x="81" y="208"/>
                  </a:lnTo>
                  <a:lnTo>
                    <a:pt x="85" y="206"/>
                  </a:lnTo>
                  <a:lnTo>
                    <a:pt x="96" y="202"/>
                  </a:lnTo>
                  <a:lnTo>
                    <a:pt x="101" y="200"/>
                  </a:lnTo>
                  <a:lnTo>
                    <a:pt x="106" y="198"/>
                  </a:lnTo>
                  <a:lnTo>
                    <a:pt x="110" y="196"/>
                  </a:lnTo>
                  <a:lnTo>
                    <a:pt x="115" y="193"/>
                  </a:lnTo>
                  <a:lnTo>
                    <a:pt x="120" y="188"/>
                  </a:lnTo>
                  <a:lnTo>
                    <a:pt x="126" y="184"/>
                  </a:lnTo>
                  <a:lnTo>
                    <a:pt x="131" y="178"/>
                  </a:lnTo>
                  <a:lnTo>
                    <a:pt x="136" y="173"/>
                  </a:lnTo>
                  <a:lnTo>
                    <a:pt x="140" y="167"/>
                  </a:lnTo>
                  <a:lnTo>
                    <a:pt x="144" y="162"/>
                  </a:lnTo>
                  <a:lnTo>
                    <a:pt x="147" y="157"/>
                  </a:lnTo>
                  <a:lnTo>
                    <a:pt x="150" y="153"/>
                  </a:lnTo>
                  <a:lnTo>
                    <a:pt x="151" y="148"/>
                  </a:lnTo>
                  <a:lnTo>
                    <a:pt x="151" y="143"/>
                  </a:lnTo>
                  <a:lnTo>
                    <a:pt x="150" y="137"/>
                  </a:lnTo>
                  <a:lnTo>
                    <a:pt x="149" y="132"/>
                  </a:lnTo>
                  <a:lnTo>
                    <a:pt x="148" y="127"/>
                  </a:lnTo>
                  <a:lnTo>
                    <a:pt x="146" y="123"/>
                  </a:lnTo>
                  <a:lnTo>
                    <a:pt x="144" y="121"/>
                  </a:lnTo>
                  <a:lnTo>
                    <a:pt x="141" y="122"/>
                  </a:lnTo>
                  <a:lnTo>
                    <a:pt x="138" y="123"/>
                  </a:lnTo>
                  <a:lnTo>
                    <a:pt x="135" y="127"/>
                  </a:lnTo>
                  <a:lnTo>
                    <a:pt x="132" y="132"/>
                  </a:lnTo>
                  <a:lnTo>
                    <a:pt x="130" y="138"/>
                  </a:lnTo>
                  <a:lnTo>
                    <a:pt x="128" y="145"/>
                  </a:lnTo>
                  <a:lnTo>
                    <a:pt x="127" y="154"/>
                  </a:lnTo>
                  <a:lnTo>
                    <a:pt x="126" y="163"/>
                  </a:lnTo>
                  <a:lnTo>
                    <a:pt x="127" y="170"/>
                  </a:lnTo>
                  <a:lnTo>
                    <a:pt x="127" y="178"/>
                  </a:lnTo>
                  <a:lnTo>
                    <a:pt x="129" y="184"/>
                  </a:lnTo>
                  <a:lnTo>
                    <a:pt x="132" y="191"/>
                  </a:lnTo>
                  <a:lnTo>
                    <a:pt x="135" y="197"/>
                  </a:lnTo>
                  <a:lnTo>
                    <a:pt x="140" y="203"/>
                  </a:lnTo>
                  <a:lnTo>
                    <a:pt x="144" y="207"/>
                  </a:lnTo>
                  <a:lnTo>
                    <a:pt x="148" y="209"/>
                  </a:lnTo>
                  <a:lnTo>
                    <a:pt x="167" y="210"/>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86" name="Freeform 25"/>
            <p:cNvSpPr>
              <a:spLocks/>
            </p:cNvSpPr>
            <p:nvPr/>
          </p:nvSpPr>
          <p:spPr bwMode="auto">
            <a:xfrm>
              <a:off x="2802" y="407"/>
              <a:ext cx="121" cy="98"/>
            </a:xfrm>
            <a:custGeom>
              <a:avLst/>
              <a:gdLst>
                <a:gd name="T0" fmla="*/ 0 w 121"/>
                <a:gd name="T1" fmla="*/ 19 h 98"/>
                <a:gd name="T2" fmla="*/ 3 w 121"/>
                <a:gd name="T3" fmla="*/ 12 h 98"/>
                <a:gd name="T4" fmla="*/ 5 w 121"/>
                <a:gd name="T5" fmla="*/ 9 h 98"/>
                <a:gd name="T6" fmla="*/ 8 w 121"/>
                <a:gd name="T7" fmla="*/ 6 h 98"/>
                <a:gd name="T8" fmla="*/ 11 w 121"/>
                <a:gd name="T9" fmla="*/ 2 h 98"/>
                <a:gd name="T10" fmla="*/ 16 w 121"/>
                <a:gd name="T11" fmla="*/ 0 h 98"/>
                <a:gd name="T12" fmla="*/ 20 w 121"/>
                <a:gd name="T13" fmla="*/ 0 h 98"/>
                <a:gd name="T14" fmla="*/ 26 w 121"/>
                <a:gd name="T15" fmla="*/ 0 h 98"/>
                <a:gd name="T16" fmla="*/ 31 w 121"/>
                <a:gd name="T17" fmla="*/ 4 h 98"/>
                <a:gd name="T18" fmla="*/ 35 w 121"/>
                <a:gd name="T19" fmla="*/ 9 h 98"/>
                <a:gd name="T20" fmla="*/ 40 w 121"/>
                <a:gd name="T21" fmla="*/ 17 h 98"/>
                <a:gd name="T22" fmla="*/ 42 w 121"/>
                <a:gd name="T23" fmla="*/ 24 h 98"/>
                <a:gd name="T24" fmla="*/ 44 w 121"/>
                <a:gd name="T25" fmla="*/ 32 h 98"/>
                <a:gd name="T26" fmla="*/ 46 w 121"/>
                <a:gd name="T27" fmla="*/ 39 h 98"/>
                <a:gd name="T28" fmla="*/ 47 w 121"/>
                <a:gd name="T29" fmla="*/ 46 h 98"/>
                <a:gd name="T30" fmla="*/ 49 w 121"/>
                <a:gd name="T31" fmla="*/ 51 h 98"/>
                <a:gd name="T32" fmla="*/ 50 w 121"/>
                <a:gd name="T33" fmla="*/ 57 h 98"/>
                <a:gd name="T34" fmla="*/ 52 w 121"/>
                <a:gd name="T35" fmla="*/ 59 h 98"/>
                <a:gd name="T36" fmla="*/ 54 w 121"/>
                <a:gd name="T37" fmla="*/ 59 h 98"/>
                <a:gd name="T38" fmla="*/ 56 w 121"/>
                <a:gd name="T39" fmla="*/ 57 h 98"/>
                <a:gd name="T40" fmla="*/ 59 w 121"/>
                <a:gd name="T41" fmla="*/ 53 h 98"/>
                <a:gd name="T42" fmla="*/ 62 w 121"/>
                <a:gd name="T43" fmla="*/ 47 h 98"/>
                <a:gd name="T44" fmla="*/ 65 w 121"/>
                <a:gd name="T45" fmla="*/ 40 h 98"/>
                <a:gd name="T46" fmla="*/ 69 w 121"/>
                <a:gd name="T47" fmla="*/ 33 h 98"/>
                <a:gd name="T48" fmla="*/ 73 w 121"/>
                <a:gd name="T49" fmla="*/ 28 h 98"/>
                <a:gd name="T50" fmla="*/ 76 w 121"/>
                <a:gd name="T51" fmla="*/ 23 h 98"/>
                <a:gd name="T52" fmla="*/ 81 w 121"/>
                <a:gd name="T53" fmla="*/ 19 h 98"/>
                <a:gd name="T54" fmla="*/ 86 w 121"/>
                <a:gd name="T55" fmla="*/ 15 h 98"/>
                <a:gd name="T56" fmla="*/ 91 w 121"/>
                <a:gd name="T57" fmla="*/ 13 h 98"/>
                <a:gd name="T58" fmla="*/ 96 w 121"/>
                <a:gd name="T59" fmla="*/ 13 h 98"/>
                <a:gd name="T60" fmla="*/ 101 w 121"/>
                <a:gd name="T61" fmla="*/ 15 h 98"/>
                <a:gd name="T62" fmla="*/ 105 w 121"/>
                <a:gd name="T63" fmla="*/ 18 h 98"/>
                <a:gd name="T64" fmla="*/ 109 w 121"/>
                <a:gd name="T65" fmla="*/ 24 h 98"/>
                <a:gd name="T66" fmla="*/ 112 w 121"/>
                <a:gd name="T67" fmla="*/ 31 h 98"/>
                <a:gd name="T68" fmla="*/ 115 w 121"/>
                <a:gd name="T69" fmla="*/ 39 h 98"/>
                <a:gd name="T70" fmla="*/ 116 w 121"/>
                <a:gd name="T71" fmla="*/ 48 h 98"/>
                <a:gd name="T72" fmla="*/ 118 w 121"/>
                <a:gd name="T73" fmla="*/ 57 h 98"/>
                <a:gd name="T74" fmla="*/ 120 w 121"/>
                <a:gd name="T75" fmla="*/ 97 h 9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1" h="98">
                  <a:moveTo>
                    <a:pt x="0" y="19"/>
                  </a:moveTo>
                  <a:lnTo>
                    <a:pt x="3" y="12"/>
                  </a:lnTo>
                  <a:lnTo>
                    <a:pt x="5" y="9"/>
                  </a:lnTo>
                  <a:lnTo>
                    <a:pt x="8" y="6"/>
                  </a:lnTo>
                  <a:lnTo>
                    <a:pt x="11" y="2"/>
                  </a:lnTo>
                  <a:lnTo>
                    <a:pt x="16" y="0"/>
                  </a:lnTo>
                  <a:lnTo>
                    <a:pt x="20" y="0"/>
                  </a:lnTo>
                  <a:lnTo>
                    <a:pt x="26" y="0"/>
                  </a:lnTo>
                  <a:lnTo>
                    <a:pt x="31" y="4"/>
                  </a:lnTo>
                  <a:lnTo>
                    <a:pt x="35" y="9"/>
                  </a:lnTo>
                  <a:lnTo>
                    <a:pt x="40" y="17"/>
                  </a:lnTo>
                  <a:lnTo>
                    <a:pt x="42" y="24"/>
                  </a:lnTo>
                  <a:lnTo>
                    <a:pt x="44" y="32"/>
                  </a:lnTo>
                  <a:lnTo>
                    <a:pt x="46" y="39"/>
                  </a:lnTo>
                  <a:lnTo>
                    <a:pt x="47" y="46"/>
                  </a:lnTo>
                  <a:lnTo>
                    <a:pt x="49" y="51"/>
                  </a:lnTo>
                  <a:lnTo>
                    <a:pt x="50" y="57"/>
                  </a:lnTo>
                  <a:lnTo>
                    <a:pt x="52" y="59"/>
                  </a:lnTo>
                  <a:lnTo>
                    <a:pt x="54" y="59"/>
                  </a:lnTo>
                  <a:lnTo>
                    <a:pt x="56" y="57"/>
                  </a:lnTo>
                  <a:lnTo>
                    <a:pt x="59" y="53"/>
                  </a:lnTo>
                  <a:lnTo>
                    <a:pt x="62" y="47"/>
                  </a:lnTo>
                  <a:lnTo>
                    <a:pt x="65" y="40"/>
                  </a:lnTo>
                  <a:lnTo>
                    <a:pt x="69" y="33"/>
                  </a:lnTo>
                  <a:lnTo>
                    <a:pt x="73" y="28"/>
                  </a:lnTo>
                  <a:lnTo>
                    <a:pt x="76" y="23"/>
                  </a:lnTo>
                  <a:lnTo>
                    <a:pt x="81" y="19"/>
                  </a:lnTo>
                  <a:lnTo>
                    <a:pt x="86" y="15"/>
                  </a:lnTo>
                  <a:lnTo>
                    <a:pt x="91" y="13"/>
                  </a:lnTo>
                  <a:lnTo>
                    <a:pt x="96" y="13"/>
                  </a:lnTo>
                  <a:lnTo>
                    <a:pt x="101" y="15"/>
                  </a:lnTo>
                  <a:lnTo>
                    <a:pt x="105" y="18"/>
                  </a:lnTo>
                  <a:lnTo>
                    <a:pt x="109" y="24"/>
                  </a:lnTo>
                  <a:lnTo>
                    <a:pt x="112" y="31"/>
                  </a:lnTo>
                  <a:lnTo>
                    <a:pt x="115" y="39"/>
                  </a:lnTo>
                  <a:lnTo>
                    <a:pt x="116" y="48"/>
                  </a:lnTo>
                  <a:lnTo>
                    <a:pt x="118" y="57"/>
                  </a:lnTo>
                  <a:lnTo>
                    <a:pt x="120" y="97"/>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87" name="Freeform 26"/>
            <p:cNvSpPr>
              <a:spLocks/>
            </p:cNvSpPr>
            <p:nvPr/>
          </p:nvSpPr>
          <p:spPr bwMode="auto">
            <a:xfrm>
              <a:off x="2958" y="414"/>
              <a:ext cx="53" cy="58"/>
            </a:xfrm>
            <a:custGeom>
              <a:avLst/>
              <a:gdLst>
                <a:gd name="T0" fmla="*/ 6 w 53"/>
                <a:gd name="T1" fmla="*/ 0 h 58"/>
                <a:gd name="T2" fmla="*/ 16 w 53"/>
                <a:gd name="T3" fmla="*/ 0 h 58"/>
                <a:gd name="T4" fmla="*/ 21 w 53"/>
                <a:gd name="T5" fmla="*/ 1 h 58"/>
                <a:gd name="T6" fmla="*/ 28 w 53"/>
                <a:gd name="T7" fmla="*/ 2 h 58"/>
                <a:gd name="T8" fmla="*/ 34 w 53"/>
                <a:gd name="T9" fmla="*/ 3 h 58"/>
                <a:gd name="T10" fmla="*/ 40 w 53"/>
                <a:gd name="T11" fmla="*/ 7 h 58"/>
                <a:gd name="T12" fmla="*/ 44 w 53"/>
                <a:gd name="T13" fmla="*/ 12 h 58"/>
                <a:gd name="T14" fmla="*/ 47 w 53"/>
                <a:gd name="T15" fmla="*/ 18 h 58"/>
                <a:gd name="T16" fmla="*/ 49 w 53"/>
                <a:gd name="T17" fmla="*/ 24 h 58"/>
                <a:gd name="T18" fmla="*/ 51 w 53"/>
                <a:gd name="T19" fmla="*/ 30 h 58"/>
                <a:gd name="T20" fmla="*/ 52 w 53"/>
                <a:gd name="T21" fmla="*/ 36 h 58"/>
                <a:gd name="T22" fmla="*/ 52 w 53"/>
                <a:gd name="T23" fmla="*/ 41 h 58"/>
                <a:gd name="T24" fmla="*/ 50 w 53"/>
                <a:gd name="T25" fmla="*/ 46 h 58"/>
                <a:gd name="T26" fmla="*/ 47 w 53"/>
                <a:gd name="T27" fmla="*/ 51 h 58"/>
                <a:gd name="T28" fmla="*/ 43 w 53"/>
                <a:gd name="T29" fmla="*/ 54 h 58"/>
                <a:gd name="T30" fmla="*/ 37 w 53"/>
                <a:gd name="T31" fmla="*/ 56 h 58"/>
                <a:gd name="T32" fmla="*/ 31 w 53"/>
                <a:gd name="T33" fmla="*/ 57 h 58"/>
                <a:gd name="T34" fmla="*/ 26 w 53"/>
                <a:gd name="T35" fmla="*/ 57 h 58"/>
                <a:gd name="T36" fmla="*/ 22 w 53"/>
                <a:gd name="T37" fmla="*/ 55 h 58"/>
                <a:gd name="T38" fmla="*/ 19 w 53"/>
                <a:gd name="T39" fmla="*/ 53 h 58"/>
                <a:gd name="T40" fmla="*/ 15 w 53"/>
                <a:gd name="T41" fmla="*/ 50 h 58"/>
                <a:gd name="T42" fmla="*/ 11 w 53"/>
                <a:gd name="T43" fmla="*/ 47 h 58"/>
                <a:gd name="T44" fmla="*/ 8 w 53"/>
                <a:gd name="T45" fmla="*/ 43 h 58"/>
                <a:gd name="T46" fmla="*/ 5 w 53"/>
                <a:gd name="T47" fmla="*/ 39 h 58"/>
                <a:gd name="T48" fmla="*/ 4 w 53"/>
                <a:gd name="T49" fmla="*/ 34 h 58"/>
                <a:gd name="T50" fmla="*/ 0 w 53"/>
                <a:gd name="T51" fmla="*/ 6 h 5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3" h="58">
                  <a:moveTo>
                    <a:pt x="6" y="0"/>
                  </a:moveTo>
                  <a:lnTo>
                    <a:pt x="16" y="0"/>
                  </a:lnTo>
                  <a:lnTo>
                    <a:pt x="21" y="1"/>
                  </a:lnTo>
                  <a:lnTo>
                    <a:pt x="28" y="2"/>
                  </a:lnTo>
                  <a:lnTo>
                    <a:pt x="34" y="3"/>
                  </a:lnTo>
                  <a:lnTo>
                    <a:pt x="40" y="7"/>
                  </a:lnTo>
                  <a:lnTo>
                    <a:pt x="44" y="12"/>
                  </a:lnTo>
                  <a:lnTo>
                    <a:pt x="47" y="18"/>
                  </a:lnTo>
                  <a:lnTo>
                    <a:pt x="49" y="24"/>
                  </a:lnTo>
                  <a:lnTo>
                    <a:pt x="51" y="30"/>
                  </a:lnTo>
                  <a:lnTo>
                    <a:pt x="52" y="36"/>
                  </a:lnTo>
                  <a:lnTo>
                    <a:pt x="52" y="41"/>
                  </a:lnTo>
                  <a:lnTo>
                    <a:pt x="50" y="46"/>
                  </a:lnTo>
                  <a:lnTo>
                    <a:pt x="47" y="51"/>
                  </a:lnTo>
                  <a:lnTo>
                    <a:pt x="43" y="54"/>
                  </a:lnTo>
                  <a:lnTo>
                    <a:pt x="37" y="56"/>
                  </a:lnTo>
                  <a:lnTo>
                    <a:pt x="31" y="57"/>
                  </a:lnTo>
                  <a:lnTo>
                    <a:pt x="26" y="57"/>
                  </a:lnTo>
                  <a:lnTo>
                    <a:pt x="22" y="55"/>
                  </a:lnTo>
                  <a:lnTo>
                    <a:pt x="19" y="53"/>
                  </a:lnTo>
                  <a:lnTo>
                    <a:pt x="15" y="50"/>
                  </a:lnTo>
                  <a:lnTo>
                    <a:pt x="11" y="47"/>
                  </a:lnTo>
                  <a:lnTo>
                    <a:pt x="8" y="43"/>
                  </a:lnTo>
                  <a:lnTo>
                    <a:pt x="5" y="39"/>
                  </a:lnTo>
                  <a:lnTo>
                    <a:pt x="4" y="34"/>
                  </a:lnTo>
                  <a:lnTo>
                    <a:pt x="0" y="6"/>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88" name="Freeform 27"/>
            <p:cNvSpPr>
              <a:spLocks/>
            </p:cNvSpPr>
            <p:nvPr/>
          </p:nvSpPr>
          <p:spPr bwMode="auto">
            <a:xfrm>
              <a:off x="3044" y="372"/>
              <a:ext cx="60" cy="109"/>
            </a:xfrm>
            <a:custGeom>
              <a:avLst/>
              <a:gdLst>
                <a:gd name="T0" fmla="*/ 46 w 60"/>
                <a:gd name="T1" fmla="*/ 0 h 109"/>
                <a:gd name="T2" fmla="*/ 39 w 60"/>
                <a:gd name="T3" fmla="*/ 3 h 109"/>
                <a:gd name="T4" fmla="*/ 36 w 60"/>
                <a:gd name="T5" fmla="*/ 5 h 109"/>
                <a:gd name="T6" fmla="*/ 33 w 60"/>
                <a:gd name="T7" fmla="*/ 8 h 109"/>
                <a:gd name="T8" fmla="*/ 29 w 60"/>
                <a:gd name="T9" fmla="*/ 11 h 109"/>
                <a:gd name="T10" fmla="*/ 21 w 60"/>
                <a:gd name="T11" fmla="*/ 19 h 109"/>
                <a:gd name="T12" fmla="*/ 18 w 60"/>
                <a:gd name="T13" fmla="*/ 22 h 109"/>
                <a:gd name="T14" fmla="*/ 12 w 60"/>
                <a:gd name="T15" fmla="*/ 26 h 109"/>
                <a:gd name="T16" fmla="*/ 6 w 60"/>
                <a:gd name="T17" fmla="*/ 28 h 109"/>
                <a:gd name="T18" fmla="*/ 0 w 60"/>
                <a:gd name="T19" fmla="*/ 31 h 109"/>
                <a:gd name="T20" fmla="*/ 0 w 60"/>
                <a:gd name="T21" fmla="*/ 33 h 109"/>
                <a:gd name="T22" fmla="*/ 5 w 60"/>
                <a:gd name="T23" fmla="*/ 35 h 109"/>
                <a:gd name="T24" fmla="*/ 12 w 60"/>
                <a:gd name="T25" fmla="*/ 38 h 109"/>
                <a:gd name="T26" fmla="*/ 26 w 60"/>
                <a:gd name="T27" fmla="*/ 42 h 109"/>
                <a:gd name="T28" fmla="*/ 33 w 60"/>
                <a:gd name="T29" fmla="*/ 44 h 109"/>
                <a:gd name="T30" fmla="*/ 39 w 60"/>
                <a:gd name="T31" fmla="*/ 47 h 109"/>
                <a:gd name="T32" fmla="*/ 44 w 60"/>
                <a:gd name="T33" fmla="*/ 50 h 109"/>
                <a:gd name="T34" fmla="*/ 48 w 60"/>
                <a:gd name="T35" fmla="*/ 53 h 109"/>
                <a:gd name="T36" fmla="*/ 53 w 60"/>
                <a:gd name="T37" fmla="*/ 57 h 109"/>
                <a:gd name="T38" fmla="*/ 56 w 60"/>
                <a:gd name="T39" fmla="*/ 61 h 109"/>
                <a:gd name="T40" fmla="*/ 59 w 60"/>
                <a:gd name="T41" fmla="*/ 64 h 109"/>
                <a:gd name="T42" fmla="*/ 58 w 60"/>
                <a:gd name="T43" fmla="*/ 68 h 109"/>
                <a:gd name="T44" fmla="*/ 56 w 60"/>
                <a:gd name="T45" fmla="*/ 72 h 109"/>
                <a:gd name="T46" fmla="*/ 53 w 60"/>
                <a:gd name="T47" fmla="*/ 76 h 109"/>
                <a:gd name="T48" fmla="*/ 49 w 60"/>
                <a:gd name="T49" fmla="*/ 80 h 109"/>
                <a:gd name="T50" fmla="*/ 42 w 60"/>
                <a:gd name="T51" fmla="*/ 88 h 109"/>
                <a:gd name="T52" fmla="*/ 38 w 60"/>
                <a:gd name="T53" fmla="*/ 91 h 109"/>
                <a:gd name="T54" fmla="*/ 34 w 60"/>
                <a:gd name="T55" fmla="*/ 94 h 109"/>
                <a:gd name="T56" fmla="*/ 30 w 60"/>
                <a:gd name="T57" fmla="*/ 97 h 109"/>
                <a:gd name="T58" fmla="*/ 26 w 60"/>
                <a:gd name="T59" fmla="*/ 99 h 109"/>
                <a:gd name="T60" fmla="*/ 22 w 60"/>
                <a:gd name="T61" fmla="*/ 101 h 109"/>
                <a:gd name="T62" fmla="*/ 10 w 60"/>
                <a:gd name="T63" fmla="*/ 108 h 10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60" h="109">
                  <a:moveTo>
                    <a:pt x="46" y="0"/>
                  </a:moveTo>
                  <a:lnTo>
                    <a:pt x="39" y="3"/>
                  </a:lnTo>
                  <a:lnTo>
                    <a:pt x="36" y="5"/>
                  </a:lnTo>
                  <a:lnTo>
                    <a:pt x="33" y="8"/>
                  </a:lnTo>
                  <a:lnTo>
                    <a:pt x="29" y="11"/>
                  </a:lnTo>
                  <a:lnTo>
                    <a:pt x="21" y="19"/>
                  </a:lnTo>
                  <a:lnTo>
                    <a:pt x="18" y="22"/>
                  </a:lnTo>
                  <a:lnTo>
                    <a:pt x="12" y="26"/>
                  </a:lnTo>
                  <a:lnTo>
                    <a:pt x="6" y="28"/>
                  </a:lnTo>
                  <a:lnTo>
                    <a:pt x="0" y="31"/>
                  </a:lnTo>
                  <a:lnTo>
                    <a:pt x="0" y="33"/>
                  </a:lnTo>
                  <a:lnTo>
                    <a:pt x="5" y="35"/>
                  </a:lnTo>
                  <a:lnTo>
                    <a:pt x="12" y="38"/>
                  </a:lnTo>
                  <a:lnTo>
                    <a:pt x="26" y="42"/>
                  </a:lnTo>
                  <a:lnTo>
                    <a:pt x="33" y="44"/>
                  </a:lnTo>
                  <a:lnTo>
                    <a:pt x="39" y="47"/>
                  </a:lnTo>
                  <a:lnTo>
                    <a:pt x="44" y="50"/>
                  </a:lnTo>
                  <a:lnTo>
                    <a:pt x="48" y="53"/>
                  </a:lnTo>
                  <a:lnTo>
                    <a:pt x="53" y="57"/>
                  </a:lnTo>
                  <a:lnTo>
                    <a:pt x="56" y="61"/>
                  </a:lnTo>
                  <a:lnTo>
                    <a:pt x="59" y="64"/>
                  </a:lnTo>
                  <a:lnTo>
                    <a:pt x="58" y="68"/>
                  </a:lnTo>
                  <a:lnTo>
                    <a:pt x="56" y="72"/>
                  </a:lnTo>
                  <a:lnTo>
                    <a:pt x="53" y="76"/>
                  </a:lnTo>
                  <a:lnTo>
                    <a:pt x="49" y="80"/>
                  </a:lnTo>
                  <a:lnTo>
                    <a:pt x="42" y="88"/>
                  </a:lnTo>
                  <a:lnTo>
                    <a:pt x="38" y="91"/>
                  </a:lnTo>
                  <a:lnTo>
                    <a:pt x="34" y="94"/>
                  </a:lnTo>
                  <a:lnTo>
                    <a:pt x="30" y="97"/>
                  </a:lnTo>
                  <a:lnTo>
                    <a:pt x="26" y="99"/>
                  </a:lnTo>
                  <a:lnTo>
                    <a:pt x="22" y="101"/>
                  </a:lnTo>
                  <a:lnTo>
                    <a:pt x="10" y="108"/>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89" name="Freeform 28"/>
            <p:cNvSpPr>
              <a:spLocks/>
            </p:cNvSpPr>
            <p:nvPr/>
          </p:nvSpPr>
          <p:spPr bwMode="auto">
            <a:xfrm>
              <a:off x="3162" y="408"/>
              <a:ext cx="19" cy="79"/>
            </a:xfrm>
            <a:custGeom>
              <a:avLst/>
              <a:gdLst>
                <a:gd name="T0" fmla="*/ 0 w 19"/>
                <a:gd name="T1" fmla="*/ 0 h 79"/>
                <a:gd name="T2" fmla="*/ 7 w 19"/>
                <a:gd name="T3" fmla="*/ 7 h 79"/>
                <a:gd name="T4" fmla="*/ 9 w 19"/>
                <a:gd name="T5" fmla="*/ 13 h 79"/>
                <a:gd name="T6" fmla="*/ 11 w 19"/>
                <a:gd name="T7" fmla="*/ 22 h 79"/>
                <a:gd name="T8" fmla="*/ 18 w 19"/>
                <a:gd name="T9" fmla="*/ 78 h 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79">
                  <a:moveTo>
                    <a:pt x="0" y="0"/>
                  </a:moveTo>
                  <a:lnTo>
                    <a:pt x="7" y="7"/>
                  </a:lnTo>
                  <a:lnTo>
                    <a:pt x="9" y="13"/>
                  </a:lnTo>
                  <a:lnTo>
                    <a:pt x="11" y="22"/>
                  </a:lnTo>
                  <a:lnTo>
                    <a:pt x="18" y="78"/>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90" name="Freeform 29"/>
            <p:cNvSpPr>
              <a:spLocks/>
            </p:cNvSpPr>
            <p:nvPr/>
          </p:nvSpPr>
          <p:spPr bwMode="auto">
            <a:xfrm>
              <a:off x="3144" y="312"/>
              <a:ext cx="1" cy="7"/>
            </a:xfrm>
            <a:custGeom>
              <a:avLst/>
              <a:gdLst>
                <a:gd name="T0" fmla="*/ 0 w 1"/>
                <a:gd name="T1" fmla="*/ 6 h 7"/>
                <a:gd name="T2" fmla="*/ 0 w 1"/>
                <a:gd name="T3" fmla="*/ 0 h 7"/>
                <a:gd name="T4" fmla="*/ 0 60000 65536"/>
                <a:gd name="T5" fmla="*/ 0 60000 65536"/>
              </a:gdLst>
              <a:ahLst/>
              <a:cxnLst>
                <a:cxn ang="T4">
                  <a:pos x="T0" y="T1"/>
                </a:cxn>
                <a:cxn ang="T5">
                  <a:pos x="T2" y="T3"/>
                </a:cxn>
              </a:cxnLst>
              <a:rect l="0" t="0" r="r" b="b"/>
              <a:pathLst>
                <a:path w="1" h="7">
                  <a:moveTo>
                    <a:pt x="0" y="6"/>
                  </a:moveTo>
                  <a:lnTo>
                    <a:pt x="0" y="0"/>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91" name="Freeform 30"/>
            <p:cNvSpPr>
              <a:spLocks/>
            </p:cNvSpPr>
            <p:nvPr/>
          </p:nvSpPr>
          <p:spPr bwMode="auto">
            <a:xfrm>
              <a:off x="3228" y="348"/>
              <a:ext cx="181" cy="105"/>
            </a:xfrm>
            <a:custGeom>
              <a:avLst/>
              <a:gdLst>
                <a:gd name="T0" fmla="*/ 3 w 181"/>
                <a:gd name="T1" fmla="*/ 7 h 105"/>
                <a:gd name="T2" fmla="*/ 7 w 181"/>
                <a:gd name="T3" fmla="*/ 17 h 105"/>
                <a:gd name="T4" fmla="*/ 10 w 181"/>
                <a:gd name="T5" fmla="*/ 31 h 105"/>
                <a:gd name="T6" fmla="*/ 20 w 181"/>
                <a:gd name="T7" fmla="*/ 85 h 105"/>
                <a:gd name="T8" fmla="*/ 22 w 181"/>
                <a:gd name="T9" fmla="*/ 91 h 105"/>
                <a:gd name="T10" fmla="*/ 29 w 181"/>
                <a:gd name="T11" fmla="*/ 66 h 105"/>
                <a:gd name="T12" fmla="*/ 35 w 181"/>
                <a:gd name="T13" fmla="*/ 51 h 105"/>
                <a:gd name="T14" fmla="*/ 43 w 181"/>
                <a:gd name="T15" fmla="*/ 39 h 105"/>
                <a:gd name="T16" fmla="*/ 50 w 181"/>
                <a:gd name="T17" fmla="*/ 33 h 105"/>
                <a:gd name="T18" fmla="*/ 55 w 181"/>
                <a:gd name="T19" fmla="*/ 37 h 105"/>
                <a:gd name="T20" fmla="*/ 61 w 181"/>
                <a:gd name="T21" fmla="*/ 47 h 105"/>
                <a:gd name="T22" fmla="*/ 68 w 181"/>
                <a:gd name="T23" fmla="*/ 59 h 105"/>
                <a:gd name="T24" fmla="*/ 73 w 181"/>
                <a:gd name="T25" fmla="*/ 72 h 105"/>
                <a:gd name="T26" fmla="*/ 80 w 181"/>
                <a:gd name="T27" fmla="*/ 87 h 105"/>
                <a:gd name="T28" fmla="*/ 86 w 181"/>
                <a:gd name="T29" fmla="*/ 94 h 105"/>
                <a:gd name="T30" fmla="*/ 94 w 181"/>
                <a:gd name="T31" fmla="*/ 99 h 105"/>
                <a:gd name="T32" fmla="*/ 104 w 181"/>
                <a:gd name="T33" fmla="*/ 104 h 105"/>
                <a:gd name="T34" fmla="*/ 115 w 181"/>
                <a:gd name="T35" fmla="*/ 103 h 105"/>
                <a:gd name="T36" fmla="*/ 126 w 181"/>
                <a:gd name="T37" fmla="*/ 98 h 105"/>
                <a:gd name="T38" fmla="*/ 138 w 181"/>
                <a:gd name="T39" fmla="*/ 91 h 105"/>
                <a:gd name="T40" fmla="*/ 146 w 181"/>
                <a:gd name="T41" fmla="*/ 83 h 105"/>
                <a:gd name="T42" fmla="*/ 152 w 181"/>
                <a:gd name="T43" fmla="*/ 76 h 105"/>
                <a:gd name="T44" fmla="*/ 157 w 181"/>
                <a:gd name="T45" fmla="*/ 68 h 105"/>
                <a:gd name="T46" fmla="*/ 167 w 181"/>
                <a:gd name="T47" fmla="*/ 53 h 105"/>
                <a:gd name="T48" fmla="*/ 171 w 181"/>
                <a:gd name="T49" fmla="*/ 41 h 105"/>
                <a:gd name="T50" fmla="*/ 170 w 181"/>
                <a:gd name="T51" fmla="*/ 31 h 105"/>
                <a:gd name="T52" fmla="*/ 164 w 181"/>
                <a:gd name="T53" fmla="*/ 24 h 105"/>
                <a:gd name="T54" fmla="*/ 156 w 181"/>
                <a:gd name="T55" fmla="*/ 23 h 105"/>
                <a:gd name="T56" fmla="*/ 149 w 181"/>
                <a:gd name="T57" fmla="*/ 25 h 105"/>
                <a:gd name="T58" fmla="*/ 143 w 181"/>
                <a:gd name="T59" fmla="*/ 30 h 105"/>
                <a:gd name="T60" fmla="*/ 135 w 181"/>
                <a:gd name="T61" fmla="*/ 42 h 105"/>
                <a:gd name="T62" fmla="*/ 126 w 181"/>
                <a:gd name="T63" fmla="*/ 58 h 105"/>
                <a:gd name="T64" fmla="*/ 120 w 181"/>
                <a:gd name="T65" fmla="*/ 71 h 105"/>
                <a:gd name="T66" fmla="*/ 118 w 181"/>
                <a:gd name="T67" fmla="*/ 82 h 105"/>
                <a:gd name="T68" fmla="*/ 121 w 181"/>
                <a:gd name="T69" fmla="*/ 91 h 105"/>
                <a:gd name="T70" fmla="*/ 126 w 181"/>
                <a:gd name="T71" fmla="*/ 97 h 105"/>
                <a:gd name="T72" fmla="*/ 134 w 181"/>
                <a:gd name="T73" fmla="*/ 100 h 105"/>
                <a:gd name="T74" fmla="*/ 145 w 181"/>
                <a:gd name="T75" fmla="*/ 100 h 105"/>
                <a:gd name="T76" fmla="*/ 180 w 181"/>
                <a:gd name="T77" fmla="*/ 96 h 10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81" h="105">
                  <a:moveTo>
                    <a:pt x="0" y="0"/>
                  </a:moveTo>
                  <a:lnTo>
                    <a:pt x="3" y="7"/>
                  </a:lnTo>
                  <a:lnTo>
                    <a:pt x="5" y="11"/>
                  </a:lnTo>
                  <a:lnTo>
                    <a:pt x="7" y="17"/>
                  </a:lnTo>
                  <a:lnTo>
                    <a:pt x="8" y="23"/>
                  </a:lnTo>
                  <a:lnTo>
                    <a:pt x="10" y="31"/>
                  </a:lnTo>
                  <a:lnTo>
                    <a:pt x="14" y="51"/>
                  </a:lnTo>
                  <a:lnTo>
                    <a:pt x="20" y="85"/>
                  </a:lnTo>
                  <a:lnTo>
                    <a:pt x="22" y="90"/>
                  </a:lnTo>
                  <a:lnTo>
                    <a:pt x="22" y="91"/>
                  </a:lnTo>
                  <a:lnTo>
                    <a:pt x="27" y="73"/>
                  </a:lnTo>
                  <a:lnTo>
                    <a:pt x="29" y="66"/>
                  </a:lnTo>
                  <a:lnTo>
                    <a:pt x="32" y="58"/>
                  </a:lnTo>
                  <a:lnTo>
                    <a:pt x="35" y="51"/>
                  </a:lnTo>
                  <a:lnTo>
                    <a:pt x="39" y="44"/>
                  </a:lnTo>
                  <a:lnTo>
                    <a:pt x="43" y="39"/>
                  </a:lnTo>
                  <a:lnTo>
                    <a:pt x="46" y="34"/>
                  </a:lnTo>
                  <a:lnTo>
                    <a:pt x="50" y="33"/>
                  </a:lnTo>
                  <a:lnTo>
                    <a:pt x="52" y="34"/>
                  </a:lnTo>
                  <a:lnTo>
                    <a:pt x="55" y="37"/>
                  </a:lnTo>
                  <a:lnTo>
                    <a:pt x="58" y="41"/>
                  </a:lnTo>
                  <a:lnTo>
                    <a:pt x="61" y="47"/>
                  </a:lnTo>
                  <a:lnTo>
                    <a:pt x="65" y="53"/>
                  </a:lnTo>
                  <a:lnTo>
                    <a:pt x="68" y="59"/>
                  </a:lnTo>
                  <a:lnTo>
                    <a:pt x="71" y="65"/>
                  </a:lnTo>
                  <a:lnTo>
                    <a:pt x="73" y="72"/>
                  </a:lnTo>
                  <a:lnTo>
                    <a:pt x="76" y="77"/>
                  </a:lnTo>
                  <a:lnTo>
                    <a:pt x="80" y="87"/>
                  </a:lnTo>
                  <a:lnTo>
                    <a:pt x="82" y="91"/>
                  </a:lnTo>
                  <a:lnTo>
                    <a:pt x="86" y="94"/>
                  </a:lnTo>
                  <a:lnTo>
                    <a:pt x="89" y="97"/>
                  </a:lnTo>
                  <a:lnTo>
                    <a:pt x="94" y="99"/>
                  </a:lnTo>
                  <a:lnTo>
                    <a:pt x="98" y="101"/>
                  </a:lnTo>
                  <a:lnTo>
                    <a:pt x="104" y="104"/>
                  </a:lnTo>
                  <a:lnTo>
                    <a:pt x="109" y="104"/>
                  </a:lnTo>
                  <a:lnTo>
                    <a:pt x="115" y="103"/>
                  </a:lnTo>
                  <a:lnTo>
                    <a:pt x="121" y="100"/>
                  </a:lnTo>
                  <a:lnTo>
                    <a:pt x="126" y="98"/>
                  </a:lnTo>
                  <a:lnTo>
                    <a:pt x="132" y="94"/>
                  </a:lnTo>
                  <a:lnTo>
                    <a:pt x="138" y="91"/>
                  </a:lnTo>
                  <a:lnTo>
                    <a:pt x="143" y="87"/>
                  </a:lnTo>
                  <a:lnTo>
                    <a:pt x="146" y="83"/>
                  </a:lnTo>
                  <a:lnTo>
                    <a:pt x="149" y="80"/>
                  </a:lnTo>
                  <a:lnTo>
                    <a:pt x="152" y="76"/>
                  </a:lnTo>
                  <a:lnTo>
                    <a:pt x="155" y="72"/>
                  </a:lnTo>
                  <a:lnTo>
                    <a:pt x="157" y="68"/>
                  </a:lnTo>
                  <a:lnTo>
                    <a:pt x="163" y="58"/>
                  </a:lnTo>
                  <a:lnTo>
                    <a:pt x="167" y="53"/>
                  </a:lnTo>
                  <a:lnTo>
                    <a:pt x="169" y="47"/>
                  </a:lnTo>
                  <a:lnTo>
                    <a:pt x="171" y="41"/>
                  </a:lnTo>
                  <a:lnTo>
                    <a:pt x="172" y="35"/>
                  </a:lnTo>
                  <a:lnTo>
                    <a:pt x="170" y="31"/>
                  </a:lnTo>
                  <a:lnTo>
                    <a:pt x="168" y="28"/>
                  </a:lnTo>
                  <a:lnTo>
                    <a:pt x="164" y="24"/>
                  </a:lnTo>
                  <a:lnTo>
                    <a:pt x="160" y="23"/>
                  </a:lnTo>
                  <a:lnTo>
                    <a:pt x="156" y="23"/>
                  </a:lnTo>
                  <a:lnTo>
                    <a:pt x="152" y="23"/>
                  </a:lnTo>
                  <a:lnTo>
                    <a:pt x="149" y="25"/>
                  </a:lnTo>
                  <a:lnTo>
                    <a:pt x="146" y="27"/>
                  </a:lnTo>
                  <a:lnTo>
                    <a:pt x="143" y="30"/>
                  </a:lnTo>
                  <a:lnTo>
                    <a:pt x="139" y="35"/>
                  </a:lnTo>
                  <a:lnTo>
                    <a:pt x="135" y="42"/>
                  </a:lnTo>
                  <a:lnTo>
                    <a:pt x="130" y="50"/>
                  </a:lnTo>
                  <a:lnTo>
                    <a:pt x="126" y="58"/>
                  </a:lnTo>
                  <a:lnTo>
                    <a:pt x="122" y="64"/>
                  </a:lnTo>
                  <a:lnTo>
                    <a:pt x="120" y="71"/>
                  </a:lnTo>
                  <a:lnTo>
                    <a:pt x="119" y="77"/>
                  </a:lnTo>
                  <a:lnTo>
                    <a:pt x="118" y="82"/>
                  </a:lnTo>
                  <a:lnTo>
                    <a:pt x="119" y="86"/>
                  </a:lnTo>
                  <a:lnTo>
                    <a:pt x="121" y="91"/>
                  </a:lnTo>
                  <a:lnTo>
                    <a:pt x="123" y="94"/>
                  </a:lnTo>
                  <a:lnTo>
                    <a:pt x="126" y="97"/>
                  </a:lnTo>
                  <a:lnTo>
                    <a:pt x="130" y="98"/>
                  </a:lnTo>
                  <a:lnTo>
                    <a:pt x="134" y="100"/>
                  </a:lnTo>
                  <a:lnTo>
                    <a:pt x="140" y="100"/>
                  </a:lnTo>
                  <a:lnTo>
                    <a:pt x="145" y="100"/>
                  </a:lnTo>
                  <a:lnTo>
                    <a:pt x="149" y="100"/>
                  </a:lnTo>
                  <a:lnTo>
                    <a:pt x="180" y="96"/>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92" name="Freeform 31"/>
            <p:cNvSpPr>
              <a:spLocks/>
            </p:cNvSpPr>
            <p:nvPr/>
          </p:nvSpPr>
          <p:spPr bwMode="auto">
            <a:xfrm>
              <a:off x="3534" y="282"/>
              <a:ext cx="259" cy="49"/>
            </a:xfrm>
            <a:custGeom>
              <a:avLst/>
              <a:gdLst>
                <a:gd name="T0" fmla="*/ 258 w 259"/>
                <a:gd name="T1" fmla="*/ 0 h 49"/>
                <a:gd name="T2" fmla="*/ 245 w 259"/>
                <a:gd name="T3" fmla="*/ 0 h 49"/>
                <a:gd name="T4" fmla="*/ 236 w 259"/>
                <a:gd name="T5" fmla="*/ 1 h 49"/>
                <a:gd name="T6" fmla="*/ 212 w 259"/>
                <a:gd name="T7" fmla="*/ 3 h 49"/>
                <a:gd name="T8" fmla="*/ 200 w 259"/>
                <a:gd name="T9" fmla="*/ 4 h 49"/>
                <a:gd name="T10" fmla="*/ 188 w 259"/>
                <a:gd name="T11" fmla="*/ 5 h 49"/>
                <a:gd name="T12" fmla="*/ 178 w 259"/>
                <a:gd name="T13" fmla="*/ 5 h 49"/>
                <a:gd name="T14" fmla="*/ 168 w 259"/>
                <a:gd name="T15" fmla="*/ 7 h 49"/>
                <a:gd name="T16" fmla="*/ 158 w 259"/>
                <a:gd name="T17" fmla="*/ 9 h 49"/>
                <a:gd name="T18" fmla="*/ 149 w 259"/>
                <a:gd name="T19" fmla="*/ 12 h 49"/>
                <a:gd name="T20" fmla="*/ 141 w 259"/>
                <a:gd name="T21" fmla="*/ 14 h 49"/>
                <a:gd name="T22" fmla="*/ 133 w 259"/>
                <a:gd name="T23" fmla="*/ 16 h 49"/>
                <a:gd name="T24" fmla="*/ 125 w 259"/>
                <a:gd name="T25" fmla="*/ 16 h 49"/>
                <a:gd name="T26" fmla="*/ 115 w 259"/>
                <a:gd name="T27" fmla="*/ 18 h 49"/>
                <a:gd name="T28" fmla="*/ 103 w 259"/>
                <a:gd name="T29" fmla="*/ 21 h 49"/>
                <a:gd name="T30" fmla="*/ 91 w 259"/>
                <a:gd name="T31" fmla="*/ 24 h 49"/>
                <a:gd name="T32" fmla="*/ 78 w 259"/>
                <a:gd name="T33" fmla="*/ 26 h 49"/>
                <a:gd name="T34" fmla="*/ 64 w 259"/>
                <a:gd name="T35" fmla="*/ 29 h 49"/>
                <a:gd name="T36" fmla="*/ 51 w 259"/>
                <a:gd name="T37" fmla="*/ 31 h 49"/>
                <a:gd name="T38" fmla="*/ 40 w 259"/>
                <a:gd name="T39" fmla="*/ 34 h 49"/>
                <a:gd name="T40" fmla="*/ 29 w 259"/>
                <a:gd name="T41" fmla="*/ 37 h 49"/>
                <a:gd name="T42" fmla="*/ 0 w 259"/>
                <a:gd name="T43" fmla="*/ 48 h 4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59" h="49">
                  <a:moveTo>
                    <a:pt x="258" y="0"/>
                  </a:moveTo>
                  <a:lnTo>
                    <a:pt x="245" y="0"/>
                  </a:lnTo>
                  <a:lnTo>
                    <a:pt x="236" y="1"/>
                  </a:lnTo>
                  <a:lnTo>
                    <a:pt x="212" y="3"/>
                  </a:lnTo>
                  <a:lnTo>
                    <a:pt x="200" y="4"/>
                  </a:lnTo>
                  <a:lnTo>
                    <a:pt x="188" y="5"/>
                  </a:lnTo>
                  <a:lnTo>
                    <a:pt x="178" y="5"/>
                  </a:lnTo>
                  <a:lnTo>
                    <a:pt x="168" y="7"/>
                  </a:lnTo>
                  <a:lnTo>
                    <a:pt x="158" y="9"/>
                  </a:lnTo>
                  <a:lnTo>
                    <a:pt x="149" y="12"/>
                  </a:lnTo>
                  <a:lnTo>
                    <a:pt x="141" y="14"/>
                  </a:lnTo>
                  <a:lnTo>
                    <a:pt x="133" y="16"/>
                  </a:lnTo>
                  <a:lnTo>
                    <a:pt x="125" y="16"/>
                  </a:lnTo>
                  <a:lnTo>
                    <a:pt x="115" y="18"/>
                  </a:lnTo>
                  <a:lnTo>
                    <a:pt x="103" y="21"/>
                  </a:lnTo>
                  <a:lnTo>
                    <a:pt x="91" y="24"/>
                  </a:lnTo>
                  <a:lnTo>
                    <a:pt x="78" y="26"/>
                  </a:lnTo>
                  <a:lnTo>
                    <a:pt x="64" y="29"/>
                  </a:lnTo>
                  <a:lnTo>
                    <a:pt x="51" y="31"/>
                  </a:lnTo>
                  <a:lnTo>
                    <a:pt x="40" y="34"/>
                  </a:lnTo>
                  <a:lnTo>
                    <a:pt x="29" y="37"/>
                  </a:lnTo>
                  <a:lnTo>
                    <a:pt x="0" y="48"/>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93" name="Freeform 32"/>
            <p:cNvSpPr>
              <a:spLocks/>
            </p:cNvSpPr>
            <p:nvPr/>
          </p:nvSpPr>
          <p:spPr bwMode="auto">
            <a:xfrm>
              <a:off x="3630" y="312"/>
              <a:ext cx="7" cy="175"/>
            </a:xfrm>
            <a:custGeom>
              <a:avLst/>
              <a:gdLst>
                <a:gd name="T0" fmla="*/ 6 w 7"/>
                <a:gd name="T1" fmla="*/ 0 h 175"/>
                <a:gd name="T2" fmla="*/ 3 w 7"/>
                <a:gd name="T3" fmla="*/ 7 h 175"/>
                <a:gd name="T4" fmla="*/ 2 w 7"/>
                <a:gd name="T5" fmla="*/ 14 h 175"/>
                <a:gd name="T6" fmla="*/ 1 w 7"/>
                <a:gd name="T7" fmla="*/ 25 h 175"/>
                <a:gd name="T8" fmla="*/ 1 w 7"/>
                <a:gd name="T9" fmla="*/ 55 h 175"/>
                <a:gd name="T10" fmla="*/ 0 w 7"/>
                <a:gd name="T11" fmla="*/ 90 h 175"/>
                <a:gd name="T12" fmla="*/ 1 w 7"/>
                <a:gd name="T13" fmla="*/ 103 h 175"/>
                <a:gd name="T14" fmla="*/ 2 w 7"/>
                <a:gd name="T15" fmla="*/ 113 h 175"/>
                <a:gd name="T16" fmla="*/ 3 w 7"/>
                <a:gd name="T17" fmla="*/ 122 h 175"/>
                <a:gd name="T18" fmla="*/ 4 w 7"/>
                <a:gd name="T19" fmla="*/ 130 h 175"/>
                <a:gd name="T20" fmla="*/ 5 w 7"/>
                <a:gd name="T21" fmla="*/ 140 h 175"/>
                <a:gd name="T22" fmla="*/ 6 w 7"/>
                <a:gd name="T23" fmla="*/ 174 h 17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 h="175">
                  <a:moveTo>
                    <a:pt x="6" y="0"/>
                  </a:moveTo>
                  <a:lnTo>
                    <a:pt x="3" y="7"/>
                  </a:lnTo>
                  <a:lnTo>
                    <a:pt x="2" y="14"/>
                  </a:lnTo>
                  <a:lnTo>
                    <a:pt x="1" y="25"/>
                  </a:lnTo>
                  <a:lnTo>
                    <a:pt x="1" y="55"/>
                  </a:lnTo>
                  <a:lnTo>
                    <a:pt x="0" y="90"/>
                  </a:lnTo>
                  <a:lnTo>
                    <a:pt x="1" y="103"/>
                  </a:lnTo>
                  <a:lnTo>
                    <a:pt x="2" y="113"/>
                  </a:lnTo>
                  <a:lnTo>
                    <a:pt x="3" y="122"/>
                  </a:lnTo>
                  <a:lnTo>
                    <a:pt x="4" y="130"/>
                  </a:lnTo>
                  <a:lnTo>
                    <a:pt x="5" y="140"/>
                  </a:lnTo>
                  <a:lnTo>
                    <a:pt x="6" y="174"/>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94" name="Freeform 33"/>
            <p:cNvSpPr>
              <a:spLocks/>
            </p:cNvSpPr>
            <p:nvPr/>
          </p:nvSpPr>
          <p:spPr bwMode="auto">
            <a:xfrm>
              <a:off x="3702" y="384"/>
              <a:ext cx="43" cy="45"/>
            </a:xfrm>
            <a:custGeom>
              <a:avLst/>
              <a:gdLst>
                <a:gd name="T0" fmla="*/ 0 w 43"/>
                <a:gd name="T1" fmla="*/ 24 h 45"/>
                <a:gd name="T2" fmla="*/ 3 w 43"/>
                <a:gd name="T3" fmla="*/ 31 h 45"/>
                <a:gd name="T4" fmla="*/ 5 w 43"/>
                <a:gd name="T5" fmla="*/ 34 h 45"/>
                <a:gd name="T6" fmla="*/ 7 w 43"/>
                <a:gd name="T7" fmla="*/ 39 h 45"/>
                <a:gd name="T8" fmla="*/ 8 w 43"/>
                <a:gd name="T9" fmla="*/ 44 h 45"/>
                <a:gd name="T10" fmla="*/ 10 w 43"/>
                <a:gd name="T11" fmla="*/ 44 h 45"/>
                <a:gd name="T12" fmla="*/ 10 w 43"/>
                <a:gd name="T13" fmla="*/ 43 h 45"/>
                <a:gd name="T14" fmla="*/ 11 w 43"/>
                <a:gd name="T15" fmla="*/ 38 h 45"/>
                <a:gd name="T16" fmla="*/ 13 w 43"/>
                <a:gd name="T17" fmla="*/ 33 h 45"/>
                <a:gd name="T18" fmla="*/ 15 w 43"/>
                <a:gd name="T19" fmla="*/ 26 h 45"/>
                <a:gd name="T20" fmla="*/ 18 w 43"/>
                <a:gd name="T21" fmla="*/ 20 h 45"/>
                <a:gd name="T22" fmla="*/ 22 w 43"/>
                <a:gd name="T23" fmla="*/ 14 h 45"/>
                <a:gd name="T24" fmla="*/ 25 w 43"/>
                <a:gd name="T25" fmla="*/ 10 h 45"/>
                <a:gd name="T26" fmla="*/ 42 w 43"/>
                <a:gd name="T27" fmla="*/ 0 h 4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3" h="45">
                  <a:moveTo>
                    <a:pt x="0" y="24"/>
                  </a:moveTo>
                  <a:lnTo>
                    <a:pt x="3" y="31"/>
                  </a:lnTo>
                  <a:lnTo>
                    <a:pt x="5" y="34"/>
                  </a:lnTo>
                  <a:lnTo>
                    <a:pt x="7" y="39"/>
                  </a:lnTo>
                  <a:lnTo>
                    <a:pt x="8" y="44"/>
                  </a:lnTo>
                  <a:lnTo>
                    <a:pt x="10" y="44"/>
                  </a:lnTo>
                  <a:lnTo>
                    <a:pt x="10" y="43"/>
                  </a:lnTo>
                  <a:lnTo>
                    <a:pt x="11" y="38"/>
                  </a:lnTo>
                  <a:lnTo>
                    <a:pt x="13" y="33"/>
                  </a:lnTo>
                  <a:lnTo>
                    <a:pt x="15" y="26"/>
                  </a:lnTo>
                  <a:lnTo>
                    <a:pt x="18" y="20"/>
                  </a:lnTo>
                  <a:lnTo>
                    <a:pt x="22" y="14"/>
                  </a:lnTo>
                  <a:lnTo>
                    <a:pt x="25" y="10"/>
                  </a:lnTo>
                  <a:lnTo>
                    <a:pt x="42" y="0"/>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95" name="Freeform 34"/>
            <p:cNvSpPr>
              <a:spLocks/>
            </p:cNvSpPr>
            <p:nvPr/>
          </p:nvSpPr>
          <p:spPr bwMode="auto">
            <a:xfrm>
              <a:off x="3816" y="438"/>
              <a:ext cx="7" cy="37"/>
            </a:xfrm>
            <a:custGeom>
              <a:avLst/>
              <a:gdLst>
                <a:gd name="T0" fmla="*/ 0 w 7"/>
                <a:gd name="T1" fmla="*/ 0 h 37"/>
                <a:gd name="T2" fmla="*/ 2 w 7"/>
                <a:gd name="T3" fmla="*/ 5 h 37"/>
                <a:gd name="T4" fmla="*/ 6 w 7"/>
                <a:gd name="T5" fmla="*/ 36 h 37"/>
                <a:gd name="T6" fmla="*/ 0 60000 65536"/>
                <a:gd name="T7" fmla="*/ 0 60000 65536"/>
                <a:gd name="T8" fmla="*/ 0 60000 65536"/>
              </a:gdLst>
              <a:ahLst/>
              <a:cxnLst>
                <a:cxn ang="T6">
                  <a:pos x="T0" y="T1"/>
                </a:cxn>
                <a:cxn ang="T7">
                  <a:pos x="T2" y="T3"/>
                </a:cxn>
                <a:cxn ang="T8">
                  <a:pos x="T4" y="T5"/>
                </a:cxn>
              </a:cxnLst>
              <a:rect l="0" t="0" r="r" b="b"/>
              <a:pathLst>
                <a:path w="7" h="37">
                  <a:moveTo>
                    <a:pt x="0" y="0"/>
                  </a:moveTo>
                  <a:lnTo>
                    <a:pt x="2" y="5"/>
                  </a:lnTo>
                  <a:lnTo>
                    <a:pt x="6" y="36"/>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96" name="Freeform 35"/>
            <p:cNvSpPr>
              <a:spLocks/>
            </p:cNvSpPr>
            <p:nvPr/>
          </p:nvSpPr>
          <p:spPr bwMode="auto">
            <a:xfrm>
              <a:off x="3792" y="354"/>
              <a:ext cx="1" cy="7"/>
            </a:xfrm>
            <a:custGeom>
              <a:avLst/>
              <a:gdLst>
                <a:gd name="T0" fmla="*/ 0 w 1"/>
                <a:gd name="T1" fmla="*/ 0 h 7"/>
                <a:gd name="T2" fmla="*/ 0 w 1"/>
                <a:gd name="T3" fmla="*/ 6 h 7"/>
                <a:gd name="T4" fmla="*/ 0 60000 65536"/>
                <a:gd name="T5" fmla="*/ 0 60000 65536"/>
              </a:gdLst>
              <a:ahLst/>
              <a:cxnLst>
                <a:cxn ang="T4">
                  <a:pos x="T0" y="T1"/>
                </a:cxn>
                <a:cxn ang="T5">
                  <a:pos x="T2" y="T3"/>
                </a:cxn>
              </a:cxnLst>
              <a:rect l="0" t="0" r="r" b="b"/>
              <a:pathLst>
                <a:path w="1" h="7">
                  <a:moveTo>
                    <a:pt x="0" y="0"/>
                  </a:moveTo>
                  <a:lnTo>
                    <a:pt x="0" y="6"/>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97" name="Freeform 36"/>
            <p:cNvSpPr>
              <a:spLocks/>
            </p:cNvSpPr>
            <p:nvPr/>
          </p:nvSpPr>
          <p:spPr bwMode="auto">
            <a:xfrm>
              <a:off x="3930" y="372"/>
              <a:ext cx="19" cy="247"/>
            </a:xfrm>
            <a:custGeom>
              <a:avLst/>
              <a:gdLst>
                <a:gd name="T0" fmla="*/ 0 w 19"/>
                <a:gd name="T1" fmla="*/ 0 h 247"/>
                <a:gd name="T2" fmla="*/ 3 w 19"/>
                <a:gd name="T3" fmla="*/ 10 h 247"/>
                <a:gd name="T4" fmla="*/ 4 w 19"/>
                <a:gd name="T5" fmla="*/ 15 h 247"/>
                <a:gd name="T6" fmla="*/ 5 w 19"/>
                <a:gd name="T7" fmla="*/ 22 h 247"/>
                <a:gd name="T8" fmla="*/ 5 w 19"/>
                <a:gd name="T9" fmla="*/ 28 h 247"/>
                <a:gd name="T10" fmla="*/ 5 w 19"/>
                <a:gd name="T11" fmla="*/ 41 h 247"/>
                <a:gd name="T12" fmla="*/ 6 w 19"/>
                <a:gd name="T13" fmla="*/ 47 h 247"/>
                <a:gd name="T14" fmla="*/ 14 w 19"/>
                <a:gd name="T15" fmla="*/ 157 h 247"/>
                <a:gd name="T16" fmla="*/ 16 w 19"/>
                <a:gd name="T17" fmla="*/ 178 h 247"/>
                <a:gd name="T18" fmla="*/ 18 w 19"/>
                <a:gd name="T19" fmla="*/ 246 h 2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 h="247">
                  <a:moveTo>
                    <a:pt x="0" y="0"/>
                  </a:moveTo>
                  <a:lnTo>
                    <a:pt x="3" y="10"/>
                  </a:lnTo>
                  <a:lnTo>
                    <a:pt x="4" y="15"/>
                  </a:lnTo>
                  <a:lnTo>
                    <a:pt x="5" y="22"/>
                  </a:lnTo>
                  <a:lnTo>
                    <a:pt x="5" y="28"/>
                  </a:lnTo>
                  <a:lnTo>
                    <a:pt x="5" y="41"/>
                  </a:lnTo>
                  <a:lnTo>
                    <a:pt x="6" y="47"/>
                  </a:lnTo>
                  <a:lnTo>
                    <a:pt x="14" y="157"/>
                  </a:lnTo>
                  <a:lnTo>
                    <a:pt x="16" y="178"/>
                  </a:lnTo>
                  <a:lnTo>
                    <a:pt x="18" y="246"/>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98" name="Freeform 37"/>
            <p:cNvSpPr>
              <a:spLocks/>
            </p:cNvSpPr>
            <p:nvPr/>
          </p:nvSpPr>
          <p:spPr bwMode="auto">
            <a:xfrm>
              <a:off x="3900" y="316"/>
              <a:ext cx="84" cy="120"/>
            </a:xfrm>
            <a:custGeom>
              <a:avLst/>
              <a:gdLst>
                <a:gd name="T0" fmla="*/ 0 w 84"/>
                <a:gd name="T1" fmla="*/ 26 h 120"/>
                <a:gd name="T2" fmla="*/ 8 w 84"/>
                <a:gd name="T3" fmla="*/ 9 h 120"/>
                <a:gd name="T4" fmla="*/ 11 w 84"/>
                <a:gd name="T5" fmla="*/ 6 h 120"/>
                <a:gd name="T6" fmla="*/ 16 w 84"/>
                <a:gd name="T7" fmla="*/ 3 h 120"/>
                <a:gd name="T8" fmla="*/ 20 w 84"/>
                <a:gd name="T9" fmla="*/ 1 h 120"/>
                <a:gd name="T10" fmla="*/ 25 w 84"/>
                <a:gd name="T11" fmla="*/ 0 h 120"/>
                <a:gd name="T12" fmla="*/ 29 w 84"/>
                <a:gd name="T13" fmla="*/ 0 h 120"/>
                <a:gd name="T14" fmla="*/ 34 w 84"/>
                <a:gd name="T15" fmla="*/ 1 h 120"/>
                <a:gd name="T16" fmla="*/ 38 w 84"/>
                <a:gd name="T17" fmla="*/ 2 h 120"/>
                <a:gd name="T18" fmla="*/ 42 w 84"/>
                <a:gd name="T19" fmla="*/ 3 h 120"/>
                <a:gd name="T20" fmla="*/ 46 w 84"/>
                <a:gd name="T21" fmla="*/ 5 h 120"/>
                <a:gd name="T22" fmla="*/ 50 w 84"/>
                <a:gd name="T23" fmla="*/ 8 h 120"/>
                <a:gd name="T24" fmla="*/ 56 w 84"/>
                <a:gd name="T25" fmla="*/ 12 h 120"/>
                <a:gd name="T26" fmla="*/ 61 w 84"/>
                <a:gd name="T27" fmla="*/ 16 h 120"/>
                <a:gd name="T28" fmla="*/ 65 w 84"/>
                <a:gd name="T29" fmla="*/ 21 h 120"/>
                <a:gd name="T30" fmla="*/ 69 w 84"/>
                <a:gd name="T31" fmla="*/ 25 h 120"/>
                <a:gd name="T32" fmla="*/ 72 w 84"/>
                <a:gd name="T33" fmla="*/ 30 h 120"/>
                <a:gd name="T34" fmla="*/ 74 w 84"/>
                <a:gd name="T35" fmla="*/ 34 h 120"/>
                <a:gd name="T36" fmla="*/ 77 w 84"/>
                <a:gd name="T37" fmla="*/ 38 h 120"/>
                <a:gd name="T38" fmla="*/ 79 w 84"/>
                <a:gd name="T39" fmla="*/ 42 h 120"/>
                <a:gd name="T40" fmla="*/ 81 w 84"/>
                <a:gd name="T41" fmla="*/ 46 h 120"/>
                <a:gd name="T42" fmla="*/ 82 w 84"/>
                <a:gd name="T43" fmla="*/ 52 h 120"/>
                <a:gd name="T44" fmla="*/ 83 w 84"/>
                <a:gd name="T45" fmla="*/ 57 h 120"/>
                <a:gd name="T46" fmla="*/ 82 w 84"/>
                <a:gd name="T47" fmla="*/ 64 h 120"/>
                <a:gd name="T48" fmla="*/ 82 w 84"/>
                <a:gd name="T49" fmla="*/ 72 h 120"/>
                <a:gd name="T50" fmla="*/ 80 w 84"/>
                <a:gd name="T51" fmla="*/ 81 h 120"/>
                <a:gd name="T52" fmla="*/ 78 w 84"/>
                <a:gd name="T53" fmla="*/ 88 h 120"/>
                <a:gd name="T54" fmla="*/ 76 w 84"/>
                <a:gd name="T55" fmla="*/ 96 h 120"/>
                <a:gd name="T56" fmla="*/ 73 w 84"/>
                <a:gd name="T57" fmla="*/ 102 h 120"/>
                <a:gd name="T58" fmla="*/ 69 w 84"/>
                <a:gd name="T59" fmla="*/ 108 h 120"/>
                <a:gd name="T60" fmla="*/ 65 w 84"/>
                <a:gd name="T61" fmla="*/ 112 h 120"/>
                <a:gd name="T62" fmla="*/ 62 w 84"/>
                <a:gd name="T63" fmla="*/ 115 h 120"/>
                <a:gd name="T64" fmla="*/ 57 w 84"/>
                <a:gd name="T65" fmla="*/ 117 h 120"/>
                <a:gd name="T66" fmla="*/ 52 w 84"/>
                <a:gd name="T67" fmla="*/ 119 h 120"/>
                <a:gd name="T68" fmla="*/ 30 w 84"/>
                <a:gd name="T69" fmla="*/ 116 h 12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84" h="120">
                  <a:moveTo>
                    <a:pt x="0" y="26"/>
                  </a:moveTo>
                  <a:lnTo>
                    <a:pt x="8" y="9"/>
                  </a:lnTo>
                  <a:lnTo>
                    <a:pt x="11" y="6"/>
                  </a:lnTo>
                  <a:lnTo>
                    <a:pt x="16" y="3"/>
                  </a:lnTo>
                  <a:lnTo>
                    <a:pt x="20" y="1"/>
                  </a:lnTo>
                  <a:lnTo>
                    <a:pt x="25" y="0"/>
                  </a:lnTo>
                  <a:lnTo>
                    <a:pt x="29" y="0"/>
                  </a:lnTo>
                  <a:lnTo>
                    <a:pt x="34" y="1"/>
                  </a:lnTo>
                  <a:lnTo>
                    <a:pt x="38" y="2"/>
                  </a:lnTo>
                  <a:lnTo>
                    <a:pt x="42" y="3"/>
                  </a:lnTo>
                  <a:lnTo>
                    <a:pt x="46" y="5"/>
                  </a:lnTo>
                  <a:lnTo>
                    <a:pt x="50" y="8"/>
                  </a:lnTo>
                  <a:lnTo>
                    <a:pt x="56" y="12"/>
                  </a:lnTo>
                  <a:lnTo>
                    <a:pt x="61" y="16"/>
                  </a:lnTo>
                  <a:lnTo>
                    <a:pt x="65" y="21"/>
                  </a:lnTo>
                  <a:lnTo>
                    <a:pt x="69" y="25"/>
                  </a:lnTo>
                  <a:lnTo>
                    <a:pt x="72" y="30"/>
                  </a:lnTo>
                  <a:lnTo>
                    <a:pt x="74" y="34"/>
                  </a:lnTo>
                  <a:lnTo>
                    <a:pt x="77" y="38"/>
                  </a:lnTo>
                  <a:lnTo>
                    <a:pt x="79" y="42"/>
                  </a:lnTo>
                  <a:lnTo>
                    <a:pt x="81" y="46"/>
                  </a:lnTo>
                  <a:lnTo>
                    <a:pt x="82" y="52"/>
                  </a:lnTo>
                  <a:lnTo>
                    <a:pt x="83" y="57"/>
                  </a:lnTo>
                  <a:lnTo>
                    <a:pt x="82" y="64"/>
                  </a:lnTo>
                  <a:lnTo>
                    <a:pt x="82" y="72"/>
                  </a:lnTo>
                  <a:lnTo>
                    <a:pt x="80" y="81"/>
                  </a:lnTo>
                  <a:lnTo>
                    <a:pt x="78" y="88"/>
                  </a:lnTo>
                  <a:lnTo>
                    <a:pt x="76" y="96"/>
                  </a:lnTo>
                  <a:lnTo>
                    <a:pt x="73" y="102"/>
                  </a:lnTo>
                  <a:lnTo>
                    <a:pt x="69" y="108"/>
                  </a:lnTo>
                  <a:lnTo>
                    <a:pt x="65" y="112"/>
                  </a:lnTo>
                  <a:lnTo>
                    <a:pt x="62" y="115"/>
                  </a:lnTo>
                  <a:lnTo>
                    <a:pt x="57" y="117"/>
                  </a:lnTo>
                  <a:lnTo>
                    <a:pt x="52" y="119"/>
                  </a:lnTo>
                  <a:lnTo>
                    <a:pt x="30" y="116"/>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99" name="Freeform 38"/>
            <p:cNvSpPr>
              <a:spLocks/>
            </p:cNvSpPr>
            <p:nvPr/>
          </p:nvSpPr>
          <p:spPr bwMode="auto">
            <a:xfrm>
              <a:off x="4014" y="258"/>
              <a:ext cx="102" cy="193"/>
            </a:xfrm>
            <a:custGeom>
              <a:avLst/>
              <a:gdLst>
                <a:gd name="T0" fmla="*/ 0 w 102"/>
                <a:gd name="T1" fmla="*/ 0 h 193"/>
                <a:gd name="T2" fmla="*/ 7 w 102"/>
                <a:gd name="T3" fmla="*/ 7 h 193"/>
                <a:gd name="T4" fmla="*/ 8 w 102"/>
                <a:gd name="T5" fmla="*/ 11 h 193"/>
                <a:gd name="T6" fmla="*/ 10 w 102"/>
                <a:gd name="T7" fmla="*/ 19 h 193"/>
                <a:gd name="T8" fmla="*/ 10 w 102"/>
                <a:gd name="T9" fmla="*/ 26 h 193"/>
                <a:gd name="T10" fmla="*/ 11 w 102"/>
                <a:gd name="T11" fmla="*/ 34 h 193"/>
                <a:gd name="T12" fmla="*/ 13 w 102"/>
                <a:gd name="T13" fmla="*/ 40 h 193"/>
                <a:gd name="T14" fmla="*/ 14 w 102"/>
                <a:gd name="T15" fmla="*/ 47 h 193"/>
                <a:gd name="T16" fmla="*/ 16 w 102"/>
                <a:gd name="T17" fmla="*/ 53 h 193"/>
                <a:gd name="T18" fmla="*/ 17 w 102"/>
                <a:gd name="T19" fmla="*/ 59 h 193"/>
                <a:gd name="T20" fmla="*/ 21 w 102"/>
                <a:gd name="T21" fmla="*/ 109 h 193"/>
                <a:gd name="T22" fmla="*/ 23 w 102"/>
                <a:gd name="T23" fmla="*/ 122 h 193"/>
                <a:gd name="T24" fmla="*/ 25 w 102"/>
                <a:gd name="T25" fmla="*/ 132 h 193"/>
                <a:gd name="T26" fmla="*/ 26 w 102"/>
                <a:gd name="T27" fmla="*/ 140 h 193"/>
                <a:gd name="T28" fmla="*/ 28 w 102"/>
                <a:gd name="T29" fmla="*/ 148 h 193"/>
                <a:gd name="T30" fmla="*/ 28 w 102"/>
                <a:gd name="T31" fmla="*/ 154 h 193"/>
                <a:gd name="T32" fmla="*/ 29 w 102"/>
                <a:gd name="T33" fmla="*/ 161 h 193"/>
                <a:gd name="T34" fmla="*/ 31 w 102"/>
                <a:gd name="T35" fmla="*/ 162 h 193"/>
                <a:gd name="T36" fmla="*/ 33 w 102"/>
                <a:gd name="T37" fmla="*/ 159 h 193"/>
                <a:gd name="T38" fmla="*/ 36 w 102"/>
                <a:gd name="T39" fmla="*/ 154 h 193"/>
                <a:gd name="T40" fmla="*/ 38 w 102"/>
                <a:gd name="T41" fmla="*/ 149 h 193"/>
                <a:gd name="T42" fmla="*/ 41 w 102"/>
                <a:gd name="T43" fmla="*/ 143 h 193"/>
                <a:gd name="T44" fmla="*/ 43 w 102"/>
                <a:gd name="T45" fmla="*/ 137 h 193"/>
                <a:gd name="T46" fmla="*/ 46 w 102"/>
                <a:gd name="T47" fmla="*/ 133 h 193"/>
                <a:gd name="T48" fmla="*/ 50 w 102"/>
                <a:gd name="T49" fmla="*/ 123 h 193"/>
                <a:gd name="T50" fmla="*/ 53 w 102"/>
                <a:gd name="T51" fmla="*/ 119 h 193"/>
                <a:gd name="T52" fmla="*/ 56 w 102"/>
                <a:gd name="T53" fmla="*/ 116 h 193"/>
                <a:gd name="T54" fmla="*/ 59 w 102"/>
                <a:gd name="T55" fmla="*/ 113 h 193"/>
                <a:gd name="T56" fmla="*/ 64 w 102"/>
                <a:gd name="T57" fmla="*/ 112 h 193"/>
                <a:gd name="T58" fmla="*/ 70 w 102"/>
                <a:gd name="T59" fmla="*/ 112 h 193"/>
                <a:gd name="T60" fmla="*/ 77 w 102"/>
                <a:gd name="T61" fmla="*/ 113 h 193"/>
                <a:gd name="T62" fmla="*/ 82 w 102"/>
                <a:gd name="T63" fmla="*/ 116 h 193"/>
                <a:gd name="T64" fmla="*/ 86 w 102"/>
                <a:gd name="T65" fmla="*/ 122 h 193"/>
                <a:gd name="T66" fmla="*/ 95 w 102"/>
                <a:gd name="T67" fmla="*/ 141 h 193"/>
                <a:gd name="T68" fmla="*/ 97 w 102"/>
                <a:gd name="T69" fmla="*/ 146 h 193"/>
                <a:gd name="T70" fmla="*/ 99 w 102"/>
                <a:gd name="T71" fmla="*/ 152 h 193"/>
                <a:gd name="T72" fmla="*/ 100 w 102"/>
                <a:gd name="T73" fmla="*/ 159 h 193"/>
                <a:gd name="T74" fmla="*/ 101 w 102"/>
                <a:gd name="T75" fmla="*/ 166 h 193"/>
                <a:gd name="T76" fmla="*/ 100 w 102"/>
                <a:gd name="T77" fmla="*/ 172 h 193"/>
                <a:gd name="T78" fmla="*/ 100 w 102"/>
                <a:gd name="T79" fmla="*/ 177 h 193"/>
                <a:gd name="T80" fmla="*/ 96 w 102"/>
                <a:gd name="T81" fmla="*/ 192 h 19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02" h="193">
                  <a:moveTo>
                    <a:pt x="0" y="0"/>
                  </a:moveTo>
                  <a:lnTo>
                    <a:pt x="7" y="7"/>
                  </a:lnTo>
                  <a:lnTo>
                    <a:pt x="8" y="11"/>
                  </a:lnTo>
                  <a:lnTo>
                    <a:pt x="10" y="19"/>
                  </a:lnTo>
                  <a:lnTo>
                    <a:pt x="10" y="26"/>
                  </a:lnTo>
                  <a:lnTo>
                    <a:pt x="11" y="34"/>
                  </a:lnTo>
                  <a:lnTo>
                    <a:pt x="13" y="40"/>
                  </a:lnTo>
                  <a:lnTo>
                    <a:pt x="14" y="47"/>
                  </a:lnTo>
                  <a:lnTo>
                    <a:pt x="16" y="53"/>
                  </a:lnTo>
                  <a:lnTo>
                    <a:pt x="17" y="59"/>
                  </a:lnTo>
                  <a:lnTo>
                    <a:pt x="21" y="109"/>
                  </a:lnTo>
                  <a:lnTo>
                    <a:pt x="23" y="122"/>
                  </a:lnTo>
                  <a:lnTo>
                    <a:pt x="25" y="132"/>
                  </a:lnTo>
                  <a:lnTo>
                    <a:pt x="26" y="140"/>
                  </a:lnTo>
                  <a:lnTo>
                    <a:pt x="28" y="148"/>
                  </a:lnTo>
                  <a:lnTo>
                    <a:pt x="28" y="154"/>
                  </a:lnTo>
                  <a:lnTo>
                    <a:pt x="29" y="161"/>
                  </a:lnTo>
                  <a:lnTo>
                    <a:pt x="31" y="162"/>
                  </a:lnTo>
                  <a:lnTo>
                    <a:pt x="33" y="159"/>
                  </a:lnTo>
                  <a:lnTo>
                    <a:pt x="36" y="154"/>
                  </a:lnTo>
                  <a:lnTo>
                    <a:pt x="38" y="149"/>
                  </a:lnTo>
                  <a:lnTo>
                    <a:pt x="41" y="143"/>
                  </a:lnTo>
                  <a:lnTo>
                    <a:pt x="43" y="137"/>
                  </a:lnTo>
                  <a:lnTo>
                    <a:pt x="46" y="133"/>
                  </a:lnTo>
                  <a:lnTo>
                    <a:pt x="50" y="123"/>
                  </a:lnTo>
                  <a:lnTo>
                    <a:pt x="53" y="119"/>
                  </a:lnTo>
                  <a:lnTo>
                    <a:pt x="56" y="116"/>
                  </a:lnTo>
                  <a:lnTo>
                    <a:pt x="59" y="113"/>
                  </a:lnTo>
                  <a:lnTo>
                    <a:pt x="64" y="112"/>
                  </a:lnTo>
                  <a:lnTo>
                    <a:pt x="70" y="112"/>
                  </a:lnTo>
                  <a:lnTo>
                    <a:pt x="77" y="113"/>
                  </a:lnTo>
                  <a:lnTo>
                    <a:pt x="82" y="116"/>
                  </a:lnTo>
                  <a:lnTo>
                    <a:pt x="86" y="122"/>
                  </a:lnTo>
                  <a:lnTo>
                    <a:pt x="95" y="141"/>
                  </a:lnTo>
                  <a:lnTo>
                    <a:pt x="97" y="146"/>
                  </a:lnTo>
                  <a:lnTo>
                    <a:pt x="99" y="152"/>
                  </a:lnTo>
                  <a:lnTo>
                    <a:pt x="100" y="159"/>
                  </a:lnTo>
                  <a:lnTo>
                    <a:pt x="101" y="166"/>
                  </a:lnTo>
                  <a:lnTo>
                    <a:pt x="100" y="172"/>
                  </a:lnTo>
                  <a:lnTo>
                    <a:pt x="100" y="177"/>
                  </a:lnTo>
                  <a:lnTo>
                    <a:pt x="96" y="192"/>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00" name="Freeform 39"/>
            <p:cNvSpPr>
              <a:spLocks/>
            </p:cNvSpPr>
            <p:nvPr/>
          </p:nvSpPr>
          <p:spPr bwMode="auto">
            <a:xfrm>
              <a:off x="4128" y="372"/>
              <a:ext cx="48" cy="71"/>
            </a:xfrm>
            <a:custGeom>
              <a:avLst/>
              <a:gdLst>
                <a:gd name="T0" fmla="*/ 36 w 48"/>
                <a:gd name="T1" fmla="*/ 0 h 71"/>
                <a:gd name="T2" fmla="*/ 43 w 48"/>
                <a:gd name="T3" fmla="*/ 3 h 71"/>
                <a:gd name="T4" fmla="*/ 44 w 48"/>
                <a:gd name="T5" fmla="*/ 7 h 71"/>
                <a:gd name="T6" fmla="*/ 46 w 48"/>
                <a:gd name="T7" fmla="*/ 12 h 71"/>
                <a:gd name="T8" fmla="*/ 46 w 48"/>
                <a:gd name="T9" fmla="*/ 18 h 71"/>
                <a:gd name="T10" fmla="*/ 47 w 48"/>
                <a:gd name="T11" fmla="*/ 24 h 71"/>
                <a:gd name="T12" fmla="*/ 47 w 48"/>
                <a:gd name="T13" fmla="*/ 30 h 71"/>
                <a:gd name="T14" fmla="*/ 47 w 48"/>
                <a:gd name="T15" fmla="*/ 36 h 71"/>
                <a:gd name="T16" fmla="*/ 47 w 48"/>
                <a:gd name="T17" fmla="*/ 41 h 71"/>
                <a:gd name="T18" fmla="*/ 46 w 48"/>
                <a:gd name="T19" fmla="*/ 46 h 71"/>
                <a:gd name="T20" fmla="*/ 44 w 48"/>
                <a:gd name="T21" fmla="*/ 51 h 71"/>
                <a:gd name="T22" fmla="*/ 43 w 48"/>
                <a:gd name="T23" fmla="*/ 55 h 71"/>
                <a:gd name="T24" fmla="*/ 41 w 48"/>
                <a:gd name="T25" fmla="*/ 59 h 71"/>
                <a:gd name="T26" fmla="*/ 40 w 48"/>
                <a:gd name="T27" fmla="*/ 64 h 71"/>
                <a:gd name="T28" fmla="*/ 37 w 48"/>
                <a:gd name="T29" fmla="*/ 67 h 71"/>
                <a:gd name="T30" fmla="*/ 32 w 48"/>
                <a:gd name="T31" fmla="*/ 68 h 71"/>
                <a:gd name="T32" fmla="*/ 28 w 48"/>
                <a:gd name="T33" fmla="*/ 70 h 71"/>
                <a:gd name="T34" fmla="*/ 22 w 48"/>
                <a:gd name="T35" fmla="*/ 68 h 71"/>
                <a:gd name="T36" fmla="*/ 17 w 48"/>
                <a:gd name="T37" fmla="*/ 64 h 71"/>
                <a:gd name="T38" fmla="*/ 11 w 48"/>
                <a:gd name="T39" fmla="*/ 59 h 71"/>
                <a:gd name="T40" fmla="*/ 7 w 48"/>
                <a:gd name="T41" fmla="*/ 52 h 71"/>
                <a:gd name="T42" fmla="*/ 3 w 48"/>
                <a:gd name="T43" fmla="*/ 44 h 71"/>
                <a:gd name="T44" fmla="*/ 0 w 48"/>
                <a:gd name="T45" fmla="*/ 12 h 7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8" h="71">
                  <a:moveTo>
                    <a:pt x="36" y="0"/>
                  </a:moveTo>
                  <a:lnTo>
                    <a:pt x="43" y="3"/>
                  </a:lnTo>
                  <a:lnTo>
                    <a:pt x="44" y="7"/>
                  </a:lnTo>
                  <a:lnTo>
                    <a:pt x="46" y="12"/>
                  </a:lnTo>
                  <a:lnTo>
                    <a:pt x="46" y="18"/>
                  </a:lnTo>
                  <a:lnTo>
                    <a:pt x="47" y="24"/>
                  </a:lnTo>
                  <a:lnTo>
                    <a:pt x="47" y="30"/>
                  </a:lnTo>
                  <a:lnTo>
                    <a:pt x="47" y="36"/>
                  </a:lnTo>
                  <a:lnTo>
                    <a:pt x="47" y="41"/>
                  </a:lnTo>
                  <a:lnTo>
                    <a:pt x="46" y="46"/>
                  </a:lnTo>
                  <a:lnTo>
                    <a:pt x="44" y="51"/>
                  </a:lnTo>
                  <a:lnTo>
                    <a:pt x="43" y="55"/>
                  </a:lnTo>
                  <a:lnTo>
                    <a:pt x="41" y="59"/>
                  </a:lnTo>
                  <a:lnTo>
                    <a:pt x="40" y="64"/>
                  </a:lnTo>
                  <a:lnTo>
                    <a:pt x="37" y="67"/>
                  </a:lnTo>
                  <a:lnTo>
                    <a:pt x="32" y="68"/>
                  </a:lnTo>
                  <a:lnTo>
                    <a:pt x="28" y="70"/>
                  </a:lnTo>
                  <a:lnTo>
                    <a:pt x="22" y="68"/>
                  </a:lnTo>
                  <a:lnTo>
                    <a:pt x="17" y="64"/>
                  </a:lnTo>
                  <a:lnTo>
                    <a:pt x="11" y="59"/>
                  </a:lnTo>
                  <a:lnTo>
                    <a:pt x="7" y="52"/>
                  </a:lnTo>
                  <a:lnTo>
                    <a:pt x="3" y="44"/>
                  </a:lnTo>
                  <a:lnTo>
                    <a:pt x="0" y="12"/>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01" name="Freeform 40"/>
            <p:cNvSpPr>
              <a:spLocks/>
            </p:cNvSpPr>
            <p:nvPr/>
          </p:nvSpPr>
          <p:spPr bwMode="auto">
            <a:xfrm>
              <a:off x="4208" y="354"/>
              <a:ext cx="47" cy="91"/>
            </a:xfrm>
            <a:custGeom>
              <a:avLst/>
              <a:gdLst>
                <a:gd name="T0" fmla="*/ 34 w 47"/>
                <a:gd name="T1" fmla="*/ 0 h 91"/>
                <a:gd name="T2" fmla="*/ 24 w 47"/>
                <a:gd name="T3" fmla="*/ 3 h 91"/>
                <a:gd name="T4" fmla="*/ 20 w 47"/>
                <a:gd name="T5" fmla="*/ 5 h 91"/>
                <a:gd name="T6" fmla="*/ 16 w 47"/>
                <a:gd name="T7" fmla="*/ 8 h 91"/>
                <a:gd name="T8" fmla="*/ 12 w 47"/>
                <a:gd name="T9" fmla="*/ 11 h 91"/>
                <a:gd name="T10" fmla="*/ 8 w 47"/>
                <a:gd name="T11" fmla="*/ 14 h 91"/>
                <a:gd name="T12" fmla="*/ 4 w 47"/>
                <a:gd name="T13" fmla="*/ 17 h 91"/>
                <a:gd name="T14" fmla="*/ 0 w 47"/>
                <a:gd name="T15" fmla="*/ 19 h 91"/>
                <a:gd name="T16" fmla="*/ 0 w 47"/>
                <a:gd name="T17" fmla="*/ 22 h 91"/>
                <a:gd name="T18" fmla="*/ 5 w 47"/>
                <a:gd name="T19" fmla="*/ 23 h 91"/>
                <a:gd name="T20" fmla="*/ 22 w 47"/>
                <a:gd name="T21" fmla="*/ 30 h 91"/>
                <a:gd name="T22" fmla="*/ 28 w 47"/>
                <a:gd name="T23" fmla="*/ 32 h 91"/>
                <a:gd name="T24" fmla="*/ 33 w 47"/>
                <a:gd name="T25" fmla="*/ 35 h 91"/>
                <a:gd name="T26" fmla="*/ 38 w 47"/>
                <a:gd name="T27" fmla="*/ 40 h 91"/>
                <a:gd name="T28" fmla="*/ 43 w 47"/>
                <a:gd name="T29" fmla="*/ 44 h 91"/>
                <a:gd name="T30" fmla="*/ 45 w 47"/>
                <a:gd name="T31" fmla="*/ 49 h 91"/>
                <a:gd name="T32" fmla="*/ 46 w 47"/>
                <a:gd name="T33" fmla="*/ 53 h 91"/>
                <a:gd name="T34" fmla="*/ 46 w 47"/>
                <a:gd name="T35" fmla="*/ 58 h 91"/>
                <a:gd name="T36" fmla="*/ 45 w 47"/>
                <a:gd name="T37" fmla="*/ 62 h 91"/>
                <a:gd name="T38" fmla="*/ 44 w 47"/>
                <a:gd name="T39" fmla="*/ 66 h 91"/>
                <a:gd name="T40" fmla="*/ 43 w 47"/>
                <a:gd name="T41" fmla="*/ 70 h 91"/>
                <a:gd name="T42" fmla="*/ 41 w 47"/>
                <a:gd name="T43" fmla="*/ 74 h 91"/>
                <a:gd name="T44" fmla="*/ 38 w 47"/>
                <a:gd name="T45" fmla="*/ 78 h 91"/>
                <a:gd name="T46" fmla="*/ 28 w 47"/>
                <a:gd name="T47" fmla="*/ 90 h 9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7" h="91">
                  <a:moveTo>
                    <a:pt x="34" y="0"/>
                  </a:moveTo>
                  <a:lnTo>
                    <a:pt x="24" y="3"/>
                  </a:lnTo>
                  <a:lnTo>
                    <a:pt x="20" y="5"/>
                  </a:lnTo>
                  <a:lnTo>
                    <a:pt x="16" y="8"/>
                  </a:lnTo>
                  <a:lnTo>
                    <a:pt x="12" y="11"/>
                  </a:lnTo>
                  <a:lnTo>
                    <a:pt x="8" y="14"/>
                  </a:lnTo>
                  <a:lnTo>
                    <a:pt x="4" y="17"/>
                  </a:lnTo>
                  <a:lnTo>
                    <a:pt x="0" y="19"/>
                  </a:lnTo>
                  <a:lnTo>
                    <a:pt x="0" y="22"/>
                  </a:lnTo>
                  <a:lnTo>
                    <a:pt x="5" y="23"/>
                  </a:lnTo>
                  <a:lnTo>
                    <a:pt x="22" y="30"/>
                  </a:lnTo>
                  <a:lnTo>
                    <a:pt x="28" y="32"/>
                  </a:lnTo>
                  <a:lnTo>
                    <a:pt x="33" y="35"/>
                  </a:lnTo>
                  <a:lnTo>
                    <a:pt x="38" y="40"/>
                  </a:lnTo>
                  <a:lnTo>
                    <a:pt x="43" y="44"/>
                  </a:lnTo>
                  <a:lnTo>
                    <a:pt x="45" y="49"/>
                  </a:lnTo>
                  <a:lnTo>
                    <a:pt x="46" y="53"/>
                  </a:lnTo>
                  <a:lnTo>
                    <a:pt x="46" y="58"/>
                  </a:lnTo>
                  <a:lnTo>
                    <a:pt x="45" y="62"/>
                  </a:lnTo>
                  <a:lnTo>
                    <a:pt x="44" y="66"/>
                  </a:lnTo>
                  <a:lnTo>
                    <a:pt x="43" y="70"/>
                  </a:lnTo>
                  <a:lnTo>
                    <a:pt x="41" y="74"/>
                  </a:lnTo>
                  <a:lnTo>
                    <a:pt x="38" y="78"/>
                  </a:lnTo>
                  <a:lnTo>
                    <a:pt x="28" y="90"/>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02" name="Freeform 41"/>
            <p:cNvSpPr>
              <a:spLocks/>
            </p:cNvSpPr>
            <p:nvPr/>
          </p:nvSpPr>
          <p:spPr bwMode="auto">
            <a:xfrm>
              <a:off x="4308" y="408"/>
              <a:ext cx="31" cy="163"/>
            </a:xfrm>
            <a:custGeom>
              <a:avLst/>
              <a:gdLst>
                <a:gd name="T0" fmla="*/ 0 w 31"/>
                <a:gd name="T1" fmla="*/ 0 h 163"/>
                <a:gd name="T2" fmla="*/ 7 w 31"/>
                <a:gd name="T3" fmla="*/ 13 h 163"/>
                <a:gd name="T4" fmla="*/ 9 w 31"/>
                <a:gd name="T5" fmla="*/ 19 h 163"/>
                <a:gd name="T6" fmla="*/ 11 w 31"/>
                <a:gd name="T7" fmla="*/ 25 h 163"/>
                <a:gd name="T8" fmla="*/ 14 w 31"/>
                <a:gd name="T9" fmla="*/ 30 h 163"/>
                <a:gd name="T10" fmla="*/ 16 w 31"/>
                <a:gd name="T11" fmla="*/ 41 h 163"/>
                <a:gd name="T12" fmla="*/ 18 w 31"/>
                <a:gd name="T13" fmla="*/ 55 h 163"/>
                <a:gd name="T14" fmla="*/ 20 w 31"/>
                <a:gd name="T15" fmla="*/ 70 h 163"/>
                <a:gd name="T16" fmla="*/ 21 w 31"/>
                <a:gd name="T17" fmla="*/ 83 h 163"/>
                <a:gd name="T18" fmla="*/ 22 w 31"/>
                <a:gd name="T19" fmla="*/ 93 h 163"/>
                <a:gd name="T20" fmla="*/ 23 w 31"/>
                <a:gd name="T21" fmla="*/ 102 h 163"/>
                <a:gd name="T22" fmla="*/ 24 w 31"/>
                <a:gd name="T23" fmla="*/ 109 h 163"/>
                <a:gd name="T24" fmla="*/ 25 w 31"/>
                <a:gd name="T25" fmla="*/ 116 h 163"/>
                <a:gd name="T26" fmla="*/ 27 w 31"/>
                <a:gd name="T27" fmla="*/ 121 h 163"/>
                <a:gd name="T28" fmla="*/ 28 w 31"/>
                <a:gd name="T29" fmla="*/ 127 h 163"/>
                <a:gd name="T30" fmla="*/ 29 w 31"/>
                <a:gd name="T31" fmla="*/ 133 h 163"/>
                <a:gd name="T32" fmla="*/ 30 w 31"/>
                <a:gd name="T33" fmla="*/ 162 h 16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1" h="163">
                  <a:moveTo>
                    <a:pt x="0" y="0"/>
                  </a:moveTo>
                  <a:lnTo>
                    <a:pt x="7" y="13"/>
                  </a:lnTo>
                  <a:lnTo>
                    <a:pt x="9" y="19"/>
                  </a:lnTo>
                  <a:lnTo>
                    <a:pt x="11" y="25"/>
                  </a:lnTo>
                  <a:lnTo>
                    <a:pt x="14" y="30"/>
                  </a:lnTo>
                  <a:lnTo>
                    <a:pt x="16" y="41"/>
                  </a:lnTo>
                  <a:lnTo>
                    <a:pt x="18" y="55"/>
                  </a:lnTo>
                  <a:lnTo>
                    <a:pt x="20" y="70"/>
                  </a:lnTo>
                  <a:lnTo>
                    <a:pt x="21" y="83"/>
                  </a:lnTo>
                  <a:lnTo>
                    <a:pt x="22" y="93"/>
                  </a:lnTo>
                  <a:lnTo>
                    <a:pt x="23" y="102"/>
                  </a:lnTo>
                  <a:lnTo>
                    <a:pt x="24" y="109"/>
                  </a:lnTo>
                  <a:lnTo>
                    <a:pt x="25" y="116"/>
                  </a:lnTo>
                  <a:lnTo>
                    <a:pt x="27" y="121"/>
                  </a:lnTo>
                  <a:lnTo>
                    <a:pt x="28" y="127"/>
                  </a:lnTo>
                  <a:lnTo>
                    <a:pt x="29" y="133"/>
                  </a:lnTo>
                  <a:lnTo>
                    <a:pt x="30" y="162"/>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03" name="Freeform 42"/>
            <p:cNvSpPr>
              <a:spLocks/>
            </p:cNvSpPr>
            <p:nvPr/>
          </p:nvSpPr>
          <p:spPr bwMode="auto">
            <a:xfrm>
              <a:off x="4314" y="379"/>
              <a:ext cx="42" cy="84"/>
            </a:xfrm>
            <a:custGeom>
              <a:avLst/>
              <a:gdLst>
                <a:gd name="T0" fmla="*/ 0 w 42"/>
                <a:gd name="T1" fmla="*/ 5 h 84"/>
                <a:gd name="T2" fmla="*/ 7 w 42"/>
                <a:gd name="T3" fmla="*/ 2 h 84"/>
                <a:gd name="T4" fmla="*/ 10 w 42"/>
                <a:gd name="T5" fmla="*/ 1 h 84"/>
                <a:gd name="T6" fmla="*/ 15 w 42"/>
                <a:gd name="T7" fmla="*/ 0 h 84"/>
                <a:gd name="T8" fmla="*/ 20 w 42"/>
                <a:gd name="T9" fmla="*/ 0 h 84"/>
                <a:gd name="T10" fmla="*/ 24 w 42"/>
                <a:gd name="T11" fmla="*/ 1 h 84"/>
                <a:gd name="T12" fmla="*/ 27 w 42"/>
                <a:gd name="T13" fmla="*/ 3 h 84"/>
                <a:gd name="T14" fmla="*/ 30 w 42"/>
                <a:gd name="T15" fmla="*/ 6 h 84"/>
                <a:gd name="T16" fmla="*/ 33 w 42"/>
                <a:gd name="T17" fmla="*/ 10 h 84"/>
                <a:gd name="T18" fmla="*/ 35 w 42"/>
                <a:gd name="T19" fmla="*/ 16 h 84"/>
                <a:gd name="T20" fmla="*/ 37 w 42"/>
                <a:gd name="T21" fmla="*/ 22 h 84"/>
                <a:gd name="T22" fmla="*/ 39 w 42"/>
                <a:gd name="T23" fmla="*/ 28 h 84"/>
                <a:gd name="T24" fmla="*/ 40 w 42"/>
                <a:gd name="T25" fmla="*/ 34 h 84"/>
                <a:gd name="T26" fmla="*/ 41 w 42"/>
                <a:gd name="T27" fmla="*/ 41 h 84"/>
                <a:gd name="T28" fmla="*/ 40 w 42"/>
                <a:gd name="T29" fmla="*/ 46 h 84"/>
                <a:gd name="T30" fmla="*/ 40 w 42"/>
                <a:gd name="T31" fmla="*/ 51 h 84"/>
                <a:gd name="T32" fmla="*/ 38 w 42"/>
                <a:gd name="T33" fmla="*/ 56 h 84"/>
                <a:gd name="T34" fmla="*/ 36 w 42"/>
                <a:gd name="T35" fmla="*/ 60 h 84"/>
                <a:gd name="T36" fmla="*/ 34 w 42"/>
                <a:gd name="T37" fmla="*/ 64 h 84"/>
                <a:gd name="T38" fmla="*/ 31 w 42"/>
                <a:gd name="T39" fmla="*/ 69 h 84"/>
                <a:gd name="T40" fmla="*/ 26 w 42"/>
                <a:gd name="T41" fmla="*/ 72 h 84"/>
                <a:gd name="T42" fmla="*/ 22 w 42"/>
                <a:gd name="T43" fmla="*/ 75 h 84"/>
                <a:gd name="T44" fmla="*/ 6 w 42"/>
                <a:gd name="T45" fmla="*/ 83 h 8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2" h="84">
                  <a:moveTo>
                    <a:pt x="0" y="5"/>
                  </a:moveTo>
                  <a:lnTo>
                    <a:pt x="7" y="2"/>
                  </a:lnTo>
                  <a:lnTo>
                    <a:pt x="10" y="1"/>
                  </a:lnTo>
                  <a:lnTo>
                    <a:pt x="15" y="0"/>
                  </a:lnTo>
                  <a:lnTo>
                    <a:pt x="20" y="0"/>
                  </a:lnTo>
                  <a:lnTo>
                    <a:pt x="24" y="1"/>
                  </a:lnTo>
                  <a:lnTo>
                    <a:pt x="27" y="3"/>
                  </a:lnTo>
                  <a:lnTo>
                    <a:pt x="30" y="6"/>
                  </a:lnTo>
                  <a:lnTo>
                    <a:pt x="33" y="10"/>
                  </a:lnTo>
                  <a:lnTo>
                    <a:pt x="35" y="16"/>
                  </a:lnTo>
                  <a:lnTo>
                    <a:pt x="37" y="22"/>
                  </a:lnTo>
                  <a:lnTo>
                    <a:pt x="39" y="28"/>
                  </a:lnTo>
                  <a:lnTo>
                    <a:pt x="40" y="34"/>
                  </a:lnTo>
                  <a:lnTo>
                    <a:pt x="41" y="41"/>
                  </a:lnTo>
                  <a:lnTo>
                    <a:pt x="40" y="46"/>
                  </a:lnTo>
                  <a:lnTo>
                    <a:pt x="40" y="51"/>
                  </a:lnTo>
                  <a:lnTo>
                    <a:pt x="38" y="56"/>
                  </a:lnTo>
                  <a:lnTo>
                    <a:pt x="36" y="60"/>
                  </a:lnTo>
                  <a:lnTo>
                    <a:pt x="34" y="64"/>
                  </a:lnTo>
                  <a:lnTo>
                    <a:pt x="31" y="69"/>
                  </a:lnTo>
                  <a:lnTo>
                    <a:pt x="26" y="72"/>
                  </a:lnTo>
                  <a:lnTo>
                    <a:pt x="22" y="75"/>
                  </a:lnTo>
                  <a:lnTo>
                    <a:pt x="6" y="83"/>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04" name="Freeform 43"/>
            <p:cNvSpPr>
              <a:spLocks/>
            </p:cNvSpPr>
            <p:nvPr/>
          </p:nvSpPr>
          <p:spPr bwMode="auto">
            <a:xfrm>
              <a:off x="4404" y="330"/>
              <a:ext cx="67" cy="115"/>
            </a:xfrm>
            <a:custGeom>
              <a:avLst/>
              <a:gdLst>
                <a:gd name="T0" fmla="*/ 0 w 67"/>
                <a:gd name="T1" fmla="*/ 0 h 115"/>
                <a:gd name="T2" fmla="*/ 3 w 67"/>
                <a:gd name="T3" fmla="*/ 13 h 115"/>
                <a:gd name="T4" fmla="*/ 5 w 67"/>
                <a:gd name="T5" fmla="*/ 19 h 115"/>
                <a:gd name="T6" fmla="*/ 8 w 67"/>
                <a:gd name="T7" fmla="*/ 30 h 115"/>
                <a:gd name="T8" fmla="*/ 10 w 67"/>
                <a:gd name="T9" fmla="*/ 36 h 115"/>
                <a:gd name="T10" fmla="*/ 10 w 67"/>
                <a:gd name="T11" fmla="*/ 42 h 115"/>
                <a:gd name="T12" fmla="*/ 11 w 67"/>
                <a:gd name="T13" fmla="*/ 48 h 115"/>
                <a:gd name="T14" fmla="*/ 11 w 67"/>
                <a:gd name="T15" fmla="*/ 56 h 115"/>
                <a:gd name="T16" fmla="*/ 11 w 67"/>
                <a:gd name="T17" fmla="*/ 76 h 115"/>
                <a:gd name="T18" fmla="*/ 13 w 67"/>
                <a:gd name="T19" fmla="*/ 80 h 115"/>
                <a:gd name="T20" fmla="*/ 14 w 67"/>
                <a:gd name="T21" fmla="*/ 80 h 115"/>
                <a:gd name="T22" fmla="*/ 15 w 67"/>
                <a:gd name="T23" fmla="*/ 77 h 115"/>
                <a:gd name="T24" fmla="*/ 23 w 67"/>
                <a:gd name="T25" fmla="*/ 61 h 115"/>
                <a:gd name="T26" fmla="*/ 27 w 67"/>
                <a:gd name="T27" fmla="*/ 55 h 115"/>
                <a:gd name="T28" fmla="*/ 31 w 67"/>
                <a:gd name="T29" fmla="*/ 50 h 115"/>
                <a:gd name="T30" fmla="*/ 34 w 67"/>
                <a:gd name="T31" fmla="*/ 46 h 115"/>
                <a:gd name="T32" fmla="*/ 38 w 67"/>
                <a:gd name="T33" fmla="*/ 43 h 115"/>
                <a:gd name="T34" fmla="*/ 42 w 67"/>
                <a:gd name="T35" fmla="*/ 42 h 115"/>
                <a:gd name="T36" fmla="*/ 46 w 67"/>
                <a:gd name="T37" fmla="*/ 42 h 115"/>
                <a:gd name="T38" fmla="*/ 49 w 67"/>
                <a:gd name="T39" fmla="*/ 43 h 115"/>
                <a:gd name="T40" fmla="*/ 52 w 67"/>
                <a:gd name="T41" fmla="*/ 46 h 115"/>
                <a:gd name="T42" fmla="*/ 55 w 67"/>
                <a:gd name="T43" fmla="*/ 49 h 115"/>
                <a:gd name="T44" fmla="*/ 57 w 67"/>
                <a:gd name="T45" fmla="*/ 54 h 115"/>
                <a:gd name="T46" fmla="*/ 59 w 67"/>
                <a:gd name="T47" fmla="*/ 62 h 115"/>
                <a:gd name="T48" fmla="*/ 62 w 67"/>
                <a:gd name="T49" fmla="*/ 71 h 115"/>
                <a:gd name="T50" fmla="*/ 63 w 67"/>
                <a:gd name="T51" fmla="*/ 80 h 115"/>
                <a:gd name="T52" fmla="*/ 64 w 67"/>
                <a:gd name="T53" fmla="*/ 89 h 115"/>
                <a:gd name="T54" fmla="*/ 66 w 67"/>
                <a:gd name="T55" fmla="*/ 114 h 11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67" h="115">
                  <a:moveTo>
                    <a:pt x="0" y="0"/>
                  </a:moveTo>
                  <a:lnTo>
                    <a:pt x="3" y="13"/>
                  </a:lnTo>
                  <a:lnTo>
                    <a:pt x="5" y="19"/>
                  </a:lnTo>
                  <a:lnTo>
                    <a:pt x="8" y="30"/>
                  </a:lnTo>
                  <a:lnTo>
                    <a:pt x="10" y="36"/>
                  </a:lnTo>
                  <a:lnTo>
                    <a:pt x="10" y="42"/>
                  </a:lnTo>
                  <a:lnTo>
                    <a:pt x="11" y="48"/>
                  </a:lnTo>
                  <a:lnTo>
                    <a:pt x="11" y="56"/>
                  </a:lnTo>
                  <a:lnTo>
                    <a:pt x="11" y="76"/>
                  </a:lnTo>
                  <a:lnTo>
                    <a:pt x="13" y="80"/>
                  </a:lnTo>
                  <a:lnTo>
                    <a:pt x="14" y="80"/>
                  </a:lnTo>
                  <a:lnTo>
                    <a:pt x="15" y="77"/>
                  </a:lnTo>
                  <a:lnTo>
                    <a:pt x="23" y="61"/>
                  </a:lnTo>
                  <a:lnTo>
                    <a:pt x="27" y="55"/>
                  </a:lnTo>
                  <a:lnTo>
                    <a:pt x="31" y="50"/>
                  </a:lnTo>
                  <a:lnTo>
                    <a:pt x="34" y="46"/>
                  </a:lnTo>
                  <a:lnTo>
                    <a:pt x="38" y="43"/>
                  </a:lnTo>
                  <a:lnTo>
                    <a:pt x="42" y="42"/>
                  </a:lnTo>
                  <a:lnTo>
                    <a:pt x="46" y="42"/>
                  </a:lnTo>
                  <a:lnTo>
                    <a:pt x="49" y="43"/>
                  </a:lnTo>
                  <a:lnTo>
                    <a:pt x="52" y="46"/>
                  </a:lnTo>
                  <a:lnTo>
                    <a:pt x="55" y="49"/>
                  </a:lnTo>
                  <a:lnTo>
                    <a:pt x="57" y="54"/>
                  </a:lnTo>
                  <a:lnTo>
                    <a:pt x="59" y="62"/>
                  </a:lnTo>
                  <a:lnTo>
                    <a:pt x="62" y="71"/>
                  </a:lnTo>
                  <a:lnTo>
                    <a:pt x="63" y="80"/>
                  </a:lnTo>
                  <a:lnTo>
                    <a:pt x="64" y="89"/>
                  </a:lnTo>
                  <a:lnTo>
                    <a:pt x="66" y="114"/>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05" name="Freeform 44"/>
            <p:cNvSpPr>
              <a:spLocks/>
            </p:cNvSpPr>
            <p:nvPr/>
          </p:nvSpPr>
          <p:spPr bwMode="auto">
            <a:xfrm>
              <a:off x="4502" y="356"/>
              <a:ext cx="47" cy="119"/>
            </a:xfrm>
            <a:custGeom>
              <a:avLst/>
              <a:gdLst>
                <a:gd name="T0" fmla="*/ 40 w 47"/>
                <a:gd name="T1" fmla="*/ 28 h 119"/>
                <a:gd name="T2" fmla="*/ 40 w 47"/>
                <a:gd name="T3" fmla="*/ 41 h 119"/>
                <a:gd name="T4" fmla="*/ 39 w 47"/>
                <a:gd name="T5" fmla="*/ 46 h 119"/>
                <a:gd name="T6" fmla="*/ 36 w 47"/>
                <a:gd name="T7" fmla="*/ 51 h 119"/>
                <a:gd name="T8" fmla="*/ 33 w 47"/>
                <a:gd name="T9" fmla="*/ 55 h 119"/>
                <a:gd name="T10" fmla="*/ 30 w 47"/>
                <a:gd name="T11" fmla="*/ 59 h 119"/>
                <a:gd name="T12" fmla="*/ 27 w 47"/>
                <a:gd name="T13" fmla="*/ 62 h 119"/>
                <a:gd name="T14" fmla="*/ 23 w 47"/>
                <a:gd name="T15" fmla="*/ 65 h 119"/>
                <a:gd name="T16" fmla="*/ 20 w 47"/>
                <a:gd name="T17" fmla="*/ 66 h 119"/>
                <a:gd name="T18" fmla="*/ 15 w 47"/>
                <a:gd name="T19" fmla="*/ 66 h 119"/>
                <a:gd name="T20" fmla="*/ 12 w 47"/>
                <a:gd name="T21" fmla="*/ 65 h 119"/>
                <a:gd name="T22" fmla="*/ 9 w 47"/>
                <a:gd name="T23" fmla="*/ 63 h 119"/>
                <a:gd name="T24" fmla="*/ 6 w 47"/>
                <a:gd name="T25" fmla="*/ 61 h 119"/>
                <a:gd name="T26" fmla="*/ 3 w 47"/>
                <a:gd name="T27" fmla="*/ 58 h 119"/>
                <a:gd name="T28" fmla="*/ 2 w 47"/>
                <a:gd name="T29" fmla="*/ 53 h 119"/>
                <a:gd name="T30" fmla="*/ 0 w 47"/>
                <a:gd name="T31" fmla="*/ 46 h 119"/>
                <a:gd name="T32" fmla="*/ 0 w 47"/>
                <a:gd name="T33" fmla="*/ 38 h 119"/>
                <a:gd name="T34" fmla="*/ 0 w 47"/>
                <a:gd name="T35" fmla="*/ 31 h 119"/>
                <a:gd name="T36" fmla="*/ 0 w 47"/>
                <a:gd name="T37" fmla="*/ 26 h 119"/>
                <a:gd name="T38" fmla="*/ 2 w 47"/>
                <a:gd name="T39" fmla="*/ 20 h 119"/>
                <a:gd name="T40" fmla="*/ 4 w 47"/>
                <a:gd name="T41" fmla="*/ 15 h 119"/>
                <a:gd name="T42" fmla="*/ 6 w 47"/>
                <a:gd name="T43" fmla="*/ 11 h 119"/>
                <a:gd name="T44" fmla="*/ 9 w 47"/>
                <a:gd name="T45" fmla="*/ 6 h 119"/>
                <a:gd name="T46" fmla="*/ 14 w 47"/>
                <a:gd name="T47" fmla="*/ 4 h 119"/>
                <a:gd name="T48" fmla="*/ 18 w 47"/>
                <a:gd name="T49" fmla="*/ 2 h 119"/>
                <a:gd name="T50" fmla="*/ 24 w 47"/>
                <a:gd name="T51" fmla="*/ 0 h 119"/>
                <a:gd name="T52" fmla="*/ 28 w 47"/>
                <a:gd name="T53" fmla="*/ 2 h 119"/>
                <a:gd name="T54" fmla="*/ 31 w 47"/>
                <a:gd name="T55" fmla="*/ 5 h 119"/>
                <a:gd name="T56" fmla="*/ 34 w 47"/>
                <a:gd name="T57" fmla="*/ 8 h 119"/>
                <a:gd name="T58" fmla="*/ 37 w 47"/>
                <a:gd name="T59" fmla="*/ 14 h 119"/>
                <a:gd name="T60" fmla="*/ 39 w 47"/>
                <a:gd name="T61" fmla="*/ 21 h 119"/>
                <a:gd name="T62" fmla="*/ 41 w 47"/>
                <a:gd name="T63" fmla="*/ 30 h 119"/>
                <a:gd name="T64" fmla="*/ 43 w 47"/>
                <a:gd name="T65" fmla="*/ 38 h 119"/>
                <a:gd name="T66" fmla="*/ 44 w 47"/>
                <a:gd name="T67" fmla="*/ 48 h 119"/>
                <a:gd name="T68" fmla="*/ 45 w 47"/>
                <a:gd name="T69" fmla="*/ 57 h 119"/>
                <a:gd name="T70" fmla="*/ 45 w 47"/>
                <a:gd name="T71" fmla="*/ 68 h 119"/>
                <a:gd name="T72" fmla="*/ 46 w 47"/>
                <a:gd name="T73" fmla="*/ 118 h 11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7" h="119">
                  <a:moveTo>
                    <a:pt x="40" y="28"/>
                  </a:moveTo>
                  <a:lnTo>
                    <a:pt x="40" y="41"/>
                  </a:lnTo>
                  <a:lnTo>
                    <a:pt x="39" y="46"/>
                  </a:lnTo>
                  <a:lnTo>
                    <a:pt x="36" y="51"/>
                  </a:lnTo>
                  <a:lnTo>
                    <a:pt x="33" y="55"/>
                  </a:lnTo>
                  <a:lnTo>
                    <a:pt x="30" y="59"/>
                  </a:lnTo>
                  <a:lnTo>
                    <a:pt x="27" y="62"/>
                  </a:lnTo>
                  <a:lnTo>
                    <a:pt x="23" y="65"/>
                  </a:lnTo>
                  <a:lnTo>
                    <a:pt x="20" y="66"/>
                  </a:lnTo>
                  <a:lnTo>
                    <a:pt x="15" y="66"/>
                  </a:lnTo>
                  <a:lnTo>
                    <a:pt x="12" y="65"/>
                  </a:lnTo>
                  <a:lnTo>
                    <a:pt x="9" y="63"/>
                  </a:lnTo>
                  <a:lnTo>
                    <a:pt x="6" y="61"/>
                  </a:lnTo>
                  <a:lnTo>
                    <a:pt x="3" y="58"/>
                  </a:lnTo>
                  <a:lnTo>
                    <a:pt x="2" y="53"/>
                  </a:lnTo>
                  <a:lnTo>
                    <a:pt x="0" y="46"/>
                  </a:lnTo>
                  <a:lnTo>
                    <a:pt x="0" y="38"/>
                  </a:lnTo>
                  <a:lnTo>
                    <a:pt x="0" y="31"/>
                  </a:lnTo>
                  <a:lnTo>
                    <a:pt x="0" y="26"/>
                  </a:lnTo>
                  <a:lnTo>
                    <a:pt x="2" y="20"/>
                  </a:lnTo>
                  <a:lnTo>
                    <a:pt x="4" y="15"/>
                  </a:lnTo>
                  <a:lnTo>
                    <a:pt x="6" y="11"/>
                  </a:lnTo>
                  <a:lnTo>
                    <a:pt x="9" y="6"/>
                  </a:lnTo>
                  <a:lnTo>
                    <a:pt x="14" y="4"/>
                  </a:lnTo>
                  <a:lnTo>
                    <a:pt x="18" y="2"/>
                  </a:lnTo>
                  <a:lnTo>
                    <a:pt x="24" y="0"/>
                  </a:lnTo>
                  <a:lnTo>
                    <a:pt x="28" y="2"/>
                  </a:lnTo>
                  <a:lnTo>
                    <a:pt x="31" y="5"/>
                  </a:lnTo>
                  <a:lnTo>
                    <a:pt x="34" y="8"/>
                  </a:lnTo>
                  <a:lnTo>
                    <a:pt x="37" y="14"/>
                  </a:lnTo>
                  <a:lnTo>
                    <a:pt x="39" y="21"/>
                  </a:lnTo>
                  <a:lnTo>
                    <a:pt x="41" y="30"/>
                  </a:lnTo>
                  <a:lnTo>
                    <a:pt x="43" y="38"/>
                  </a:lnTo>
                  <a:lnTo>
                    <a:pt x="44" y="48"/>
                  </a:lnTo>
                  <a:lnTo>
                    <a:pt x="45" y="57"/>
                  </a:lnTo>
                  <a:lnTo>
                    <a:pt x="45" y="68"/>
                  </a:lnTo>
                  <a:lnTo>
                    <a:pt x="46" y="118"/>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06" name="Freeform 45"/>
            <p:cNvSpPr>
              <a:spLocks/>
            </p:cNvSpPr>
            <p:nvPr/>
          </p:nvSpPr>
          <p:spPr bwMode="auto">
            <a:xfrm>
              <a:off x="4608" y="270"/>
              <a:ext cx="5" cy="193"/>
            </a:xfrm>
            <a:custGeom>
              <a:avLst/>
              <a:gdLst>
                <a:gd name="T0" fmla="*/ 0 w 5"/>
                <a:gd name="T1" fmla="*/ 0 h 193"/>
                <a:gd name="T2" fmla="*/ 0 w 5"/>
                <a:gd name="T3" fmla="*/ 50 h 193"/>
                <a:gd name="T4" fmla="*/ 1 w 5"/>
                <a:gd name="T5" fmla="*/ 65 h 193"/>
                <a:gd name="T6" fmla="*/ 3 w 5"/>
                <a:gd name="T7" fmla="*/ 104 h 193"/>
                <a:gd name="T8" fmla="*/ 4 w 5"/>
                <a:gd name="T9" fmla="*/ 121 h 193"/>
                <a:gd name="T10" fmla="*/ 3 w 5"/>
                <a:gd name="T11" fmla="*/ 137 h 193"/>
                <a:gd name="T12" fmla="*/ 0 w 5"/>
                <a:gd name="T13" fmla="*/ 192 h 19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 h="193">
                  <a:moveTo>
                    <a:pt x="0" y="0"/>
                  </a:moveTo>
                  <a:lnTo>
                    <a:pt x="0" y="50"/>
                  </a:lnTo>
                  <a:lnTo>
                    <a:pt x="1" y="65"/>
                  </a:lnTo>
                  <a:lnTo>
                    <a:pt x="3" y="104"/>
                  </a:lnTo>
                  <a:lnTo>
                    <a:pt x="4" y="121"/>
                  </a:lnTo>
                  <a:lnTo>
                    <a:pt x="3" y="137"/>
                  </a:lnTo>
                  <a:lnTo>
                    <a:pt x="0" y="192"/>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07" name="Freeform 46"/>
            <p:cNvSpPr>
              <a:spLocks/>
            </p:cNvSpPr>
            <p:nvPr/>
          </p:nvSpPr>
          <p:spPr bwMode="auto">
            <a:xfrm>
              <a:off x="4548" y="342"/>
              <a:ext cx="79" cy="13"/>
            </a:xfrm>
            <a:custGeom>
              <a:avLst/>
              <a:gdLst>
                <a:gd name="T0" fmla="*/ 78 w 79"/>
                <a:gd name="T1" fmla="*/ 0 h 13"/>
                <a:gd name="T2" fmla="*/ 68 w 79"/>
                <a:gd name="T3" fmla="*/ 0 h 13"/>
                <a:gd name="T4" fmla="*/ 60 w 79"/>
                <a:gd name="T5" fmla="*/ 1 h 13"/>
                <a:gd name="T6" fmla="*/ 37 w 79"/>
                <a:gd name="T7" fmla="*/ 3 h 13"/>
                <a:gd name="T8" fmla="*/ 28 w 79"/>
                <a:gd name="T9" fmla="*/ 5 h 13"/>
                <a:gd name="T10" fmla="*/ 20 w 79"/>
                <a:gd name="T11" fmla="*/ 7 h 13"/>
                <a:gd name="T12" fmla="*/ 0 w 79"/>
                <a:gd name="T13" fmla="*/ 12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9" h="13">
                  <a:moveTo>
                    <a:pt x="78" y="0"/>
                  </a:moveTo>
                  <a:lnTo>
                    <a:pt x="68" y="0"/>
                  </a:lnTo>
                  <a:lnTo>
                    <a:pt x="60" y="1"/>
                  </a:lnTo>
                  <a:lnTo>
                    <a:pt x="37" y="3"/>
                  </a:lnTo>
                  <a:lnTo>
                    <a:pt x="28" y="5"/>
                  </a:lnTo>
                  <a:lnTo>
                    <a:pt x="20" y="7"/>
                  </a:lnTo>
                  <a:lnTo>
                    <a:pt x="0" y="12"/>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08" name="Freeform 47"/>
            <p:cNvSpPr>
              <a:spLocks/>
            </p:cNvSpPr>
            <p:nvPr/>
          </p:nvSpPr>
          <p:spPr bwMode="auto">
            <a:xfrm>
              <a:off x="4660" y="340"/>
              <a:ext cx="99" cy="70"/>
            </a:xfrm>
            <a:custGeom>
              <a:avLst/>
              <a:gdLst>
                <a:gd name="T0" fmla="*/ 2 w 99"/>
                <a:gd name="T1" fmla="*/ 44 h 70"/>
                <a:gd name="T2" fmla="*/ 12 w 99"/>
                <a:gd name="T3" fmla="*/ 44 h 70"/>
                <a:gd name="T4" fmla="*/ 16 w 99"/>
                <a:gd name="T5" fmla="*/ 43 h 70"/>
                <a:gd name="T6" fmla="*/ 20 w 99"/>
                <a:gd name="T7" fmla="*/ 42 h 70"/>
                <a:gd name="T8" fmla="*/ 24 w 99"/>
                <a:gd name="T9" fmla="*/ 41 h 70"/>
                <a:gd name="T10" fmla="*/ 29 w 99"/>
                <a:gd name="T11" fmla="*/ 39 h 70"/>
                <a:gd name="T12" fmla="*/ 42 w 99"/>
                <a:gd name="T13" fmla="*/ 36 h 70"/>
                <a:gd name="T14" fmla="*/ 48 w 99"/>
                <a:gd name="T15" fmla="*/ 33 h 70"/>
                <a:gd name="T16" fmla="*/ 54 w 99"/>
                <a:gd name="T17" fmla="*/ 30 h 70"/>
                <a:gd name="T18" fmla="*/ 58 w 99"/>
                <a:gd name="T19" fmla="*/ 27 h 70"/>
                <a:gd name="T20" fmla="*/ 61 w 99"/>
                <a:gd name="T21" fmla="*/ 22 h 70"/>
                <a:gd name="T22" fmla="*/ 62 w 99"/>
                <a:gd name="T23" fmla="*/ 18 h 70"/>
                <a:gd name="T24" fmla="*/ 62 w 99"/>
                <a:gd name="T25" fmla="*/ 12 h 70"/>
                <a:gd name="T26" fmla="*/ 61 w 99"/>
                <a:gd name="T27" fmla="*/ 8 h 70"/>
                <a:gd name="T28" fmla="*/ 58 w 99"/>
                <a:gd name="T29" fmla="*/ 5 h 70"/>
                <a:gd name="T30" fmla="*/ 55 w 99"/>
                <a:gd name="T31" fmla="*/ 2 h 70"/>
                <a:gd name="T32" fmla="*/ 52 w 99"/>
                <a:gd name="T33" fmla="*/ 1 h 70"/>
                <a:gd name="T34" fmla="*/ 47 w 99"/>
                <a:gd name="T35" fmla="*/ 0 h 70"/>
                <a:gd name="T36" fmla="*/ 42 w 99"/>
                <a:gd name="T37" fmla="*/ 1 h 70"/>
                <a:gd name="T38" fmla="*/ 37 w 99"/>
                <a:gd name="T39" fmla="*/ 2 h 70"/>
                <a:gd name="T40" fmla="*/ 31 w 99"/>
                <a:gd name="T41" fmla="*/ 3 h 70"/>
                <a:gd name="T42" fmla="*/ 25 w 99"/>
                <a:gd name="T43" fmla="*/ 5 h 70"/>
                <a:gd name="T44" fmla="*/ 19 w 99"/>
                <a:gd name="T45" fmla="*/ 9 h 70"/>
                <a:gd name="T46" fmla="*/ 14 w 99"/>
                <a:gd name="T47" fmla="*/ 14 h 70"/>
                <a:gd name="T48" fmla="*/ 8 w 99"/>
                <a:gd name="T49" fmla="*/ 20 h 70"/>
                <a:gd name="T50" fmla="*/ 4 w 99"/>
                <a:gd name="T51" fmla="*/ 26 h 70"/>
                <a:gd name="T52" fmla="*/ 1 w 99"/>
                <a:gd name="T53" fmla="*/ 32 h 70"/>
                <a:gd name="T54" fmla="*/ 0 w 99"/>
                <a:gd name="T55" fmla="*/ 38 h 70"/>
                <a:gd name="T56" fmla="*/ 0 w 99"/>
                <a:gd name="T57" fmla="*/ 44 h 70"/>
                <a:gd name="T58" fmla="*/ 1 w 99"/>
                <a:gd name="T59" fmla="*/ 50 h 70"/>
                <a:gd name="T60" fmla="*/ 3 w 99"/>
                <a:gd name="T61" fmla="*/ 56 h 70"/>
                <a:gd name="T62" fmla="*/ 7 w 99"/>
                <a:gd name="T63" fmla="*/ 61 h 70"/>
                <a:gd name="T64" fmla="*/ 13 w 99"/>
                <a:gd name="T65" fmla="*/ 64 h 70"/>
                <a:gd name="T66" fmla="*/ 19 w 99"/>
                <a:gd name="T67" fmla="*/ 67 h 70"/>
                <a:gd name="T68" fmla="*/ 27 w 99"/>
                <a:gd name="T69" fmla="*/ 69 h 70"/>
                <a:gd name="T70" fmla="*/ 35 w 99"/>
                <a:gd name="T71" fmla="*/ 69 h 70"/>
                <a:gd name="T72" fmla="*/ 98 w 99"/>
                <a:gd name="T73" fmla="*/ 68 h 7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99" h="70">
                  <a:moveTo>
                    <a:pt x="2" y="44"/>
                  </a:moveTo>
                  <a:lnTo>
                    <a:pt x="12" y="44"/>
                  </a:lnTo>
                  <a:lnTo>
                    <a:pt x="16" y="43"/>
                  </a:lnTo>
                  <a:lnTo>
                    <a:pt x="20" y="42"/>
                  </a:lnTo>
                  <a:lnTo>
                    <a:pt x="24" y="41"/>
                  </a:lnTo>
                  <a:lnTo>
                    <a:pt x="29" y="39"/>
                  </a:lnTo>
                  <a:lnTo>
                    <a:pt x="42" y="36"/>
                  </a:lnTo>
                  <a:lnTo>
                    <a:pt x="48" y="33"/>
                  </a:lnTo>
                  <a:lnTo>
                    <a:pt x="54" y="30"/>
                  </a:lnTo>
                  <a:lnTo>
                    <a:pt x="58" y="27"/>
                  </a:lnTo>
                  <a:lnTo>
                    <a:pt x="61" y="22"/>
                  </a:lnTo>
                  <a:lnTo>
                    <a:pt x="62" y="18"/>
                  </a:lnTo>
                  <a:lnTo>
                    <a:pt x="62" y="12"/>
                  </a:lnTo>
                  <a:lnTo>
                    <a:pt x="61" y="8"/>
                  </a:lnTo>
                  <a:lnTo>
                    <a:pt x="58" y="5"/>
                  </a:lnTo>
                  <a:lnTo>
                    <a:pt x="55" y="2"/>
                  </a:lnTo>
                  <a:lnTo>
                    <a:pt x="52" y="1"/>
                  </a:lnTo>
                  <a:lnTo>
                    <a:pt x="47" y="0"/>
                  </a:lnTo>
                  <a:lnTo>
                    <a:pt x="42" y="1"/>
                  </a:lnTo>
                  <a:lnTo>
                    <a:pt x="37" y="2"/>
                  </a:lnTo>
                  <a:lnTo>
                    <a:pt x="31" y="3"/>
                  </a:lnTo>
                  <a:lnTo>
                    <a:pt x="25" y="5"/>
                  </a:lnTo>
                  <a:lnTo>
                    <a:pt x="19" y="9"/>
                  </a:lnTo>
                  <a:lnTo>
                    <a:pt x="14" y="14"/>
                  </a:lnTo>
                  <a:lnTo>
                    <a:pt x="8" y="20"/>
                  </a:lnTo>
                  <a:lnTo>
                    <a:pt x="4" y="26"/>
                  </a:lnTo>
                  <a:lnTo>
                    <a:pt x="1" y="32"/>
                  </a:lnTo>
                  <a:lnTo>
                    <a:pt x="0" y="38"/>
                  </a:lnTo>
                  <a:lnTo>
                    <a:pt x="0" y="44"/>
                  </a:lnTo>
                  <a:lnTo>
                    <a:pt x="1" y="50"/>
                  </a:lnTo>
                  <a:lnTo>
                    <a:pt x="3" y="56"/>
                  </a:lnTo>
                  <a:lnTo>
                    <a:pt x="7" y="61"/>
                  </a:lnTo>
                  <a:lnTo>
                    <a:pt x="13" y="64"/>
                  </a:lnTo>
                  <a:lnTo>
                    <a:pt x="19" y="67"/>
                  </a:lnTo>
                  <a:lnTo>
                    <a:pt x="27" y="69"/>
                  </a:lnTo>
                  <a:lnTo>
                    <a:pt x="35" y="69"/>
                  </a:lnTo>
                  <a:lnTo>
                    <a:pt x="98" y="68"/>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09" name="Freeform 48"/>
            <p:cNvSpPr>
              <a:spLocks/>
            </p:cNvSpPr>
            <p:nvPr/>
          </p:nvSpPr>
          <p:spPr bwMode="auto">
            <a:xfrm>
              <a:off x="3876" y="642"/>
              <a:ext cx="193" cy="13"/>
            </a:xfrm>
            <a:custGeom>
              <a:avLst/>
              <a:gdLst>
                <a:gd name="T0" fmla="*/ 192 w 193"/>
                <a:gd name="T1" fmla="*/ 0 h 13"/>
                <a:gd name="T2" fmla="*/ 82 w 193"/>
                <a:gd name="T3" fmla="*/ 0 h 13"/>
                <a:gd name="T4" fmla="*/ 72 w 193"/>
                <a:gd name="T5" fmla="*/ 1 h 13"/>
                <a:gd name="T6" fmla="*/ 64 w 193"/>
                <a:gd name="T7" fmla="*/ 2 h 13"/>
                <a:gd name="T8" fmla="*/ 48 w 193"/>
                <a:gd name="T9" fmla="*/ 5 h 13"/>
                <a:gd name="T10" fmla="*/ 38 w 193"/>
                <a:gd name="T11" fmla="*/ 7 h 13"/>
                <a:gd name="T12" fmla="*/ 0 w 193"/>
                <a:gd name="T13" fmla="*/ 12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3" h="13">
                  <a:moveTo>
                    <a:pt x="192" y="0"/>
                  </a:moveTo>
                  <a:lnTo>
                    <a:pt x="82" y="0"/>
                  </a:lnTo>
                  <a:lnTo>
                    <a:pt x="72" y="1"/>
                  </a:lnTo>
                  <a:lnTo>
                    <a:pt x="64" y="2"/>
                  </a:lnTo>
                  <a:lnTo>
                    <a:pt x="48" y="5"/>
                  </a:lnTo>
                  <a:lnTo>
                    <a:pt x="38" y="7"/>
                  </a:lnTo>
                  <a:lnTo>
                    <a:pt x="0" y="12"/>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10" name="Freeform 49"/>
            <p:cNvSpPr>
              <a:spLocks/>
            </p:cNvSpPr>
            <p:nvPr/>
          </p:nvSpPr>
          <p:spPr bwMode="auto">
            <a:xfrm>
              <a:off x="3564" y="618"/>
              <a:ext cx="151" cy="13"/>
            </a:xfrm>
            <a:custGeom>
              <a:avLst/>
              <a:gdLst>
                <a:gd name="T0" fmla="*/ 150 w 151"/>
                <a:gd name="T1" fmla="*/ 0 h 13"/>
                <a:gd name="T2" fmla="*/ 63 w 151"/>
                <a:gd name="T3" fmla="*/ 0 h 13"/>
                <a:gd name="T4" fmla="*/ 53 w 151"/>
                <a:gd name="T5" fmla="*/ 1 h 13"/>
                <a:gd name="T6" fmla="*/ 44 w 151"/>
                <a:gd name="T7" fmla="*/ 2 h 13"/>
                <a:gd name="T8" fmla="*/ 35 w 151"/>
                <a:gd name="T9" fmla="*/ 3 h 13"/>
                <a:gd name="T10" fmla="*/ 28 w 151"/>
                <a:gd name="T11" fmla="*/ 5 h 13"/>
                <a:gd name="T12" fmla="*/ 20 w 151"/>
                <a:gd name="T13" fmla="*/ 7 h 13"/>
                <a:gd name="T14" fmla="*/ 0 w 151"/>
                <a:gd name="T15" fmla="*/ 12 h 1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1" h="13">
                  <a:moveTo>
                    <a:pt x="150" y="0"/>
                  </a:moveTo>
                  <a:lnTo>
                    <a:pt x="63" y="0"/>
                  </a:lnTo>
                  <a:lnTo>
                    <a:pt x="53" y="1"/>
                  </a:lnTo>
                  <a:lnTo>
                    <a:pt x="44" y="2"/>
                  </a:lnTo>
                  <a:lnTo>
                    <a:pt x="35" y="3"/>
                  </a:lnTo>
                  <a:lnTo>
                    <a:pt x="28" y="5"/>
                  </a:lnTo>
                  <a:lnTo>
                    <a:pt x="20" y="7"/>
                  </a:lnTo>
                  <a:lnTo>
                    <a:pt x="0" y="12"/>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11" name="Freeform 50"/>
            <p:cNvSpPr>
              <a:spLocks/>
            </p:cNvSpPr>
            <p:nvPr/>
          </p:nvSpPr>
          <p:spPr bwMode="auto">
            <a:xfrm>
              <a:off x="2418" y="612"/>
              <a:ext cx="211" cy="49"/>
            </a:xfrm>
            <a:custGeom>
              <a:avLst/>
              <a:gdLst>
                <a:gd name="T0" fmla="*/ 210 w 211"/>
                <a:gd name="T1" fmla="*/ 0 h 49"/>
                <a:gd name="T2" fmla="*/ 197 w 211"/>
                <a:gd name="T3" fmla="*/ 0 h 49"/>
                <a:gd name="T4" fmla="*/ 190 w 211"/>
                <a:gd name="T5" fmla="*/ 1 h 49"/>
                <a:gd name="T6" fmla="*/ 182 w 211"/>
                <a:gd name="T7" fmla="*/ 2 h 49"/>
                <a:gd name="T8" fmla="*/ 173 w 211"/>
                <a:gd name="T9" fmla="*/ 3 h 49"/>
                <a:gd name="T10" fmla="*/ 165 w 211"/>
                <a:gd name="T11" fmla="*/ 4 h 49"/>
                <a:gd name="T12" fmla="*/ 157 w 211"/>
                <a:gd name="T13" fmla="*/ 5 h 49"/>
                <a:gd name="T14" fmla="*/ 148 w 211"/>
                <a:gd name="T15" fmla="*/ 5 h 49"/>
                <a:gd name="T16" fmla="*/ 138 w 211"/>
                <a:gd name="T17" fmla="*/ 7 h 49"/>
                <a:gd name="T18" fmla="*/ 127 w 211"/>
                <a:gd name="T19" fmla="*/ 9 h 49"/>
                <a:gd name="T20" fmla="*/ 56 w 211"/>
                <a:gd name="T21" fmla="*/ 26 h 49"/>
                <a:gd name="T22" fmla="*/ 45 w 211"/>
                <a:gd name="T23" fmla="*/ 29 h 49"/>
                <a:gd name="T24" fmla="*/ 36 w 211"/>
                <a:gd name="T25" fmla="*/ 31 h 49"/>
                <a:gd name="T26" fmla="*/ 29 w 211"/>
                <a:gd name="T27" fmla="*/ 34 h 49"/>
                <a:gd name="T28" fmla="*/ 22 w 211"/>
                <a:gd name="T29" fmla="*/ 35 h 49"/>
                <a:gd name="T30" fmla="*/ 0 w 211"/>
                <a:gd name="T31" fmla="*/ 48 h 4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1" h="49">
                  <a:moveTo>
                    <a:pt x="210" y="0"/>
                  </a:moveTo>
                  <a:lnTo>
                    <a:pt x="197" y="0"/>
                  </a:lnTo>
                  <a:lnTo>
                    <a:pt x="190" y="1"/>
                  </a:lnTo>
                  <a:lnTo>
                    <a:pt x="182" y="2"/>
                  </a:lnTo>
                  <a:lnTo>
                    <a:pt x="173" y="3"/>
                  </a:lnTo>
                  <a:lnTo>
                    <a:pt x="165" y="4"/>
                  </a:lnTo>
                  <a:lnTo>
                    <a:pt x="157" y="5"/>
                  </a:lnTo>
                  <a:lnTo>
                    <a:pt x="148" y="5"/>
                  </a:lnTo>
                  <a:lnTo>
                    <a:pt x="138" y="7"/>
                  </a:lnTo>
                  <a:lnTo>
                    <a:pt x="127" y="9"/>
                  </a:lnTo>
                  <a:lnTo>
                    <a:pt x="56" y="26"/>
                  </a:lnTo>
                  <a:lnTo>
                    <a:pt x="45" y="29"/>
                  </a:lnTo>
                  <a:lnTo>
                    <a:pt x="36" y="31"/>
                  </a:lnTo>
                  <a:lnTo>
                    <a:pt x="29" y="34"/>
                  </a:lnTo>
                  <a:lnTo>
                    <a:pt x="22" y="35"/>
                  </a:lnTo>
                  <a:lnTo>
                    <a:pt x="0" y="48"/>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3316" name="Group 51"/>
          <p:cNvGrpSpPr>
            <a:grpSpLocks/>
          </p:cNvGrpSpPr>
          <p:nvPr/>
        </p:nvGrpSpPr>
        <p:grpSpPr bwMode="auto">
          <a:xfrm>
            <a:off x="1143000" y="1195388"/>
            <a:ext cx="5980113" cy="2293937"/>
            <a:chOff x="600" y="913"/>
            <a:chExt cx="3139" cy="1752"/>
          </a:xfrm>
        </p:grpSpPr>
        <p:sp>
          <p:nvSpPr>
            <p:cNvPr id="13348" name="Freeform 52"/>
            <p:cNvSpPr>
              <a:spLocks/>
            </p:cNvSpPr>
            <p:nvPr/>
          </p:nvSpPr>
          <p:spPr bwMode="auto">
            <a:xfrm>
              <a:off x="600" y="918"/>
              <a:ext cx="1555" cy="1741"/>
            </a:xfrm>
            <a:custGeom>
              <a:avLst/>
              <a:gdLst>
                <a:gd name="T0" fmla="*/ 1 w 1555"/>
                <a:gd name="T1" fmla="*/ 49 h 1741"/>
                <a:gd name="T2" fmla="*/ 11 w 1555"/>
                <a:gd name="T3" fmla="*/ 147 h 1741"/>
                <a:gd name="T4" fmla="*/ 14 w 1555"/>
                <a:gd name="T5" fmla="*/ 242 h 1741"/>
                <a:gd name="T6" fmla="*/ 18 w 1555"/>
                <a:gd name="T7" fmla="*/ 335 h 1741"/>
                <a:gd name="T8" fmla="*/ 20 w 1555"/>
                <a:gd name="T9" fmla="*/ 466 h 1741"/>
                <a:gd name="T10" fmla="*/ 34 w 1555"/>
                <a:gd name="T11" fmla="*/ 712 h 1741"/>
                <a:gd name="T12" fmla="*/ 43 w 1555"/>
                <a:gd name="T13" fmla="*/ 809 h 1741"/>
                <a:gd name="T14" fmla="*/ 51 w 1555"/>
                <a:gd name="T15" fmla="*/ 907 h 1741"/>
                <a:gd name="T16" fmla="*/ 62 w 1555"/>
                <a:gd name="T17" fmla="*/ 1013 h 1741"/>
                <a:gd name="T18" fmla="*/ 70 w 1555"/>
                <a:gd name="T19" fmla="*/ 1125 h 1741"/>
                <a:gd name="T20" fmla="*/ 72 w 1555"/>
                <a:gd name="T21" fmla="*/ 1544 h 1741"/>
                <a:gd name="T22" fmla="*/ 64 w 1555"/>
                <a:gd name="T23" fmla="*/ 1633 h 1741"/>
                <a:gd name="T24" fmla="*/ 54 w 1555"/>
                <a:gd name="T25" fmla="*/ 1673 h 1741"/>
                <a:gd name="T26" fmla="*/ 56 w 1555"/>
                <a:gd name="T27" fmla="*/ 1682 h 1741"/>
                <a:gd name="T28" fmla="*/ 65 w 1555"/>
                <a:gd name="T29" fmla="*/ 1688 h 1741"/>
                <a:gd name="T30" fmla="*/ 160 w 1555"/>
                <a:gd name="T31" fmla="*/ 1697 h 1741"/>
                <a:gd name="T32" fmla="*/ 255 w 1555"/>
                <a:gd name="T33" fmla="*/ 1698 h 1741"/>
                <a:gd name="T34" fmla="*/ 337 w 1555"/>
                <a:gd name="T35" fmla="*/ 1693 h 1741"/>
                <a:gd name="T36" fmla="*/ 440 w 1555"/>
                <a:gd name="T37" fmla="*/ 1690 h 1741"/>
                <a:gd name="T38" fmla="*/ 517 w 1555"/>
                <a:gd name="T39" fmla="*/ 1687 h 1741"/>
                <a:gd name="T40" fmla="*/ 635 w 1555"/>
                <a:gd name="T41" fmla="*/ 1688 h 1741"/>
                <a:gd name="T42" fmla="*/ 710 w 1555"/>
                <a:gd name="T43" fmla="*/ 1696 h 1741"/>
                <a:gd name="T44" fmla="*/ 793 w 1555"/>
                <a:gd name="T45" fmla="*/ 1703 h 1741"/>
                <a:gd name="T46" fmla="*/ 862 w 1555"/>
                <a:gd name="T47" fmla="*/ 1705 h 1741"/>
                <a:gd name="T48" fmla="*/ 974 w 1555"/>
                <a:gd name="T49" fmla="*/ 1713 h 1741"/>
                <a:gd name="T50" fmla="*/ 1100 w 1555"/>
                <a:gd name="T51" fmla="*/ 1724 h 1741"/>
                <a:gd name="T52" fmla="*/ 1204 w 1555"/>
                <a:gd name="T53" fmla="*/ 1729 h 1741"/>
                <a:gd name="T54" fmla="*/ 1308 w 1555"/>
                <a:gd name="T55" fmla="*/ 1733 h 1741"/>
                <a:gd name="T56" fmla="*/ 1413 w 1555"/>
                <a:gd name="T57" fmla="*/ 1729 h 1741"/>
                <a:gd name="T58" fmla="*/ 1499 w 1555"/>
                <a:gd name="T59" fmla="*/ 1723 h 1741"/>
                <a:gd name="T60" fmla="*/ 1539 w 1555"/>
                <a:gd name="T61" fmla="*/ 1724 h 1741"/>
                <a:gd name="T62" fmla="*/ 1554 w 1555"/>
                <a:gd name="T63" fmla="*/ 1740 h 174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555" h="1741">
                  <a:moveTo>
                    <a:pt x="0" y="0"/>
                  </a:moveTo>
                  <a:lnTo>
                    <a:pt x="1" y="49"/>
                  </a:lnTo>
                  <a:lnTo>
                    <a:pt x="6" y="93"/>
                  </a:lnTo>
                  <a:lnTo>
                    <a:pt x="11" y="147"/>
                  </a:lnTo>
                  <a:lnTo>
                    <a:pt x="12" y="195"/>
                  </a:lnTo>
                  <a:lnTo>
                    <a:pt x="14" y="242"/>
                  </a:lnTo>
                  <a:lnTo>
                    <a:pt x="17" y="293"/>
                  </a:lnTo>
                  <a:lnTo>
                    <a:pt x="18" y="335"/>
                  </a:lnTo>
                  <a:lnTo>
                    <a:pt x="18" y="422"/>
                  </a:lnTo>
                  <a:lnTo>
                    <a:pt x="20" y="466"/>
                  </a:lnTo>
                  <a:lnTo>
                    <a:pt x="28" y="636"/>
                  </a:lnTo>
                  <a:lnTo>
                    <a:pt x="34" y="712"/>
                  </a:lnTo>
                  <a:lnTo>
                    <a:pt x="41" y="775"/>
                  </a:lnTo>
                  <a:lnTo>
                    <a:pt x="43" y="809"/>
                  </a:lnTo>
                  <a:lnTo>
                    <a:pt x="48" y="859"/>
                  </a:lnTo>
                  <a:lnTo>
                    <a:pt x="51" y="907"/>
                  </a:lnTo>
                  <a:lnTo>
                    <a:pt x="56" y="961"/>
                  </a:lnTo>
                  <a:lnTo>
                    <a:pt x="62" y="1013"/>
                  </a:lnTo>
                  <a:lnTo>
                    <a:pt x="69" y="1099"/>
                  </a:lnTo>
                  <a:lnTo>
                    <a:pt x="70" y="1125"/>
                  </a:lnTo>
                  <a:lnTo>
                    <a:pt x="71" y="1226"/>
                  </a:lnTo>
                  <a:lnTo>
                    <a:pt x="72" y="1544"/>
                  </a:lnTo>
                  <a:lnTo>
                    <a:pt x="70" y="1579"/>
                  </a:lnTo>
                  <a:lnTo>
                    <a:pt x="64" y="1633"/>
                  </a:lnTo>
                  <a:lnTo>
                    <a:pt x="59" y="1661"/>
                  </a:lnTo>
                  <a:lnTo>
                    <a:pt x="54" y="1673"/>
                  </a:lnTo>
                  <a:lnTo>
                    <a:pt x="54" y="1678"/>
                  </a:lnTo>
                  <a:lnTo>
                    <a:pt x="56" y="1682"/>
                  </a:lnTo>
                  <a:lnTo>
                    <a:pt x="59" y="1685"/>
                  </a:lnTo>
                  <a:lnTo>
                    <a:pt x="65" y="1688"/>
                  </a:lnTo>
                  <a:lnTo>
                    <a:pt x="112" y="1694"/>
                  </a:lnTo>
                  <a:lnTo>
                    <a:pt x="160" y="1697"/>
                  </a:lnTo>
                  <a:lnTo>
                    <a:pt x="196" y="1698"/>
                  </a:lnTo>
                  <a:lnTo>
                    <a:pt x="255" y="1698"/>
                  </a:lnTo>
                  <a:lnTo>
                    <a:pt x="304" y="1694"/>
                  </a:lnTo>
                  <a:lnTo>
                    <a:pt x="337" y="1693"/>
                  </a:lnTo>
                  <a:lnTo>
                    <a:pt x="405" y="1692"/>
                  </a:lnTo>
                  <a:lnTo>
                    <a:pt x="440" y="1690"/>
                  </a:lnTo>
                  <a:lnTo>
                    <a:pt x="472" y="1688"/>
                  </a:lnTo>
                  <a:lnTo>
                    <a:pt x="517" y="1687"/>
                  </a:lnTo>
                  <a:lnTo>
                    <a:pt x="595" y="1686"/>
                  </a:lnTo>
                  <a:lnTo>
                    <a:pt x="635" y="1688"/>
                  </a:lnTo>
                  <a:lnTo>
                    <a:pt x="680" y="1693"/>
                  </a:lnTo>
                  <a:lnTo>
                    <a:pt x="710" y="1696"/>
                  </a:lnTo>
                  <a:lnTo>
                    <a:pt x="751" y="1700"/>
                  </a:lnTo>
                  <a:lnTo>
                    <a:pt x="793" y="1703"/>
                  </a:lnTo>
                  <a:lnTo>
                    <a:pt x="838" y="1704"/>
                  </a:lnTo>
                  <a:lnTo>
                    <a:pt x="862" y="1705"/>
                  </a:lnTo>
                  <a:lnTo>
                    <a:pt x="907" y="1709"/>
                  </a:lnTo>
                  <a:lnTo>
                    <a:pt x="974" y="1713"/>
                  </a:lnTo>
                  <a:lnTo>
                    <a:pt x="1039" y="1718"/>
                  </a:lnTo>
                  <a:lnTo>
                    <a:pt x="1100" y="1724"/>
                  </a:lnTo>
                  <a:lnTo>
                    <a:pt x="1146" y="1727"/>
                  </a:lnTo>
                  <a:lnTo>
                    <a:pt x="1204" y="1729"/>
                  </a:lnTo>
                  <a:lnTo>
                    <a:pt x="1261" y="1732"/>
                  </a:lnTo>
                  <a:lnTo>
                    <a:pt x="1308" y="1733"/>
                  </a:lnTo>
                  <a:lnTo>
                    <a:pt x="1365" y="1730"/>
                  </a:lnTo>
                  <a:lnTo>
                    <a:pt x="1413" y="1729"/>
                  </a:lnTo>
                  <a:lnTo>
                    <a:pt x="1460" y="1726"/>
                  </a:lnTo>
                  <a:lnTo>
                    <a:pt x="1499" y="1723"/>
                  </a:lnTo>
                  <a:lnTo>
                    <a:pt x="1534" y="1722"/>
                  </a:lnTo>
                  <a:lnTo>
                    <a:pt x="1539" y="1724"/>
                  </a:lnTo>
                  <a:lnTo>
                    <a:pt x="1543" y="1726"/>
                  </a:lnTo>
                  <a:lnTo>
                    <a:pt x="1554" y="1740"/>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49" name="Freeform 53"/>
            <p:cNvSpPr>
              <a:spLocks/>
            </p:cNvSpPr>
            <p:nvPr/>
          </p:nvSpPr>
          <p:spPr bwMode="auto">
            <a:xfrm>
              <a:off x="684" y="913"/>
              <a:ext cx="1579" cy="1608"/>
            </a:xfrm>
            <a:custGeom>
              <a:avLst/>
              <a:gdLst>
                <a:gd name="T0" fmla="*/ 0 w 1579"/>
                <a:gd name="T1" fmla="*/ 35 h 1608"/>
                <a:gd name="T2" fmla="*/ 44 w 1579"/>
                <a:gd name="T3" fmla="*/ 10 h 1608"/>
                <a:gd name="T4" fmla="*/ 61 w 1579"/>
                <a:gd name="T5" fmla="*/ 3 h 1608"/>
                <a:gd name="T6" fmla="*/ 82 w 1579"/>
                <a:gd name="T7" fmla="*/ 0 h 1608"/>
                <a:gd name="T8" fmla="*/ 118 w 1579"/>
                <a:gd name="T9" fmla="*/ 0 h 1608"/>
                <a:gd name="T10" fmla="*/ 164 w 1579"/>
                <a:gd name="T11" fmla="*/ 1 h 1608"/>
                <a:gd name="T12" fmla="*/ 203 w 1579"/>
                <a:gd name="T13" fmla="*/ 6 h 1608"/>
                <a:gd name="T14" fmla="*/ 251 w 1579"/>
                <a:gd name="T15" fmla="*/ 16 h 1608"/>
                <a:gd name="T16" fmla="*/ 292 w 1579"/>
                <a:gd name="T17" fmla="*/ 30 h 1608"/>
                <a:gd name="T18" fmla="*/ 326 w 1579"/>
                <a:gd name="T19" fmla="*/ 45 h 1608"/>
                <a:gd name="T20" fmla="*/ 369 w 1579"/>
                <a:gd name="T21" fmla="*/ 70 h 1608"/>
                <a:gd name="T22" fmla="*/ 403 w 1579"/>
                <a:gd name="T23" fmla="*/ 102 h 1608"/>
                <a:gd name="T24" fmla="*/ 449 w 1579"/>
                <a:gd name="T25" fmla="*/ 141 h 1608"/>
                <a:gd name="T26" fmla="*/ 492 w 1579"/>
                <a:gd name="T27" fmla="*/ 190 h 1608"/>
                <a:gd name="T28" fmla="*/ 534 w 1579"/>
                <a:gd name="T29" fmla="*/ 240 h 1608"/>
                <a:gd name="T30" fmla="*/ 563 w 1579"/>
                <a:gd name="T31" fmla="*/ 287 h 1608"/>
                <a:gd name="T32" fmla="*/ 577 w 1579"/>
                <a:gd name="T33" fmla="*/ 305 h 1608"/>
                <a:gd name="T34" fmla="*/ 595 w 1579"/>
                <a:gd name="T35" fmla="*/ 348 h 1608"/>
                <a:gd name="T36" fmla="*/ 619 w 1579"/>
                <a:gd name="T37" fmla="*/ 405 h 1608"/>
                <a:gd name="T38" fmla="*/ 637 w 1579"/>
                <a:gd name="T39" fmla="*/ 452 h 1608"/>
                <a:gd name="T40" fmla="*/ 644 w 1579"/>
                <a:gd name="T41" fmla="*/ 492 h 1608"/>
                <a:gd name="T42" fmla="*/ 650 w 1579"/>
                <a:gd name="T43" fmla="*/ 534 h 1608"/>
                <a:gd name="T44" fmla="*/ 653 w 1579"/>
                <a:gd name="T45" fmla="*/ 579 h 1608"/>
                <a:gd name="T46" fmla="*/ 656 w 1579"/>
                <a:gd name="T47" fmla="*/ 626 h 1608"/>
                <a:gd name="T48" fmla="*/ 659 w 1579"/>
                <a:gd name="T49" fmla="*/ 652 h 1608"/>
                <a:gd name="T50" fmla="*/ 655 w 1579"/>
                <a:gd name="T51" fmla="*/ 711 h 1608"/>
                <a:gd name="T52" fmla="*/ 654 w 1579"/>
                <a:gd name="T53" fmla="*/ 751 h 1608"/>
                <a:gd name="T54" fmla="*/ 654 w 1579"/>
                <a:gd name="T55" fmla="*/ 796 h 1608"/>
                <a:gd name="T56" fmla="*/ 656 w 1579"/>
                <a:gd name="T57" fmla="*/ 837 h 1608"/>
                <a:gd name="T58" fmla="*/ 659 w 1579"/>
                <a:gd name="T59" fmla="*/ 876 h 1608"/>
                <a:gd name="T60" fmla="*/ 666 w 1579"/>
                <a:gd name="T61" fmla="*/ 921 h 1608"/>
                <a:gd name="T62" fmla="*/ 677 w 1579"/>
                <a:gd name="T63" fmla="*/ 961 h 1608"/>
                <a:gd name="T64" fmla="*/ 691 w 1579"/>
                <a:gd name="T65" fmla="*/ 1014 h 1608"/>
                <a:gd name="T66" fmla="*/ 707 w 1579"/>
                <a:gd name="T67" fmla="*/ 1062 h 1608"/>
                <a:gd name="T68" fmla="*/ 730 w 1579"/>
                <a:gd name="T69" fmla="*/ 1108 h 1608"/>
                <a:gd name="T70" fmla="*/ 737 w 1579"/>
                <a:gd name="T71" fmla="*/ 1118 h 1608"/>
                <a:gd name="T72" fmla="*/ 739 w 1579"/>
                <a:gd name="T73" fmla="*/ 1123 h 1608"/>
                <a:gd name="T74" fmla="*/ 744 w 1579"/>
                <a:gd name="T75" fmla="*/ 1139 h 1608"/>
                <a:gd name="T76" fmla="*/ 769 w 1579"/>
                <a:gd name="T77" fmla="*/ 1185 h 1608"/>
                <a:gd name="T78" fmla="*/ 797 w 1579"/>
                <a:gd name="T79" fmla="*/ 1230 h 1608"/>
                <a:gd name="T80" fmla="*/ 806 w 1579"/>
                <a:gd name="T81" fmla="*/ 1240 h 1608"/>
                <a:gd name="T82" fmla="*/ 829 w 1579"/>
                <a:gd name="T83" fmla="*/ 1260 h 1608"/>
                <a:gd name="T84" fmla="*/ 872 w 1579"/>
                <a:gd name="T85" fmla="*/ 1311 h 1608"/>
                <a:gd name="T86" fmla="*/ 882 w 1579"/>
                <a:gd name="T87" fmla="*/ 1323 h 1608"/>
                <a:gd name="T88" fmla="*/ 924 w 1579"/>
                <a:gd name="T89" fmla="*/ 1359 h 1608"/>
                <a:gd name="T90" fmla="*/ 971 w 1579"/>
                <a:gd name="T91" fmla="*/ 1390 h 1608"/>
                <a:gd name="T92" fmla="*/ 1020 w 1579"/>
                <a:gd name="T93" fmla="*/ 1418 h 1608"/>
                <a:gd name="T94" fmla="*/ 1066 w 1579"/>
                <a:gd name="T95" fmla="*/ 1441 h 1608"/>
                <a:gd name="T96" fmla="*/ 1114 w 1579"/>
                <a:gd name="T97" fmla="*/ 1457 h 1608"/>
                <a:gd name="T98" fmla="*/ 1180 w 1579"/>
                <a:gd name="T99" fmla="*/ 1483 h 1608"/>
                <a:gd name="T100" fmla="*/ 1220 w 1579"/>
                <a:gd name="T101" fmla="*/ 1497 h 1608"/>
                <a:gd name="T102" fmla="*/ 1267 w 1579"/>
                <a:gd name="T103" fmla="*/ 1509 h 1608"/>
                <a:gd name="T104" fmla="*/ 1312 w 1579"/>
                <a:gd name="T105" fmla="*/ 1521 h 1608"/>
                <a:gd name="T106" fmla="*/ 1361 w 1579"/>
                <a:gd name="T107" fmla="*/ 1534 h 1608"/>
                <a:gd name="T108" fmla="*/ 1403 w 1579"/>
                <a:gd name="T109" fmla="*/ 1546 h 1608"/>
                <a:gd name="T110" fmla="*/ 1436 w 1579"/>
                <a:gd name="T111" fmla="*/ 1551 h 1608"/>
                <a:gd name="T112" fmla="*/ 1459 w 1579"/>
                <a:gd name="T113" fmla="*/ 1554 h 1608"/>
                <a:gd name="T114" fmla="*/ 1506 w 1579"/>
                <a:gd name="T115" fmla="*/ 1566 h 1608"/>
                <a:gd name="T116" fmla="*/ 1547 w 1579"/>
                <a:gd name="T117" fmla="*/ 1581 h 1608"/>
                <a:gd name="T118" fmla="*/ 1559 w 1579"/>
                <a:gd name="T119" fmla="*/ 1589 h 1608"/>
                <a:gd name="T120" fmla="*/ 1578 w 1579"/>
                <a:gd name="T121" fmla="*/ 1607 h 160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579" h="1608">
                  <a:moveTo>
                    <a:pt x="0" y="35"/>
                  </a:moveTo>
                  <a:lnTo>
                    <a:pt x="44" y="10"/>
                  </a:lnTo>
                  <a:lnTo>
                    <a:pt x="61" y="3"/>
                  </a:lnTo>
                  <a:lnTo>
                    <a:pt x="82" y="0"/>
                  </a:lnTo>
                  <a:lnTo>
                    <a:pt x="118" y="0"/>
                  </a:lnTo>
                  <a:lnTo>
                    <a:pt x="164" y="1"/>
                  </a:lnTo>
                  <a:lnTo>
                    <a:pt x="203" y="6"/>
                  </a:lnTo>
                  <a:lnTo>
                    <a:pt x="251" y="16"/>
                  </a:lnTo>
                  <a:lnTo>
                    <a:pt x="292" y="30"/>
                  </a:lnTo>
                  <a:lnTo>
                    <a:pt x="326" y="45"/>
                  </a:lnTo>
                  <a:lnTo>
                    <a:pt x="369" y="70"/>
                  </a:lnTo>
                  <a:lnTo>
                    <a:pt x="403" y="102"/>
                  </a:lnTo>
                  <a:lnTo>
                    <a:pt x="449" y="141"/>
                  </a:lnTo>
                  <a:lnTo>
                    <a:pt x="492" y="190"/>
                  </a:lnTo>
                  <a:lnTo>
                    <a:pt x="534" y="240"/>
                  </a:lnTo>
                  <a:lnTo>
                    <a:pt x="563" y="287"/>
                  </a:lnTo>
                  <a:lnTo>
                    <a:pt x="577" y="305"/>
                  </a:lnTo>
                  <a:lnTo>
                    <a:pt x="595" y="348"/>
                  </a:lnTo>
                  <a:lnTo>
                    <a:pt x="619" y="405"/>
                  </a:lnTo>
                  <a:lnTo>
                    <a:pt x="637" y="452"/>
                  </a:lnTo>
                  <a:lnTo>
                    <a:pt x="644" y="492"/>
                  </a:lnTo>
                  <a:lnTo>
                    <a:pt x="650" y="534"/>
                  </a:lnTo>
                  <a:lnTo>
                    <a:pt x="653" y="579"/>
                  </a:lnTo>
                  <a:lnTo>
                    <a:pt x="656" y="626"/>
                  </a:lnTo>
                  <a:lnTo>
                    <a:pt x="659" y="652"/>
                  </a:lnTo>
                  <a:lnTo>
                    <a:pt x="655" y="711"/>
                  </a:lnTo>
                  <a:lnTo>
                    <a:pt x="654" y="751"/>
                  </a:lnTo>
                  <a:lnTo>
                    <a:pt x="654" y="796"/>
                  </a:lnTo>
                  <a:lnTo>
                    <a:pt x="656" y="837"/>
                  </a:lnTo>
                  <a:lnTo>
                    <a:pt x="659" y="876"/>
                  </a:lnTo>
                  <a:lnTo>
                    <a:pt x="666" y="921"/>
                  </a:lnTo>
                  <a:lnTo>
                    <a:pt x="677" y="961"/>
                  </a:lnTo>
                  <a:lnTo>
                    <a:pt x="691" y="1014"/>
                  </a:lnTo>
                  <a:lnTo>
                    <a:pt x="707" y="1062"/>
                  </a:lnTo>
                  <a:lnTo>
                    <a:pt x="730" y="1108"/>
                  </a:lnTo>
                  <a:lnTo>
                    <a:pt x="737" y="1118"/>
                  </a:lnTo>
                  <a:lnTo>
                    <a:pt x="739" y="1123"/>
                  </a:lnTo>
                  <a:lnTo>
                    <a:pt x="744" y="1139"/>
                  </a:lnTo>
                  <a:lnTo>
                    <a:pt x="769" y="1185"/>
                  </a:lnTo>
                  <a:lnTo>
                    <a:pt x="797" y="1230"/>
                  </a:lnTo>
                  <a:lnTo>
                    <a:pt x="806" y="1240"/>
                  </a:lnTo>
                  <a:lnTo>
                    <a:pt x="829" y="1260"/>
                  </a:lnTo>
                  <a:lnTo>
                    <a:pt x="872" y="1311"/>
                  </a:lnTo>
                  <a:lnTo>
                    <a:pt x="882" y="1323"/>
                  </a:lnTo>
                  <a:lnTo>
                    <a:pt x="924" y="1359"/>
                  </a:lnTo>
                  <a:lnTo>
                    <a:pt x="971" y="1390"/>
                  </a:lnTo>
                  <a:lnTo>
                    <a:pt x="1020" y="1418"/>
                  </a:lnTo>
                  <a:lnTo>
                    <a:pt x="1066" y="1441"/>
                  </a:lnTo>
                  <a:lnTo>
                    <a:pt x="1114" y="1457"/>
                  </a:lnTo>
                  <a:lnTo>
                    <a:pt x="1180" y="1483"/>
                  </a:lnTo>
                  <a:lnTo>
                    <a:pt x="1220" y="1497"/>
                  </a:lnTo>
                  <a:lnTo>
                    <a:pt x="1267" y="1509"/>
                  </a:lnTo>
                  <a:lnTo>
                    <a:pt x="1312" y="1521"/>
                  </a:lnTo>
                  <a:lnTo>
                    <a:pt x="1361" y="1534"/>
                  </a:lnTo>
                  <a:lnTo>
                    <a:pt x="1403" y="1546"/>
                  </a:lnTo>
                  <a:lnTo>
                    <a:pt x="1436" y="1551"/>
                  </a:lnTo>
                  <a:lnTo>
                    <a:pt x="1459" y="1554"/>
                  </a:lnTo>
                  <a:lnTo>
                    <a:pt x="1506" y="1566"/>
                  </a:lnTo>
                  <a:lnTo>
                    <a:pt x="1547" y="1581"/>
                  </a:lnTo>
                  <a:lnTo>
                    <a:pt x="1559" y="1589"/>
                  </a:lnTo>
                  <a:lnTo>
                    <a:pt x="1578" y="1607"/>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50" name="Freeform 54"/>
            <p:cNvSpPr>
              <a:spLocks/>
            </p:cNvSpPr>
            <p:nvPr/>
          </p:nvSpPr>
          <p:spPr bwMode="auto">
            <a:xfrm>
              <a:off x="2502" y="2447"/>
              <a:ext cx="133" cy="218"/>
            </a:xfrm>
            <a:custGeom>
              <a:avLst/>
              <a:gdLst>
                <a:gd name="T0" fmla="*/ 6 w 133"/>
                <a:gd name="T1" fmla="*/ 193 h 218"/>
                <a:gd name="T2" fmla="*/ 6 w 133"/>
                <a:gd name="T3" fmla="*/ 180 h 218"/>
                <a:gd name="T4" fmla="*/ 4 w 133"/>
                <a:gd name="T5" fmla="*/ 151 h 218"/>
                <a:gd name="T6" fmla="*/ 2 w 133"/>
                <a:gd name="T7" fmla="*/ 114 h 218"/>
                <a:gd name="T8" fmla="*/ 1 w 133"/>
                <a:gd name="T9" fmla="*/ 87 h 218"/>
                <a:gd name="T10" fmla="*/ 0 w 133"/>
                <a:gd name="T11" fmla="*/ 50 h 218"/>
                <a:gd name="T12" fmla="*/ 1 w 133"/>
                <a:gd name="T13" fmla="*/ 40 h 218"/>
                <a:gd name="T14" fmla="*/ 2 w 133"/>
                <a:gd name="T15" fmla="*/ 32 h 218"/>
                <a:gd name="T16" fmla="*/ 3 w 133"/>
                <a:gd name="T17" fmla="*/ 26 h 218"/>
                <a:gd name="T18" fmla="*/ 5 w 133"/>
                <a:gd name="T19" fmla="*/ 20 h 218"/>
                <a:gd name="T20" fmla="*/ 8 w 133"/>
                <a:gd name="T21" fmla="*/ 15 h 218"/>
                <a:gd name="T22" fmla="*/ 11 w 133"/>
                <a:gd name="T23" fmla="*/ 11 h 218"/>
                <a:gd name="T24" fmla="*/ 16 w 133"/>
                <a:gd name="T25" fmla="*/ 6 h 218"/>
                <a:gd name="T26" fmla="*/ 20 w 133"/>
                <a:gd name="T27" fmla="*/ 3 h 218"/>
                <a:gd name="T28" fmla="*/ 26 w 133"/>
                <a:gd name="T29" fmla="*/ 0 h 218"/>
                <a:gd name="T30" fmla="*/ 31 w 133"/>
                <a:gd name="T31" fmla="*/ 0 h 218"/>
                <a:gd name="T32" fmla="*/ 37 w 133"/>
                <a:gd name="T33" fmla="*/ 1 h 218"/>
                <a:gd name="T34" fmla="*/ 43 w 133"/>
                <a:gd name="T35" fmla="*/ 3 h 218"/>
                <a:gd name="T36" fmla="*/ 47 w 133"/>
                <a:gd name="T37" fmla="*/ 5 h 218"/>
                <a:gd name="T38" fmla="*/ 52 w 133"/>
                <a:gd name="T39" fmla="*/ 7 h 218"/>
                <a:gd name="T40" fmla="*/ 57 w 133"/>
                <a:gd name="T41" fmla="*/ 9 h 218"/>
                <a:gd name="T42" fmla="*/ 61 w 133"/>
                <a:gd name="T43" fmla="*/ 12 h 218"/>
                <a:gd name="T44" fmla="*/ 65 w 133"/>
                <a:gd name="T45" fmla="*/ 15 h 218"/>
                <a:gd name="T46" fmla="*/ 70 w 133"/>
                <a:gd name="T47" fmla="*/ 18 h 218"/>
                <a:gd name="T48" fmla="*/ 73 w 133"/>
                <a:gd name="T49" fmla="*/ 22 h 218"/>
                <a:gd name="T50" fmla="*/ 76 w 133"/>
                <a:gd name="T51" fmla="*/ 26 h 218"/>
                <a:gd name="T52" fmla="*/ 79 w 133"/>
                <a:gd name="T53" fmla="*/ 29 h 218"/>
                <a:gd name="T54" fmla="*/ 83 w 133"/>
                <a:gd name="T55" fmla="*/ 36 h 218"/>
                <a:gd name="T56" fmla="*/ 95 w 133"/>
                <a:gd name="T57" fmla="*/ 57 h 218"/>
                <a:gd name="T58" fmla="*/ 101 w 133"/>
                <a:gd name="T59" fmla="*/ 68 h 218"/>
                <a:gd name="T60" fmla="*/ 106 w 133"/>
                <a:gd name="T61" fmla="*/ 80 h 218"/>
                <a:gd name="T62" fmla="*/ 110 w 133"/>
                <a:gd name="T63" fmla="*/ 92 h 218"/>
                <a:gd name="T64" fmla="*/ 115 w 133"/>
                <a:gd name="T65" fmla="*/ 104 h 218"/>
                <a:gd name="T66" fmla="*/ 119 w 133"/>
                <a:gd name="T67" fmla="*/ 117 h 218"/>
                <a:gd name="T68" fmla="*/ 124 w 133"/>
                <a:gd name="T69" fmla="*/ 131 h 218"/>
                <a:gd name="T70" fmla="*/ 127 w 133"/>
                <a:gd name="T71" fmla="*/ 141 h 218"/>
                <a:gd name="T72" fmla="*/ 128 w 133"/>
                <a:gd name="T73" fmla="*/ 150 h 218"/>
                <a:gd name="T74" fmla="*/ 130 w 133"/>
                <a:gd name="T75" fmla="*/ 159 h 218"/>
                <a:gd name="T76" fmla="*/ 130 w 133"/>
                <a:gd name="T77" fmla="*/ 168 h 218"/>
                <a:gd name="T78" fmla="*/ 131 w 133"/>
                <a:gd name="T79" fmla="*/ 179 h 218"/>
                <a:gd name="T80" fmla="*/ 132 w 133"/>
                <a:gd name="T81" fmla="*/ 217 h 21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33" h="218">
                  <a:moveTo>
                    <a:pt x="6" y="193"/>
                  </a:moveTo>
                  <a:lnTo>
                    <a:pt x="6" y="180"/>
                  </a:lnTo>
                  <a:lnTo>
                    <a:pt x="4" y="151"/>
                  </a:lnTo>
                  <a:lnTo>
                    <a:pt x="2" y="114"/>
                  </a:lnTo>
                  <a:lnTo>
                    <a:pt x="1" y="87"/>
                  </a:lnTo>
                  <a:lnTo>
                    <a:pt x="0" y="50"/>
                  </a:lnTo>
                  <a:lnTo>
                    <a:pt x="1" y="40"/>
                  </a:lnTo>
                  <a:lnTo>
                    <a:pt x="2" y="32"/>
                  </a:lnTo>
                  <a:lnTo>
                    <a:pt x="3" y="26"/>
                  </a:lnTo>
                  <a:lnTo>
                    <a:pt x="5" y="20"/>
                  </a:lnTo>
                  <a:lnTo>
                    <a:pt x="8" y="15"/>
                  </a:lnTo>
                  <a:lnTo>
                    <a:pt x="11" y="11"/>
                  </a:lnTo>
                  <a:lnTo>
                    <a:pt x="16" y="6"/>
                  </a:lnTo>
                  <a:lnTo>
                    <a:pt x="20" y="3"/>
                  </a:lnTo>
                  <a:lnTo>
                    <a:pt x="26" y="0"/>
                  </a:lnTo>
                  <a:lnTo>
                    <a:pt x="31" y="0"/>
                  </a:lnTo>
                  <a:lnTo>
                    <a:pt x="37" y="1"/>
                  </a:lnTo>
                  <a:lnTo>
                    <a:pt x="43" y="3"/>
                  </a:lnTo>
                  <a:lnTo>
                    <a:pt x="47" y="5"/>
                  </a:lnTo>
                  <a:lnTo>
                    <a:pt x="52" y="7"/>
                  </a:lnTo>
                  <a:lnTo>
                    <a:pt x="57" y="9"/>
                  </a:lnTo>
                  <a:lnTo>
                    <a:pt x="61" y="12"/>
                  </a:lnTo>
                  <a:lnTo>
                    <a:pt x="65" y="15"/>
                  </a:lnTo>
                  <a:lnTo>
                    <a:pt x="70" y="18"/>
                  </a:lnTo>
                  <a:lnTo>
                    <a:pt x="73" y="22"/>
                  </a:lnTo>
                  <a:lnTo>
                    <a:pt x="76" y="26"/>
                  </a:lnTo>
                  <a:lnTo>
                    <a:pt x="79" y="29"/>
                  </a:lnTo>
                  <a:lnTo>
                    <a:pt x="83" y="36"/>
                  </a:lnTo>
                  <a:lnTo>
                    <a:pt x="95" y="57"/>
                  </a:lnTo>
                  <a:lnTo>
                    <a:pt x="101" y="68"/>
                  </a:lnTo>
                  <a:lnTo>
                    <a:pt x="106" y="80"/>
                  </a:lnTo>
                  <a:lnTo>
                    <a:pt x="110" y="92"/>
                  </a:lnTo>
                  <a:lnTo>
                    <a:pt x="115" y="104"/>
                  </a:lnTo>
                  <a:lnTo>
                    <a:pt x="119" y="117"/>
                  </a:lnTo>
                  <a:lnTo>
                    <a:pt x="124" y="131"/>
                  </a:lnTo>
                  <a:lnTo>
                    <a:pt x="127" y="141"/>
                  </a:lnTo>
                  <a:lnTo>
                    <a:pt x="128" y="150"/>
                  </a:lnTo>
                  <a:lnTo>
                    <a:pt x="130" y="159"/>
                  </a:lnTo>
                  <a:lnTo>
                    <a:pt x="130" y="168"/>
                  </a:lnTo>
                  <a:lnTo>
                    <a:pt x="131" y="179"/>
                  </a:lnTo>
                  <a:lnTo>
                    <a:pt x="132" y="217"/>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51" name="Freeform 55"/>
            <p:cNvSpPr>
              <a:spLocks/>
            </p:cNvSpPr>
            <p:nvPr/>
          </p:nvSpPr>
          <p:spPr bwMode="auto">
            <a:xfrm>
              <a:off x="2460" y="2546"/>
              <a:ext cx="151" cy="17"/>
            </a:xfrm>
            <a:custGeom>
              <a:avLst/>
              <a:gdLst>
                <a:gd name="T0" fmla="*/ 150 w 151"/>
                <a:gd name="T1" fmla="*/ 4 h 17"/>
                <a:gd name="T2" fmla="*/ 134 w 151"/>
                <a:gd name="T3" fmla="*/ 1 h 17"/>
                <a:gd name="T4" fmla="*/ 128 w 151"/>
                <a:gd name="T5" fmla="*/ 0 h 17"/>
                <a:gd name="T6" fmla="*/ 122 w 151"/>
                <a:gd name="T7" fmla="*/ 1 h 17"/>
                <a:gd name="T8" fmla="*/ 118 w 151"/>
                <a:gd name="T9" fmla="*/ 2 h 17"/>
                <a:gd name="T10" fmla="*/ 111 w 151"/>
                <a:gd name="T11" fmla="*/ 3 h 17"/>
                <a:gd name="T12" fmla="*/ 103 w 151"/>
                <a:gd name="T13" fmla="*/ 3 h 17"/>
                <a:gd name="T14" fmla="*/ 95 w 151"/>
                <a:gd name="T15" fmla="*/ 3 h 17"/>
                <a:gd name="T16" fmla="*/ 86 w 151"/>
                <a:gd name="T17" fmla="*/ 4 h 17"/>
                <a:gd name="T18" fmla="*/ 77 w 151"/>
                <a:gd name="T19" fmla="*/ 6 h 17"/>
                <a:gd name="T20" fmla="*/ 67 w 151"/>
                <a:gd name="T21" fmla="*/ 7 h 17"/>
                <a:gd name="T22" fmla="*/ 47 w 151"/>
                <a:gd name="T23" fmla="*/ 11 h 17"/>
                <a:gd name="T24" fmla="*/ 38 w 151"/>
                <a:gd name="T25" fmla="*/ 12 h 17"/>
                <a:gd name="T26" fmla="*/ 29 w 151"/>
                <a:gd name="T27" fmla="*/ 14 h 17"/>
                <a:gd name="T28" fmla="*/ 22 w 151"/>
                <a:gd name="T29" fmla="*/ 14 h 17"/>
                <a:gd name="T30" fmla="*/ 0 w 151"/>
                <a:gd name="T31" fmla="*/ 16 h 1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51" h="17">
                  <a:moveTo>
                    <a:pt x="150" y="4"/>
                  </a:moveTo>
                  <a:lnTo>
                    <a:pt x="134" y="1"/>
                  </a:lnTo>
                  <a:lnTo>
                    <a:pt x="128" y="0"/>
                  </a:lnTo>
                  <a:lnTo>
                    <a:pt x="122" y="1"/>
                  </a:lnTo>
                  <a:lnTo>
                    <a:pt x="118" y="2"/>
                  </a:lnTo>
                  <a:lnTo>
                    <a:pt x="111" y="3"/>
                  </a:lnTo>
                  <a:lnTo>
                    <a:pt x="103" y="3"/>
                  </a:lnTo>
                  <a:lnTo>
                    <a:pt x="95" y="3"/>
                  </a:lnTo>
                  <a:lnTo>
                    <a:pt x="86" y="4"/>
                  </a:lnTo>
                  <a:lnTo>
                    <a:pt x="77" y="6"/>
                  </a:lnTo>
                  <a:lnTo>
                    <a:pt x="67" y="7"/>
                  </a:lnTo>
                  <a:lnTo>
                    <a:pt x="47" y="11"/>
                  </a:lnTo>
                  <a:lnTo>
                    <a:pt x="38" y="12"/>
                  </a:lnTo>
                  <a:lnTo>
                    <a:pt x="29" y="14"/>
                  </a:lnTo>
                  <a:lnTo>
                    <a:pt x="22" y="14"/>
                  </a:lnTo>
                  <a:lnTo>
                    <a:pt x="0" y="16"/>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52" name="Freeform 56"/>
            <p:cNvSpPr>
              <a:spLocks/>
            </p:cNvSpPr>
            <p:nvPr/>
          </p:nvSpPr>
          <p:spPr bwMode="auto">
            <a:xfrm>
              <a:off x="2649" y="2526"/>
              <a:ext cx="88" cy="109"/>
            </a:xfrm>
            <a:custGeom>
              <a:avLst/>
              <a:gdLst>
                <a:gd name="T0" fmla="*/ 69 w 88"/>
                <a:gd name="T1" fmla="*/ 0 h 109"/>
                <a:gd name="T2" fmla="*/ 62 w 88"/>
                <a:gd name="T3" fmla="*/ 3 h 109"/>
                <a:gd name="T4" fmla="*/ 58 w 88"/>
                <a:gd name="T5" fmla="*/ 5 h 109"/>
                <a:gd name="T6" fmla="*/ 43 w 88"/>
                <a:gd name="T7" fmla="*/ 11 h 109"/>
                <a:gd name="T8" fmla="*/ 36 w 88"/>
                <a:gd name="T9" fmla="*/ 15 h 109"/>
                <a:gd name="T10" fmla="*/ 31 w 88"/>
                <a:gd name="T11" fmla="*/ 19 h 109"/>
                <a:gd name="T12" fmla="*/ 25 w 88"/>
                <a:gd name="T13" fmla="*/ 22 h 109"/>
                <a:gd name="T14" fmla="*/ 14 w 88"/>
                <a:gd name="T15" fmla="*/ 30 h 109"/>
                <a:gd name="T16" fmla="*/ 8 w 88"/>
                <a:gd name="T17" fmla="*/ 34 h 109"/>
                <a:gd name="T18" fmla="*/ 5 w 88"/>
                <a:gd name="T19" fmla="*/ 39 h 109"/>
                <a:gd name="T20" fmla="*/ 2 w 88"/>
                <a:gd name="T21" fmla="*/ 44 h 109"/>
                <a:gd name="T22" fmla="*/ 1 w 88"/>
                <a:gd name="T23" fmla="*/ 49 h 109"/>
                <a:gd name="T24" fmla="*/ 0 w 88"/>
                <a:gd name="T25" fmla="*/ 55 h 109"/>
                <a:gd name="T26" fmla="*/ 0 w 88"/>
                <a:gd name="T27" fmla="*/ 62 h 109"/>
                <a:gd name="T28" fmla="*/ 1 w 88"/>
                <a:gd name="T29" fmla="*/ 70 h 109"/>
                <a:gd name="T30" fmla="*/ 3 w 88"/>
                <a:gd name="T31" fmla="*/ 76 h 109"/>
                <a:gd name="T32" fmla="*/ 6 w 88"/>
                <a:gd name="T33" fmla="*/ 81 h 109"/>
                <a:gd name="T34" fmla="*/ 9 w 88"/>
                <a:gd name="T35" fmla="*/ 86 h 109"/>
                <a:gd name="T36" fmla="*/ 14 w 88"/>
                <a:gd name="T37" fmla="*/ 90 h 109"/>
                <a:gd name="T38" fmla="*/ 19 w 88"/>
                <a:gd name="T39" fmla="*/ 94 h 109"/>
                <a:gd name="T40" fmla="*/ 26 w 88"/>
                <a:gd name="T41" fmla="*/ 96 h 109"/>
                <a:gd name="T42" fmla="*/ 32 w 88"/>
                <a:gd name="T43" fmla="*/ 99 h 109"/>
                <a:gd name="T44" fmla="*/ 38 w 88"/>
                <a:gd name="T45" fmla="*/ 101 h 109"/>
                <a:gd name="T46" fmla="*/ 87 w 88"/>
                <a:gd name="T47" fmla="*/ 108 h 10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88" h="109">
                  <a:moveTo>
                    <a:pt x="69" y="0"/>
                  </a:moveTo>
                  <a:lnTo>
                    <a:pt x="62" y="3"/>
                  </a:lnTo>
                  <a:lnTo>
                    <a:pt x="58" y="5"/>
                  </a:lnTo>
                  <a:lnTo>
                    <a:pt x="43" y="11"/>
                  </a:lnTo>
                  <a:lnTo>
                    <a:pt x="36" y="15"/>
                  </a:lnTo>
                  <a:lnTo>
                    <a:pt x="31" y="19"/>
                  </a:lnTo>
                  <a:lnTo>
                    <a:pt x="25" y="22"/>
                  </a:lnTo>
                  <a:lnTo>
                    <a:pt x="14" y="30"/>
                  </a:lnTo>
                  <a:lnTo>
                    <a:pt x="8" y="34"/>
                  </a:lnTo>
                  <a:lnTo>
                    <a:pt x="5" y="39"/>
                  </a:lnTo>
                  <a:lnTo>
                    <a:pt x="2" y="44"/>
                  </a:lnTo>
                  <a:lnTo>
                    <a:pt x="1" y="49"/>
                  </a:lnTo>
                  <a:lnTo>
                    <a:pt x="0" y="55"/>
                  </a:lnTo>
                  <a:lnTo>
                    <a:pt x="0" y="62"/>
                  </a:lnTo>
                  <a:lnTo>
                    <a:pt x="1" y="70"/>
                  </a:lnTo>
                  <a:lnTo>
                    <a:pt x="3" y="76"/>
                  </a:lnTo>
                  <a:lnTo>
                    <a:pt x="6" y="81"/>
                  </a:lnTo>
                  <a:lnTo>
                    <a:pt x="9" y="86"/>
                  </a:lnTo>
                  <a:lnTo>
                    <a:pt x="14" y="90"/>
                  </a:lnTo>
                  <a:lnTo>
                    <a:pt x="19" y="94"/>
                  </a:lnTo>
                  <a:lnTo>
                    <a:pt x="26" y="96"/>
                  </a:lnTo>
                  <a:lnTo>
                    <a:pt x="32" y="99"/>
                  </a:lnTo>
                  <a:lnTo>
                    <a:pt x="38" y="101"/>
                  </a:lnTo>
                  <a:lnTo>
                    <a:pt x="87" y="108"/>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53" name="Freeform 57"/>
            <p:cNvSpPr>
              <a:spLocks/>
            </p:cNvSpPr>
            <p:nvPr/>
          </p:nvSpPr>
          <p:spPr bwMode="auto">
            <a:xfrm>
              <a:off x="2828" y="2448"/>
              <a:ext cx="11" cy="217"/>
            </a:xfrm>
            <a:custGeom>
              <a:avLst/>
              <a:gdLst>
                <a:gd name="T0" fmla="*/ 4 w 11"/>
                <a:gd name="T1" fmla="*/ 0 h 217"/>
                <a:gd name="T2" fmla="*/ 1 w 11"/>
                <a:gd name="T3" fmla="*/ 13 h 217"/>
                <a:gd name="T4" fmla="*/ 0 w 11"/>
                <a:gd name="T5" fmla="*/ 19 h 217"/>
                <a:gd name="T6" fmla="*/ 1 w 11"/>
                <a:gd name="T7" fmla="*/ 25 h 217"/>
                <a:gd name="T8" fmla="*/ 2 w 11"/>
                <a:gd name="T9" fmla="*/ 30 h 217"/>
                <a:gd name="T10" fmla="*/ 3 w 11"/>
                <a:gd name="T11" fmla="*/ 39 h 217"/>
                <a:gd name="T12" fmla="*/ 3 w 11"/>
                <a:gd name="T13" fmla="*/ 49 h 217"/>
                <a:gd name="T14" fmla="*/ 3 w 11"/>
                <a:gd name="T15" fmla="*/ 61 h 217"/>
                <a:gd name="T16" fmla="*/ 10 w 11"/>
                <a:gd name="T17" fmla="*/ 216 h 2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 h="217">
                  <a:moveTo>
                    <a:pt x="4" y="0"/>
                  </a:moveTo>
                  <a:lnTo>
                    <a:pt x="1" y="13"/>
                  </a:lnTo>
                  <a:lnTo>
                    <a:pt x="0" y="19"/>
                  </a:lnTo>
                  <a:lnTo>
                    <a:pt x="1" y="25"/>
                  </a:lnTo>
                  <a:lnTo>
                    <a:pt x="2" y="30"/>
                  </a:lnTo>
                  <a:lnTo>
                    <a:pt x="3" y="39"/>
                  </a:lnTo>
                  <a:lnTo>
                    <a:pt x="3" y="49"/>
                  </a:lnTo>
                  <a:lnTo>
                    <a:pt x="3" y="61"/>
                  </a:lnTo>
                  <a:lnTo>
                    <a:pt x="10" y="216"/>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54" name="Freeform 58"/>
            <p:cNvSpPr>
              <a:spLocks/>
            </p:cNvSpPr>
            <p:nvPr/>
          </p:nvSpPr>
          <p:spPr bwMode="auto">
            <a:xfrm>
              <a:off x="2736" y="2568"/>
              <a:ext cx="133" cy="37"/>
            </a:xfrm>
            <a:custGeom>
              <a:avLst/>
              <a:gdLst>
                <a:gd name="T0" fmla="*/ 132 w 133"/>
                <a:gd name="T1" fmla="*/ 0 h 37"/>
                <a:gd name="T2" fmla="*/ 122 w 133"/>
                <a:gd name="T3" fmla="*/ 0 h 37"/>
                <a:gd name="T4" fmla="*/ 117 w 133"/>
                <a:gd name="T5" fmla="*/ 1 h 37"/>
                <a:gd name="T6" fmla="*/ 110 w 133"/>
                <a:gd name="T7" fmla="*/ 2 h 37"/>
                <a:gd name="T8" fmla="*/ 104 w 133"/>
                <a:gd name="T9" fmla="*/ 3 h 37"/>
                <a:gd name="T10" fmla="*/ 83 w 133"/>
                <a:gd name="T11" fmla="*/ 7 h 37"/>
                <a:gd name="T12" fmla="*/ 72 w 133"/>
                <a:gd name="T13" fmla="*/ 8 h 37"/>
                <a:gd name="T14" fmla="*/ 59 w 133"/>
                <a:gd name="T15" fmla="*/ 11 h 37"/>
                <a:gd name="T16" fmla="*/ 46 w 133"/>
                <a:gd name="T17" fmla="*/ 14 h 37"/>
                <a:gd name="T18" fmla="*/ 0 w 133"/>
                <a:gd name="T19" fmla="*/ 36 h 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3" h="37">
                  <a:moveTo>
                    <a:pt x="132" y="0"/>
                  </a:moveTo>
                  <a:lnTo>
                    <a:pt x="122" y="0"/>
                  </a:lnTo>
                  <a:lnTo>
                    <a:pt x="117" y="1"/>
                  </a:lnTo>
                  <a:lnTo>
                    <a:pt x="110" y="2"/>
                  </a:lnTo>
                  <a:lnTo>
                    <a:pt x="104" y="3"/>
                  </a:lnTo>
                  <a:lnTo>
                    <a:pt x="83" y="7"/>
                  </a:lnTo>
                  <a:lnTo>
                    <a:pt x="72" y="8"/>
                  </a:lnTo>
                  <a:lnTo>
                    <a:pt x="59" y="11"/>
                  </a:lnTo>
                  <a:lnTo>
                    <a:pt x="46" y="14"/>
                  </a:lnTo>
                  <a:lnTo>
                    <a:pt x="0" y="36"/>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55" name="Freeform 59"/>
            <p:cNvSpPr>
              <a:spLocks/>
            </p:cNvSpPr>
            <p:nvPr/>
          </p:nvSpPr>
          <p:spPr bwMode="auto">
            <a:xfrm>
              <a:off x="2928" y="2550"/>
              <a:ext cx="1" cy="85"/>
            </a:xfrm>
            <a:custGeom>
              <a:avLst/>
              <a:gdLst>
                <a:gd name="T0" fmla="*/ 0 w 1"/>
                <a:gd name="T1" fmla="*/ 0 h 85"/>
                <a:gd name="T2" fmla="*/ 0 w 1"/>
                <a:gd name="T3" fmla="*/ 84 h 85"/>
                <a:gd name="T4" fmla="*/ 0 60000 65536"/>
                <a:gd name="T5" fmla="*/ 0 60000 65536"/>
              </a:gdLst>
              <a:ahLst/>
              <a:cxnLst>
                <a:cxn ang="T4">
                  <a:pos x="T0" y="T1"/>
                </a:cxn>
                <a:cxn ang="T5">
                  <a:pos x="T2" y="T3"/>
                </a:cxn>
              </a:cxnLst>
              <a:rect l="0" t="0" r="r" b="b"/>
              <a:pathLst>
                <a:path w="1" h="85">
                  <a:moveTo>
                    <a:pt x="0" y="0"/>
                  </a:moveTo>
                  <a:lnTo>
                    <a:pt x="0" y="84"/>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56" name="Freeform 60"/>
            <p:cNvSpPr>
              <a:spLocks/>
            </p:cNvSpPr>
            <p:nvPr/>
          </p:nvSpPr>
          <p:spPr bwMode="auto">
            <a:xfrm>
              <a:off x="2904" y="2478"/>
              <a:ext cx="7" cy="7"/>
            </a:xfrm>
            <a:custGeom>
              <a:avLst/>
              <a:gdLst>
                <a:gd name="T0" fmla="*/ 0 w 7"/>
                <a:gd name="T1" fmla="*/ 0 h 7"/>
                <a:gd name="T2" fmla="*/ 6 w 7"/>
                <a:gd name="T3" fmla="*/ 6 h 7"/>
                <a:gd name="T4" fmla="*/ 0 60000 65536"/>
                <a:gd name="T5" fmla="*/ 0 60000 65536"/>
              </a:gdLst>
              <a:ahLst/>
              <a:cxnLst>
                <a:cxn ang="T4">
                  <a:pos x="T0" y="T1"/>
                </a:cxn>
                <a:cxn ang="T5">
                  <a:pos x="T2" y="T3"/>
                </a:cxn>
              </a:cxnLst>
              <a:rect l="0" t="0" r="r" b="b"/>
              <a:pathLst>
                <a:path w="7" h="7">
                  <a:moveTo>
                    <a:pt x="0" y="0"/>
                  </a:moveTo>
                  <a:lnTo>
                    <a:pt x="6" y="6"/>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57" name="Freeform 61"/>
            <p:cNvSpPr>
              <a:spLocks/>
            </p:cNvSpPr>
            <p:nvPr/>
          </p:nvSpPr>
          <p:spPr bwMode="auto">
            <a:xfrm>
              <a:off x="2964" y="2544"/>
              <a:ext cx="199" cy="103"/>
            </a:xfrm>
            <a:custGeom>
              <a:avLst/>
              <a:gdLst>
                <a:gd name="T0" fmla="*/ 0 w 199"/>
                <a:gd name="T1" fmla="*/ 54 h 103"/>
                <a:gd name="T2" fmla="*/ 2 w 199"/>
                <a:gd name="T3" fmla="*/ 67 h 103"/>
                <a:gd name="T4" fmla="*/ 5 w 199"/>
                <a:gd name="T5" fmla="*/ 74 h 103"/>
                <a:gd name="T6" fmla="*/ 11 w 199"/>
                <a:gd name="T7" fmla="*/ 71 h 103"/>
                <a:gd name="T8" fmla="*/ 17 w 199"/>
                <a:gd name="T9" fmla="*/ 61 h 103"/>
                <a:gd name="T10" fmla="*/ 21 w 199"/>
                <a:gd name="T11" fmla="*/ 49 h 103"/>
                <a:gd name="T12" fmla="*/ 23 w 199"/>
                <a:gd name="T13" fmla="*/ 36 h 103"/>
                <a:gd name="T14" fmla="*/ 27 w 199"/>
                <a:gd name="T15" fmla="*/ 26 h 103"/>
                <a:gd name="T16" fmla="*/ 34 w 199"/>
                <a:gd name="T17" fmla="*/ 20 h 103"/>
                <a:gd name="T18" fmla="*/ 41 w 199"/>
                <a:gd name="T19" fmla="*/ 21 h 103"/>
                <a:gd name="T20" fmla="*/ 48 w 199"/>
                <a:gd name="T21" fmla="*/ 28 h 103"/>
                <a:gd name="T22" fmla="*/ 62 w 199"/>
                <a:gd name="T23" fmla="*/ 45 h 103"/>
                <a:gd name="T24" fmla="*/ 74 w 199"/>
                <a:gd name="T25" fmla="*/ 58 h 103"/>
                <a:gd name="T26" fmla="*/ 91 w 199"/>
                <a:gd name="T27" fmla="*/ 68 h 103"/>
                <a:gd name="T28" fmla="*/ 106 w 199"/>
                <a:gd name="T29" fmla="*/ 74 h 103"/>
                <a:gd name="T30" fmla="*/ 119 w 199"/>
                <a:gd name="T31" fmla="*/ 76 h 103"/>
                <a:gd name="T32" fmla="*/ 135 w 199"/>
                <a:gd name="T33" fmla="*/ 74 h 103"/>
                <a:gd name="T34" fmla="*/ 147 w 199"/>
                <a:gd name="T35" fmla="*/ 66 h 103"/>
                <a:gd name="T36" fmla="*/ 156 w 199"/>
                <a:gd name="T37" fmla="*/ 55 h 103"/>
                <a:gd name="T38" fmla="*/ 162 w 199"/>
                <a:gd name="T39" fmla="*/ 45 h 103"/>
                <a:gd name="T40" fmla="*/ 166 w 199"/>
                <a:gd name="T41" fmla="*/ 35 h 103"/>
                <a:gd name="T42" fmla="*/ 166 w 199"/>
                <a:gd name="T43" fmla="*/ 25 h 103"/>
                <a:gd name="T44" fmla="*/ 161 w 199"/>
                <a:gd name="T45" fmla="*/ 18 h 103"/>
                <a:gd name="T46" fmla="*/ 153 w 199"/>
                <a:gd name="T47" fmla="*/ 13 h 103"/>
                <a:gd name="T48" fmla="*/ 143 w 199"/>
                <a:gd name="T49" fmla="*/ 10 h 103"/>
                <a:gd name="T50" fmla="*/ 131 w 199"/>
                <a:gd name="T51" fmla="*/ 11 h 103"/>
                <a:gd name="T52" fmla="*/ 122 w 199"/>
                <a:gd name="T53" fmla="*/ 19 h 103"/>
                <a:gd name="T54" fmla="*/ 115 w 199"/>
                <a:gd name="T55" fmla="*/ 32 h 103"/>
                <a:gd name="T56" fmla="*/ 117 w 199"/>
                <a:gd name="T57" fmla="*/ 52 h 103"/>
                <a:gd name="T58" fmla="*/ 126 w 199"/>
                <a:gd name="T59" fmla="*/ 68 h 103"/>
                <a:gd name="T60" fmla="*/ 138 w 199"/>
                <a:gd name="T61" fmla="*/ 81 h 103"/>
                <a:gd name="T62" fmla="*/ 150 w 199"/>
                <a:gd name="T63" fmla="*/ 89 h 103"/>
                <a:gd name="T64" fmla="*/ 165 w 199"/>
                <a:gd name="T65" fmla="*/ 97 h 103"/>
                <a:gd name="T66" fmla="*/ 175 w 199"/>
                <a:gd name="T67" fmla="*/ 100 h 10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9" h="103">
                  <a:moveTo>
                    <a:pt x="0" y="0"/>
                  </a:moveTo>
                  <a:lnTo>
                    <a:pt x="0" y="54"/>
                  </a:lnTo>
                  <a:lnTo>
                    <a:pt x="1" y="61"/>
                  </a:lnTo>
                  <a:lnTo>
                    <a:pt x="2" y="67"/>
                  </a:lnTo>
                  <a:lnTo>
                    <a:pt x="3" y="73"/>
                  </a:lnTo>
                  <a:lnTo>
                    <a:pt x="5" y="74"/>
                  </a:lnTo>
                  <a:lnTo>
                    <a:pt x="8" y="74"/>
                  </a:lnTo>
                  <a:lnTo>
                    <a:pt x="11" y="71"/>
                  </a:lnTo>
                  <a:lnTo>
                    <a:pt x="14" y="67"/>
                  </a:lnTo>
                  <a:lnTo>
                    <a:pt x="17" y="61"/>
                  </a:lnTo>
                  <a:lnTo>
                    <a:pt x="19" y="55"/>
                  </a:lnTo>
                  <a:lnTo>
                    <a:pt x="21" y="49"/>
                  </a:lnTo>
                  <a:lnTo>
                    <a:pt x="22" y="43"/>
                  </a:lnTo>
                  <a:lnTo>
                    <a:pt x="23" y="36"/>
                  </a:lnTo>
                  <a:lnTo>
                    <a:pt x="25" y="31"/>
                  </a:lnTo>
                  <a:lnTo>
                    <a:pt x="27" y="26"/>
                  </a:lnTo>
                  <a:lnTo>
                    <a:pt x="30" y="21"/>
                  </a:lnTo>
                  <a:lnTo>
                    <a:pt x="34" y="20"/>
                  </a:lnTo>
                  <a:lnTo>
                    <a:pt x="37" y="20"/>
                  </a:lnTo>
                  <a:lnTo>
                    <a:pt x="41" y="21"/>
                  </a:lnTo>
                  <a:lnTo>
                    <a:pt x="44" y="24"/>
                  </a:lnTo>
                  <a:lnTo>
                    <a:pt x="48" y="28"/>
                  </a:lnTo>
                  <a:lnTo>
                    <a:pt x="52" y="33"/>
                  </a:lnTo>
                  <a:lnTo>
                    <a:pt x="62" y="45"/>
                  </a:lnTo>
                  <a:lnTo>
                    <a:pt x="67" y="52"/>
                  </a:lnTo>
                  <a:lnTo>
                    <a:pt x="74" y="58"/>
                  </a:lnTo>
                  <a:lnTo>
                    <a:pt x="82" y="64"/>
                  </a:lnTo>
                  <a:lnTo>
                    <a:pt x="91" y="68"/>
                  </a:lnTo>
                  <a:lnTo>
                    <a:pt x="98" y="71"/>
                  </a:lnTo>
                  <a:lnTo>
                    <a:pt x="106" y="74"/>
                  </a:lnTo>
                  <a:lnTo>
                    <a:pt x="112" y="75"/>
                  </a:lnTo>
                  <a:lnTo>
                    <a:pt x="119" y="76"/>
                  </a:lnTo>
                  <a:lnTo>
                    <a:pt x="127" y="75"/>
                  </a:lnTo>
                  <a:lnTo>
                    <a:pt x="135" y="74"/>
                  </a:lnTo>
                  <a:lnTo>
                    <a:pt x="141" y="71"/>
                  </a:lnTo>
                  <a:lnTo>
                    <a:pt x="147" y="66"/>
                  </a:lnTo>
                  <a:lnTo>
                    <a:pt x="152" y="60"/>
                  </a:lnTo>
                  <a:lnTo>
                    <a:pt x="156" y="55"/>
                  </a:lnTo>
                  <a:lnTo>
                    <a:pt x="159" y="50"/>
                  </a:lnTo>
                  <a:lnTo>
                    <a:pt x="162" y="45"/>
                  </a:lnTo>
                  <a:lnTo>
                    <a:pt x="164" y="40"/>
                  </a:lnTo>
                  <a:lnTo>
                    <a:pt x="166" y="35"/>
                  </a:lnTo>
                  <a:lnTo>
                    <a:pt x="166" y="29"/>
                  </a:lnTo>
                  <a:lnTo>
                    <a:pt x="166" y="25"/>
                  </a:lnTo>
                  <a:lnTo>
                    <a:pt x="164" y="21"/>
                  </a:lnTo>
                  <a:lnTo>
                    <a:pt x="161" y="18"/>
                  </a:lnTo>
                  <a:lnTo>
                    <a:pt x="157" y="16"/>
                  </a:lnTo>
                  <a:lnTo>
                    <a:pt x="153" y="13"/>
                  </a:lnTo>
                  <a:lnTo>
                    <a:pt x="148" y="11"/>
                  </a:lnTo>
                  <a:lnTo>
                    <a:pt x="143" y="10"/>
                  </a:lnTo>
                  <a:lnTo>
                    <a:pt x="137" y="10"/>
                  </a:lnTo>
                  <a:lnTo>
                    <a:pt x="131" y="11"/>
                  </a:lnTo>
                  <a:lnTo>
                    <a:pt x="126" y="14"/>
                  </a:lnTo>
                  <a:lnTo>
                    <a:pt x="122" y="19"/>
                  </a:lnTo>
                  <a:lnTo>
                    <a:pt x="117" y="25"/>
                  </a:lnTo>
                  <a:lnTo>
                    <a:pt x="115" y="32"/>
                  </a:lnTo>
                  <a:lnTo>
                    <a:pt x="116" y="41"/>
                  </a:lnTo>
                  <a:lnTo>
                    <a:pt x="117" y="52"/>
                  </a:lnTo>
                  <a:lnTo>
                    <a:pt x="121" y="61"/>
                  </a:lnTo>
                  <a:lnTo>
                    <a:pt x="126" y="68"/>
                  </a:lnTo>
                  <a:lnTo>
                    <a:pt x="132" y="76"/>
                  </a:lnTo>
                  <a:lnTo>
                    <a:pt x="138" y="81"/>
                  </a:lnTo>
                  <a:lnTo>
                    <a:pt x="144" y="85"/>
                  </a:lnTo>
                  <a:lnTo>
                    <a:pt x="150" y="89"/>
                  </a:lnTo>
                  <a:lnTo>
                    <a:pt x="160" y="95"/>
                  </a:lnTo>
                  <a:lnTo>
                    <a:pt x="165" y="97"/>
                  </a:lnTo>
                  <a:lnTo>
                    <a:pt x="170" y="99"/>
                  </a:lnTo>
                  <a:lnTo>
                    <a:pt x="175" y="100"/>
                  </a:lnTo>
                  <a:lnTo>
                    <a:pt x="198" y="102"/>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58" name="Freeform 62"/>
            <p:cNvSpPr>
              <a:spLocks/>
            </p:cNvSpPr>
            <p:nvPr/>
          </p:nvSpPr>
          <p:spPr bwMode="auto">
            <a:xfrm>
              <a:off x="3234" y="2442"/>
              <a:ext cx="193" cy="19"/>
            </a:xfrm>
            <a:custGeom>
              <a:avLst/>
              <a:gdLst>
                <a:gd name="T0" fmla="*/ 192 w 193"/>
                <a:gd name="T1" fmla="*/ 0 h 19"/>
                <a:gd name="T2" fmla="*/ 117 w 193"/>
                <a:gd name="T3" fmla="*/ 0 h 19"/>
                <a:gd name="T4" fmla="*/ 103 w 193"/>
                <a:gd name="T5" fmla="*/ 1 h 19"/>
                <a:gd name="T6" fmla="*/ 88 w 193"/>
                <a:gd name="T7" fmla="*/ 4 h 19"/>
                <a:gd name="T8" fmla="*/ 56 w 193"/>
                <a:gd name="T9" fmla="*/ 9 h 19"/>
                <a:gd name="T10" fmla="*/ 43 w 193"/>
                <a:gd name="T11" fmla="*/ 11 h 19"/>
                <a:gd name="T12" fmla="*/ 0 w 193"/>
                <a:gd name="T13" fmla="*/ 18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3" h="19">
                  <a:moveTo>
                    <a:pt x="192" y="0"/>
                  </a:moveTo>
                  <a:lnTo>
                    <a:pt x="117" y="0"/>
                  </a:lnTo>
                  <a:lnTo>
                    <a:pt x="103" y="1"/>
                  </a:lnTo>
                  <a:lnTo>
                    <a:pt x="88" y="4"/>
                  </a:lnTo>
                  <a:lnTo>
                    <a:pt x="56" y="9"/>
                  </a:lnTo>
                  <a:lnTo>
                    <a:pt x="43" y="11"/>
                  </a:lnTo>
                  <a:lnTo>
                    <a:pt x="0" y="18"/>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59" name="Freeform 63"/>
            <p:cNvSpPr>
              <a:spLocks/>
            </p:cNvSpPr>
            <p:nvPr/>
          </p:nvSpPr>
          <p:spPr bwMode="auto">
            <a:xfrm>
              <a:off x="3336" y="2442"/>
              <a:ext cx="7" cy="223"/>
            </a:xfrm>
            <a:custGeom>
              <a:avLst/>
              <a:gdLst>
                <a:gd name="T0" fmla="*/ 0 w 7"/>
                <a:gd name="T1" fmla="*/ 0 h 223"/>
                <a:gd name="T2" fmla="*/ 0 w 7"/>
                <a:gd name="T3" fmla="*/ 158 h 223"/>
                <a:gd name="T4" fmla="*/ 6 w 7"/>
                <a:gd name="T5" fmla="*/ 222 h 223"/>
                <a:gd name="T6" fmla="*/ 0 60000 65536"/>
                <a:gd name="T7" fmla="*/ 0 60000 65536"/>
                <a:gd name="T8" fmla="*/ 0 60000 65536"/>
              </a:gdLst>
              <a:ahLst/>
              <a:cxnLst>
                <a:cxn ang="T6">
                  <a:pos x="T0" y="T1"/>
                </a:cxn>
                <a:cxn ang="T7">
                  <a:pos x="T2" y="T3"/>
                </a:cxn>
                <a:cxn ang="T8">
                  <a:pos x="T4" y="T5"/>
                </a:cxn>
              </a:cxnLst>
              <a:rect l="0" t="0" r="r" b="b"/>
              <a:pathLst>
                <a:path w="7" h="223">
                  <a:moveTo>
                    <a:pt x="0" y="0"/>
                  </a:moveTo>
                  <a:lnTo>
                    <a:pt x="0" y="158"/>
                  </a:lnTo>
                  <a:lnTo>
                    <a:pt x="6" y="222"/>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60" name="Freeform 64"/>
            <p:cNvSpPr>
              <a:spLocks/>
            </p:cNvSpPr>
            <p:nvPr/>
          </p:nvSpPr>
          <p:spPr bwMode="auto">
            <a:xfrm>
              <a:off x="3402" y="2562"/>
              <a:ext cx="31" cy="61"/>
            </a:xfrm>
            <a:custGeom>
              <a:avLst/>
              <a:gdLst>
                <a:gd name="T0" fmla="*/ 0 w 31"/>
                <a:gd name="T1" fmla="*/ 42 h 61"/>
                <a:gd name="T2" fmla="*/ 8 w 31"/>
                <a:gd name="T3" fmla="*/ 59 h 61"/>
                <a:gd name="T4" fmla="*/ 8 w 31"/>
                <a:gd name="T5" fmla="*/ 60 h 61"/>
                <a:gd name="T6" fmla="*/ 7 w 31"/>
                <a:gd name="T7" fmla="*/ 59 h 61"/>
                <a:gd name="T8" fmla="*/ 5 w 31"/>
                <a:gd name="T9" fmla="*/ 58 h 61"/>
                <a:gd name="T10" fmla="*/ 4 w 31"/>
                <a:gd name="T11" fmla="*/ 53 h 61"/>
                <a:gd name="T12" fmla="*/ 4 w 31"/>
                <a:gd name="T13" fmla="*/ 47 h 61"/>
                <a:gd name="T14" fmla="*/ 5 w 31"/>
                <a:gd name="T15" fmla="*/ 39 h 61"/>
                <a:gd name="T16" fmla="*/ 5 w 31"/>
                <a:gd name="T17" fmla="*/ 33 h 61"/>
                <a:gd name="T18" fmla="*/ 7 w 31"/>
                <a:gd name="T19" fmla="*/ 27 h 61"/>
                <a:gd name="T20" fmla="*/ 9 w 31"/>
                <a:gd name="T21" fmla="*/ 22 h 61"/>
                <a:gd name="T22" fmla="*/ 11 w 31"/>
                <a:gd name="T23" fmla="*/ 17 h 61"/>
                <a:gd name="T24" fmla="*/ 14 w 31"/>
                <a:gd name="T25" fmla="*/ 13 h 61"/>
                <a:gd name="T26" fmla="*/ 30 w 31"/>
                <a:gd name="T27" fmla="*/ 0 h 6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1" h="61">
                  <a:moveTo>
                    <a:pt x="0" y="42"/>
                  </a:moveTo>
                  <a:lnTo>
                    <a:pt x="8" y="59"/>
                  </a:lnTo>
                  <a:lnTo>
                    <a:pt x="8" y="60"/>
                  </a:lnTo>
                  <a:lnTo>
                    <a:pt x="7" y="59"/>
                  </a:lnTo>
                  <a:lnTo>
                    <a:pt x="5" y="58"/>
                  </a:lnTo>
                  <a:lnTo>
                    <a:pt x="4" y="53"/>
                  </a:lnTo>
                  <a:lnTo>
                    <a:pt x="4" y="47"/>
                  </a:lnTo>
                  <a:lnTo>
                    <a:pt x="5" y="39"/>
                  </a:lnTo>
                  <a:lnTo>
                    <a:pt x="5" y="33"/>
                  </a:lnTo>
                  <a:lnTo>
                    <a:pt x="7" y="27"/>
                  </a:lnTo>
                  <a:lnTo>
                    <a:pt x="9" y="22"/>
                  </a:lnTo>
                  <a:lnTo>
                    <a:pt x="11" y="17"/>
                  </a:lnTo>
                  <a:lnTo>
                    <a:pt x="14" y="13"/>
                  </a:lnTo>
                  <a:lnTo>
                    <a:pt x="30" y="0"/>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61" name="Freeform 65"/>
            <p:cNvSpPr>
              <a:spLocks/>
            </p:cNvSpPr>
            <p:nvPr/>
          </p:nvSpPr>
          <p:spPr bwMode="auto">
            <a:xfrm>
              <a:off x="3467" y="2541"/>
              <a:ext cx="62" cy="100"/>
            </a:xfrm>
            <a:custGeom>
              <a:avLst/>
              <a:gdLst>
                <a:gd name="T0" fmla="*/ 49 w 62"/>
                <a:gd name="T1" fmla="*/ 15 h 100"/>
                <a:gd name="T2" fmla="*/ 49 w 62"/>
                <a:gd name="T3" fmla="*/ 25 h 100"/>
                <a:gd name="T4" fmla="*/ 48 w 62"/>
                <a:gd name="T5" fmla="*/ 29 h 100"/>
                <a:gd name="T6" fmla="*/ 45 w 62"/>
                <a:gd name="T7" fmla="*/ 33 h 100"/>
                <a:gd name="T8" fmla="*/ 42 w 62"/>
                <a:gd name="T9" fmla="*/ 37 h 100"/>
                <a:gd name="T10" fmla="*/ 39 w 62"/>
                <a:gd name="T11" fmla="*/ 41 h 100"/>
                <a:gd name="T12" fmla="*/ 34 w 62"/>
                <a:gd name="T13" fmla="*/ 47 h 100"/>
                <a:gd name="T14" fmla="*/ 29 w 62"/>
                <a:gd name="T15" fmla="*/ 52 h 100"/>
                <a:gd name="T16" fmla="*/ 24 w 62"/>
                <a:gd name="T17" fmla="*/ 55 h 100"/>
                <a:gd name="T18" fmla="*/ 18 w 62"/>
                <a:gd name="T19" fmla="*/ 55 h 100"/>
                <a:gd name="T20" fmla="*/ 12 w 62"/>
                <a:gd name="T21" fmla="*/ 53 h 100"/>
                <a:gd name="T22" fmla="*/ 8 w 62"/>
                <a:gd name="T23" fmla="*/ 51 h 100"/>
                <a:gd name="T24" fmla="*/ 5 w 62"/>
                <a:gd name="T25" fmla="*/ 49 h 100"/>
                <a:gd name="T26" fmla="*/ 1 w 62"/>
                <a:gd name="T27" fmla="*/ 46 h 100"/>
                <a:gd name="T28" fmla="*/ 0 w 62"/>
                <a:gd name="T29" fmla="*/ 41 h 100"/>
                <a:gd name="T30" fmla="*/ 0 w 62"/>
                <a:gd name="T31" fmla="*/ 35 h 100"/>
                <a:gd name="T32" fmla="*/ 0 w 62"/>
                <a:gd name="T33" fmla="*/ 28 h 100"/>
                <a:gd name="T34" fmla="*/ 1 w 62"/>
                <a:gd name="T35" fmla="*/ 22 h 100"/>
                <a:gd name="T36" fmla="*/ 2 w 62"/>
                <a:gd name="T37" fmla="*/ 16 h 100"/>
                <a:gd name="T38" fmla="*/ 4 w 62"/>
                <a:gd name="T39" fmla="*/ 10 h 100"/>
                <a:gd name="T40" fmla="*/ 7 w 62"/>
                <a:gd name="T41" fmla="*/ 5 h 100"/>
                <a:gd name="T42" fmla="*/ 11 w 62"/>
                <a:gd name="T43" fmla="*/ 2 h 100"/>
                <a:gd name="T44" fmla="*/ 15 w 62"/>
                <a:gd name="T45" fmla="*/ 1 h 100"/>
                <a:gd name="T46" fmla="*/ 21 w 62"/>
                <a:gd name="T47" fmla="*/ 0 h 100"/>
                <a:gd name="T48" fmla="*/ 26 w 62"/>
                <a:gd name="T49" fmla="*/ 1 h 100"/>
                <a:gd name="T50" fmla="*/ 32 w 62"/>
                <a:gd name="T51" fmla="*/ 1 h 100"/>
                <a:gd name="T52" fmla="*/ 36 w 62"/>
                <a:gd name="T53" fmla="*/ 3 h 100"/>
                <a:gd name="T54" fmla="*/ 40 w 62"/>
                <a:gd name="T55" fmla="*/ 6 h 100"/>
                <a:gd name="T56" fmla="*/ 43 w 62"/>
                <a:gd name="T57" fmla="*/ 9 h 100"/>
                <a:gd name="T58" fmla="*/ 45 w 62"/>
                <a:gd name="T59" fmla="*/ 13 h 100"/>
                <a:gd name="T60" fmla="*/ 48 w 62"/>
                <a:gd name="T61" fmla="*/ 17 h 100"/>
                <a:gd name="T62" fmla="*/ 50 w 62"/>
                <a:gd name="T63" fmla="*/ 23 h 100"/>
                <a:gd name="T64" fmla="*/ 53 w 62"/>
                <a:gd name="T65" fmla="*/ 31 h 100"/>
                <a:gd name="T66" fmla="*/ 55 w 62"/>
                <a:gd name="T67" fmla="*/ 43 h 100"/>
                <a:gd name="T68" fmla="*/ 57 w 62"/>
                <a:gd name="T69" fmla="*/ 55 h 100"/>
                <a:gd name="T70" fmla="*/ 58 w 62"/>
                <a:gd name="T71" fmla="*/ 66 h 100"/>
                <a:gd name="T72" fmla="*/ 59 w 62"/>
                <a:gd name="T73" fmla="*/ 75 h 100"/>
                <a:gd name="T74" fmla="*/ 61 w 62"/>
                <a:gd name="T75" fmla="*/ 99 h 10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62" h="100">
                  <a:moveTo>
                    <a:pt x="49" y="15"/>
                  </a:moveTo>
                  <a:lnTo>
                    <a:pt x="49" y="25"/>
                  </a:lnTo>
                  <a:lnTo>
                    <a:pt x="48" y="29"/>
                  </a:lnTo>
                  <a:lnTo>
                    <a:pt x="45" y="33"/>
                  </a:lnTo>
                  <a:lnTo>
                    <a:pt x="42" y="37"/>
                  </a:lnTo>
                  <a:lnTo>
                    <a:pt x="39" y="41"/>
                  </a:lnTo>
                  <a:lnTo>
                    <a:pt x="34" y="47"/>
                  </a:lnTo>
                  <a:lnTo>
                    <a:pt x="29" y="52"/>
                  </a:lnTo>
                  <a:lnTo>
                    <a:pt x="24" y="55"/>
                  </a:lnTo>
                  <a:lnTo>
                    <a:pt x="18" y="55"/>
                  </a:lnTo>
                  <a:lnTo>
                    <a:pt x="12" y="53"/>
                  </a:lnTo>
                  <a:lnTo>
                    <a:pt x="8" y="51"/>
                  </a:lnTo>
                  <a:lnTo>
                    <a:pt x="5" y="49"/>
                  </a:lnTo>
                  <a:lnTo>
                    <a:pt x="1" y="46"/>
                  </a:lnTo>
                  <a:lnTo>
                    <a:pt x="0" y="41"/>
                  </a:lnTo>
                  <a:lnTo>
                    <a:pt x="0" y="35"/>
                  </a:lnTo>
                  <a:lnTo>
                    <a:pt x="0" y="28"/>
                  </a:lnTo>
                  <a:lnTo>
                    <a:pt x="1" y="22"/>
                  </a:lnTo>
                  <a:lnTo>
                    <a:pt x="2" y="16"/>
                  </a:lnTo>
                  <a:lnTo>
                    <a:pt x="4" y="10"/>
                  </a:lnTo>
                  <a:lnTo>
                    <a:pt x="7" y="5"/>
                  </a:lnTo>
                  <a:lnTo>
                    <a:pt x="11" y="2"/>
                  </a:lnTo>
                  <a:lnTo>
                    <a:pt x="15" y="1"/>
                  </a:lnTo>
                  <a:lnTo>
                    <a:pt x="21" y="0"/>
                  </a:lnTo>
                  <a:lnTo>
                    <a:pt x="26" y="1"/>
                  </a:lnTo>
                  <a:lnTo>
                    <a:pt x="32" y="1"/>
                  </a:lnTo>
                  <a:lnTo>
                    <a:pt x="36" y="3"/>
                  </a:lnTo>
                  <a:lnTo>
                    <a:pt x="40" y="6"/>
                  </a:lnTo>
                  <a:lnTo>
                    <a:pt x="43" y="9"/>
                  </a:lnTo>
                  <a:lnTo>
                    <a:pt x="45" y="13"/>
                  </a:lnTo>
                  <a:lnTo>
                    <a:pt x="48" y="17"/>
                  </a:lnTo>
                  <a:lnTo>
                    <a:pt x="50" y="23"/>
                  </a:lnTo>
                  <a:lnTo>
                    <a:pt x="53" y="31"/>
                  </a:lnTo>
                  <a:lnTo>
                    <a:pt x="55" y="43"/>
                  </a:lnTo>
                  <a:lnTo>
                    <a:pt x="57" y="55"/>
                  </a:lnTo>
                  <a:lnTo>
                    <a:pt x="58" y="66"/>
                  </a:lnTo>
                  <a:lnTo>
                    <a:pt x="59" y="75"/>
                  </a:lnTo>
                  <a:lnTo>
                    <a:pt x="61" y="99"/>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62" name="Freeform 66"/>
            <p:cNvSpPr>
              <a:spLocks/>
            </p:cNvSpPr>
            <p:nvPr/>
          </p:nvSpPr>
          <p:spPr bwMode="auto">
            <a:xfrm>
              <a:off x="3564" y="2538"/>
              <a:ext cx="73" cy="115"/>
            </a:xfrm>
            <a:custGeom>
              <a:avLst/>
              <a:gdLst>
                <a:gd name="T0" fmla="*/ 0 w 73"/>
                <a:gd name="T1" fmla="*/ 0 h 115"/>
                <a:gd name="T2" fmla="*/ 0 w 73"/>
                <a:gd name="T3" fmla="*/ 10 h 115"/>
                <a:gd name="T4" fmla="*/ 1 w 73"/>
                <a:gd name="T5" fmla="*/ 16 h 115"/>
                <a:gd name="T6" fmla="*/ 2 w 73"/>
                <a:gd name="T7" fmla="*/ 23 h 115"/>
                <a:gd name="T8" fmla="*/ 3 w 73"/>
                <a:gd name="T9" fmla="*/ 31 h 115"/>
                <a:gd name="T10" fmla="*/ 4 w 73"/>
                <a:gd name="T11" fmla="*/ 40 h 115"/>
                <a:gd name="T12" fmla="*/ 5 w 73"/>
                <a:gd name="T13" fmla="*/ 48 h 115"/>
                <a:gd name="T14" fmla="*/ 5 w 73"/>
                <a:gd name="T15" fmla="*/ 56 h 115"/>
                <a:gd name="T16" fmla="*/ 9 w 73"/>
                <a:gd name="T17" fmla="*/ 56 h 115"/>
                <a:gd name="T18" fmla="*/ 14 w 73"/>
                <a:gd name="T19" fmla="*/ 50 h 115"/>
                <a:gd name="T20" fmla="*/ 22 w 73"/>
                <a:gd name="T21" fmla="*/ 42 h 115"/>
                <a:gd name="T22" fmla="*/ 28 w 73"/>
                <a:gd name="T23" fmla="*/ 34 h 115"/>
                <a:gd name="T24" fmla="*/ 33 w 73"/>
                <a:gd name="T25" fmla="*/ 28 h 115"/>
                <a:gd name="T26" fmla="*/ 38 w 73"/>
                <a:gd name="T27" fmla="*/ 23 h 115"/>
                <a:gd name="T28" fmla="*/ 43 w 73"/>
                <a:gd name="T29" fmla="*/ 20 h 115"/>
                <a:gd name="T30" fmla="*/ 47 w 73"/>
                <a:gd name="T31" fmla="*/ 20 h 115"/>
                <a:gd name="T32" fmla="*/ 52 w 73"/>
                <a:gd name="T33" fmla="*/ 22 h 115"/>
                <a:gd name="T34" fmla="*/ 54 w 73"/>
                <a:gd name="T35" fmla="*/ 25 h 115"/>
                <a:gd name="T36" fmla="*/ 56 w 73"/>
                <a:gd name="T37" fmla="*/ 28 h 115"/>
                <a:gd name="T38" fmla="*/ 59 w 73"/>
                <a:gd name="T39" fmla="*/ 38 h 115"/>
                <a:gd name="T40" fmla="*/ 62 w 73"/>
                <a:gd name="T41" fmla="*/ 52 h 115"/>
                <a:gd name="T42" fmla="*/ 64 w 73"/>
                <a:gd name="T43" fmla="*/ 59 h 115"/>
                <a:gd name="T44" fmla="*/ 64 w 73"/>
                <a:gd name="T45" fmla="*/ 67 h 115"/>
                <a:gd name="T46" fmla="*/ 65 w 73"/>
                <a:gd name="T47" fmla="*/ 74 h 115"/>
                <a:gd name="T48" fmla="*/ 66 w 73"/>
                <a:gd name="T49" fmla="*/ 81 h 115"/>
                <a:gd name="T50" fmla="*/ 67 w 73"/>
                <a:gd name="T51" fmla="*/ 87 h 115"/>
                <a:gd name="T52" fmla="*/ 72 w 73"/>
                <a:gd name="T53" fmla="*/ 114 h 1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73" h="115">
                  <a:moveTo>
                    <a:pt x="0" y="0"/>
                  </a:moveTo>
                  <a:lnTo>
                    <a:pt x="0" y="10"/>
                  </a:lnTo>
                  <a:lnTo>
                    <a:pt x="1" y="16"/>
                  </a:lnTo>
                  <a:lnTo>
                    <a:pt x="2" y="23"/>
                  </a:lnTo>
                  <a:lnTo>
                    <a:pt x="3" y="31"/>
                  </a:lnTo>
                  <a:lnTo>
                    <a:pt x="4" y="40"/>
                  </a:lnTo>
                  <a:lnTo>
                    <a:pt x="5" y="48"/>
                  </a:lnTo>
                  <a:lnTo>
                    <a:pt x="5" y="56"/>
                  </a:lnTo>
                  <a:lnTo>
                    <a:pt x="9" y="56"/>
                  </a:lnTo>
                  <a:lnTo>
                    <a:pt x="14" y="50"/>
                  </a:lnTo>
                  <a:lnTo>
                    <a:pt x="22" y="42"/>
                  </a:lnTo>
                  <a:lnTo>
                    <a:pt x="28" y="34"/>
                  </a:lnTo>
                  <a:lnTo>
                    <a:pt x="33" y="28"/>
                  </a:lnTo>
                  <a:lnTo>
                    <a:pt x="38" y="23"/>
                  </a:lnTo>
                  <a:lnTo>
                    <a:pt x="43" y="20"/>
                  </a:lnTo>
                  <a:lnTo>
                    <a:pt x="47" y="20"/>
                  </a:lnTo>
                  <a:lnTo>
                    <a:pt x="52" y="22"/>
                  </a:lnTo>
                  <a:lnTo>
                    <a:pt x="54" y="25"/>
                  </a:lnTo>
                  <a:lnTo>
                    <a:pt x="56" y="28"/>
                  </a:lnTo>
                  <a:lnTo>
                    <a:pt x="59" y="38"/>
                  </a:lnTo>
                  <a:lnTo>
                    <a:pt x="62" y="52"/>
                  </a:lnTo>
                  <a:lnTo>
                    <a:pt x="64" y="59"/>
                  </a:lnTo>
                  <a:lnTo>
                    <a:pt x="64" y="67"/>
                  </a:lnTo>
                  <a:lnTo>
                    <a:pt x="65" y="74"/>
                  </a:lnTo>
                  <a:lnTo>
                    <a:pt x="66" y="81"/>
                  </a:lnTo>
                  <a:lnTo>
                    <a:pt x="67" y="87"/>
                  </a:lnTo>
                  <a:lnTo>
                    <a:pt x="72" y="114"/>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63" name="Freeform 67"/>
            <p:cNvSpPr>
              <a:spLocks/>
            </p:cNvSpPr>
            <p:nvPr/>
          </p:nvSpPr>
          <p:spPr bwMode="auto">
            <a:xfrm>
              <a:off x="3672" y="2550"/>
              <a:ext cx="67" cy="103"/>
            </a:xfrm>
            <a:custGeom>
              <a:avLst/>
              <a:gdLst>
                <a:gd name="T0" fmla="*/ 54 w 67"/>
                <a:gd name="T1" fmla="*/ 0 h 103"/>
                <a:gd name="T2" fmla="*/ 29 w 67"/>
                <a:gd name="T3" fmla="*/ 8 h 103"/>
                <a:gd name="T4" fmla="*/ 24 w 67"/>
                <a:gd name="T5" fmla="*/ 10 h 103"/>
                <a:gd name="T6" fmla="*/ 19 w 67"/>
                <a:gd name="T7" fmla="*/ 12 h 103"/>
                <a:gd name="T8" fmla="*/ 15 w 67"/>
                <a:gd name="T9" fmla="*/ 14 h 103"/>
                <a:gd name="T10" fmla="*/ 11 w 67"/>
                <a:gd name="T11" fmla="*/ 17 h 103"/>
                <a:gd name="T12" fmla="*/ 8 w 67"/>
                <a:gd name="T13" fmla="*/ 20 h 103"/>
                <a:gd name="T14" fmla="*/ 5 w 67"/>
                <a:gd name="T15" fmla="*/ 23 h 103"/>
                <a:gd name="T16" fmla="*/ 5 w 67"/>
                <a:gd name="T17" fmla="*/ 26 h 103"/>
                <a:gd name="T18" fmla="*/ 8 w 67"/>
                <a:gd name="T19" fmla="*/ 29 h 103"/>
                <a:gd name="T20" fmla="*/ 11 w 67"/>
                <a:gd name="T21" fmla="*/ 31 h 103"/>
                <a:gd name="T22" fmla="*/ 16 w 67"/>
                <a:gd name="T23" fmla="*/ 33 h 103"/>
                <a:gd name="T24" fmla="*/ 22 w 67"/>
                <a:gd name="T25" fmla="*/ 34 h 103"/>
                <a:gd name="T26" fmla="*/ 29 w 67"/>
                <a:gd name="T27" fmla="*/ 35 h 103"/>
                <a:gd name="T28" fmla="*/ 35 w 67"/>
                <a:gd name="T29" fmla="*/ 37 h 103"/>
                <a:gd name="T30" fmla="*/ 41 w 67"/>
                <a:gd name="T31" fmla="*/ 41 h 103"/>
                <a:gd name="T32" fmla="*/ 47 w 67"/>
                <a:gd name="T33" fmla="*/ 45 h 103"/>
                <a:gd name="T34" fmla="*/ 53 w 67"/>
                <a:gd name="T35" fmla="*/ 49 h 103"/>
                <a:gd name="T36" fmla="*/ 58 w 67"/>
                <a:gd name="T37" fmla="*/ 52 h 103"/>
                <a:gd name="T38" fmla="*/ 63 w 67"/>
                <a:gd name="T39" fmla="*/ 55 h 103"/>
                <a:gd name="T40" fmla="*/ 65 w 67"/>
                <a:gd name="T41" fmla="*/ 58 h 103"/>
                <a:gd name="T42" fmla="*/ 66 w 67"/>
                <a:gd name="T43" fmla="*/ 61 h 103"/>
                <a:gd name="T44" fmla="*/ 66 w 67"/>
                <a:gd name="T45" fmla="*/ 65 h 103"/>
                <a:gd name="T46" fmla="*/ 65 w 67"/>
                <a:gd name="T47" fmla="*/ 68 h 103"/>
                <a:gd name="T48" fmla="*/ 62 w 67"/>
                <a:gd name="T49" fmla="*/ 71 h 103"/>
                <a:gd name="T50" fmla="*/ 59 w 67"/>
                <a:gd name="T51" fmla="*/ 73 h 103"/>
                <a:gd name="T52" fmla="*/ 54 w 67"/>
                <a:gd name="T53" fmla="*/ 76 h 103"/>
                <a:gd name="T54" fmla="*/ 46 w 67"/>
                <a:gd name="T55" fmla="*/ 79 h 103"/>
                <a:gd name="T56" fmla="*/ 37 w 67"/>
                <a:gd name="T57" fmla="*/ 83 h 103"/>
                <a:gd name="T58" fmla="*/ 29 w 67"/>
                <a:gd name="T59" fmla="*/ 86 h 103"/>
                <a:gd name="T60" fmla="*/ 23 w 67"/>
                <a:gd name="T61" fmla="*/ 89 h 103"/>
                <a:gd name="T62" fmla="*/ 0 w 67"/>
                <a:gd name="T63" fmla="*/ 102 h 10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67" h="103">
                  <a:moveTo>
                    <a:pt x="54" y="0"/>
                  </a:moveTo>
                  <a:lnTo>
                    <a:pt x="29" y="8"/>
                  </a:lnTo>
                  <a:lnTo>
                    <a:pt x="24" y="10"/>
                  </a:lnTo>
                  <a:lnTo>
                    <a:pt x="19" y="12"/>
                  </a:lnTo>
                  <a:lnTo>
                    <a:pt x="15" y="14"/>
                  </a:lnTo>
                  <a:lnTo>
                    <a:pt x="11" y="17"/>
                  </a:lnTo>
                  <a:lnTo>
                    <a:pt x="8" y="20"/>
                  </a:lnTo>
                  <a:lnTo>
                    <a:pt x="5" y="23"/>
                  </a:lnTo>
                  <a:lnTo>
                    <a:pt x="5" y="26"/>
                  </a:lnTo>
                  <a:lnTo>
                    <a:pt x="8" y="29"/>
                  </a:lnTo>
                  <a:lnTo>
                    <a:pt x="11" y="31"/>
                  </a:lnTo>
                  <a:lnTo>
                    <a:pt x="16" y="33"/>
                  </a:lnTo>
                  <a:lnTo>
                    <a:pt x="22" y="34"/>
                  </a:lnTo>
                  <a:lnTo>
                    <a:pt x="29" y="35"/>
                  </a:lnTo>
                  <a:lnTo>
                    <a:pt x="35" y="37"/>
                  </a:lnTo>
                  <a:lnTo>
                    <a:pt x="41" y="41"/>
                  </a:lnTo>
                  <a:lnTo>
                    <a:pt x="47" y="45"/>
                  </a:lnTo>
                  <a:lnTo>
                    <a:pt x="53" y="49"/>
                  </a:lnTo>
                  <a:lnTo>
                    <a:pt x="58" y="52"/>
                  </a:lnTo>
                  <a:lnTo>
                    <a:pt x="63" y="55"/>
                  </a:lnTo>
                  <a:lnTo>
                    <a:pt x="65" y="58"/>
                  </a:lnTo>
                  <a:lnTo>
                    <a:pt x="66" y="61"/>
                  </a:lnTo>
                  <a:lnTo>
                    <a:pt x="66" y="65"/>
                  </a:lnTo>
                  <a:lnTo>
                    <a:pt x="65" y="68"/>
                  </a:lnTo>
                  <a:lnTo>
                    <a:pt x="62" y="71"/>
                  </a:lnTo>
                  <a:lnTo>
                    <a:pt x="59" y="73"/>
                  </a:lnTo>
                  <a:lnTo>
                    <a:pt x="54" y="76"/>
                  </a:lnTo>
                  <a:lnTo>
                    <a:pt x="46" y="79"/>
                  </a:lnTo>
                  <a:lnTo>
                    <a:pt x="37" y="83"/>
                  </a:lnTo>
                  <a:lnTo>
                    <a:pt x="29" y="86"/>
                  </a:lnTo>
                  <a:lnTo>
                    <a:pt x="23" y="89"/>
                  </a:lnTo>
                  <a:lnTo>
                    <a:pt x="0" y="102"/>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3317" name="Group 68"/>
          <p:cNvGrpSpPr>
            <a:grpSpLocks/>
          </p:cNvGrpSpPr>
          <p:nvPr/>
        </p:nvGrpSpPr>
        <p:grpSpPr bwMode="auto">
          <a:xfrm>
            <a:off x="4397375" y="2663825"/>
            <a:ext cx="3730625" cy="1030288"/>
            <a:chOff x="2308" y="2034"/>
            <a:chExt cx="1959" cy="787"/>
          </a:xfrm>
        </p:grpSpPr>
        <p:sp>
          <p:nvSpPr>
            <p:cNvPr id="13340" name="Freeform 69"/>
            <p:cNvSpPr>
              <a:spLocks/>
            </p:cNvSpPr>
            <p:nvPr/>
          </p:nvSpPr>
          <p:spPr bwMode="auto">
            <a:xfrm>
              <a:off x="3780" y="2610"/>
              <a:ext cx="25" cy="181"/>
            </a:xfrm>
            <a:custGeom>
              <a:avLst/>
              <a:gdLst>
                <a:gd name="T0" fmla="*/ 0 w 25"/>
                <a:gd name="T1" fmla="*/ 0 h 181"/>
                <a:gd name="T2" fmla="*/ 3 w 25"/>
                <a:gd name="T3" fmla="*/ 19 h 181"/>
                <a:gd name="T4" fmla="*/ 5 w 25"/>
                <a:gd name="T5" fmla="*/ 27 h 181"/>
                <a:gd name="T6" fmla="*/ 7 w 25"/>
                <a:gd name="T7" fmla="*/ 34 h 181"/>
                <a:gd name="T8" fmla="*/ 8 w 25"/>
                <a:gd name="T9" fmla="*/ 41 h 181"/>
                <a:gd name="T10" fmla="*/ 11 w 25"/>
                <a:gd name="T11" fmla="*/ 47 h 181"/>
                <a:gd name="T12" fmla="*/ 14 w 25"/>
                <a:gd name="T13" fmla="*/ 53 h 181"/>
                <a:gd name="T14" fmla="*/ 17 w 25"/>
                <a:gd name="T15" fmla="*/ 59 h 181"/>
                <a:gd name="T16" fmla="*/ 20 w 25"/>
                <a:gd name="T17" fmla="*/ 67 h 181"/>
                <a:gd name="T18" fmla="*/ 21 w 25"/>
                <a:gd name="T19" fmla="*/ 74 h 181"/>
                <a:gd name="T20" fmla="*/ 22 w 25"/>
                <a:gd name="T21" fmla="*/ 81 h 181"/>
                <a:gd name="T22" fmla="*/ 23 w 25"/>
                <a:gd name="T23" fmla="*/ 90 h 181"/>
                <a:gd name="T24" fmla="*/ 23 w 25"/>
                <a:gd name="T25" fmla="*/ 100 h 181"/>
                <a:gd name="T26" fmla="*/ 24 w 25"/>
                <a:gd name="T27" fmla="*/ 128 h 181"/>
                <a:gd name="T28" fmla="*/ 24 w 25"/>
                <a:gd name="T29" fmla="*/ 180 h 18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5" h="181">
                  <a:moveTo>
                    <a:pt x="0" y="0"/>
                  </a:moveTo>
                  <a:lnTo>
                    <a:pt x="3" y="19"/>
                  </a:lnTo>
                  <a:lnTo>
                    <a:pt x="5" y="27"/>
                  </a:lnTo>
                  <a:lnTo>
                    <a:pt x="7" y="34"/>
                  </a:lnTo>
                  <a:lnTo>
                    <a:pt x="8" y="41"/>
                  </a:lnTo>
                  <a:lnTo>
                    <a:pt x="11" y="47"/>
                  </a:lnTo>
                  <a:lnTo>
                    <a:pt x="14" y="53"/>
                  </a:lnTo>
                  <a:lnTo>
                    <a:pt x="17" y="59"/>
                  </a:lnTo>
                  <a:lnTo>
                    <a:pt x="20" y="67"/>
                  </a:lnTo>
                  <a:lnTo>
                    <a:pt x="21" y="74"/>
                  </a:lnTo>
                  <a:lnTo>
                    <a:pt x="22" y="81"/>
                  </a:lnTo>
                  <a:lnTo>
                    <a:pt x="23" y="90"/>
                  </a:lnTo>
                  <a:lnTo>
                    <a:pt x="23" y="100"/>
                  </a:lnTo>
                  <a:lnTo>
                    <a:pt x="24" y="128"/>
                  </a:lnTo>
                  <a:lnTo>
                    <a:pt x="24" y="180"/>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41" name="Freeform 70"/>
            <p:cNvSpPr>
              <a:spLocks/>
            </p:cNvSpPr>
            <p:nvPr/>
          </p:nvSpPr>
          <p:spPr bwMode="auto">
            <a:xfrm>
              <a:off x="3780" y="2560"/>
              <a:ext cx="71" cy="66"/>
            </a:xfrm>
            <a:custGeom>
              <a:avLst/>
              <a:gdLst>
                <a:gd name="T0" fmla="*/ 12 w 71"/>
                <a:gd name="T1" fmla="*/ 26 h 66"/>
                <a:gd name="T2" fmla="*/ 19 w 71"/>
                <a:gd name="T3" fmla="*/ 19 h 66"/>
                <a:gd name="T4" fmla="*/ 22 w 71"/>
                <a:gd name="T5" fmla="*/ 16 h 66"/>
                <a:gd name="T6" fmla="*/ 27 w 71"/>
                <a:gd name="T7" fmla="*/ 13 h 66"/>
                <a:gd name="T8" fmla="*/ 32 w 71"/>
                <a:gd name="T9" fmla="*/ 9 h 66"/>
                <a:gd name="T10" fmla="*/ 37 w 71"/>
                <a:gd name="T11" fmla="*/ 6 h 66"/>
                <a:gd name="T12" fmla="*/ 41 w 71"/>
                <a:gd name="T13" fmla="*/ 3 h 66"/>
                <a:gd name="T14" fmla="*/ 46 w 71"/>
                <a:gd name="T15" fmla="*/ 1 h 66"/>
                <a:gd name="T16" fmla="*/ 50 w 71"/>
                <a:gd name="T17" fmla="*/ 0 h 66"/>
                <a:gd name="T18" fmla="*/ 54 w 71"/>
                <a:gd name="T19" fmla="*/ 0 h 66"/>
                <a:gd name="T20" fmla="*/ 58 w 71"/>
                <a:gd name="T21" fmla="*/ 1 h 66"/>
                <a:gd name="T22" fmla="*/ 61 w 71"/>
                <a:gd name="T23" fmla="*/ 3 h 66"/>
                <a:gd name="T24" fmla="*/ 64 w 71"/>
                <a:gd name="T25" fmla="*/ 5 h 66"/>
                <a:gd name="T26" fmla="*/ 67 w 71"/>
                <a:gd name="T27" fmla="*/ 8 h 66"/>
                <a:gd name="T28" fmla="*/ 68 w 71"/>
                <a:gd name="T29" fmla="*/ 12 h 66"/>
                <a:gd name="T30" fmla="*/ 70 w 71"/>
                <a:gd name="T31" fmla="*/ 16 h 66"/>
                <a:gd name="T32" fmla="*/ 70 w 71"/>
                <a:gd name="T33" fmla="*/ 22 h 66"/>
                <a:gd name="T34" fmla="*/ 70 w 71"/>
                <a:gd name="T35" fmla="*/ 27 h 66"/>
                <a:gd name="T36" fmla="*/ 70 w 71"/>
                <a:gd name="T37" fmla="*/ 33 h 66"/>
                <a:gd name="T38" fmla="*/ 68 w 71"/>
                <a:gd name="T39" fmla="*/ 39 h 66"/>
                <a:gd name="T40" fmla="*/ 66 w 71"/>
                <a:gd name="T41" fmla="*/ 43 h 66"/>
                <a:gd name="T42" fmla="*/ 64 w 71"/>
                <a:gd name="T43" fmla="*/ 48 h 66"/>
                <a:gd name="T44" fmla="*/ 61 w 71"/>
                <a:gd name="T45" fmla="*/ 53 h 66"/>
                <a:gd name="T46" fmla="*/ 56 w 71"/>
                <a:gd name="T47" fmla="*/ 56 h 66"/>
                <a:gd name="T48" fmla="*/ 52 w 71"/>
                <a:gd name="T49" fmla="*/ 58 h 66"/>
                <a:gd name="T50" fmla="*/ 46 w 71"/>
                <a:gd name="T51" fmla="*/ 60 h 66"/>
                <a:gd name="T52" fmla="*/ 41 w 71"/>
                <a:gd name="T53" fmla="*/ 61 h 66"/>
                <a:gd name="T54" fmla="*/ 37 w 71"/>
                <a:gd name="T55" fmla="*/ 63 h 66"/>
                <a:gd name="T56" fmla="*/ 32 w 71"/>
                <a:gd name="T57" fmla="*/ 64 h 66"/>
                <a:gd name="T58" fmla="*/ 28 w 71"/>
                <a:gd name="T59" fmla="*/ 65 h 66"/>
                <a:gd name="T60" fmla="*/ 23 w 71"/>
                <a:gd name="T61" fmla="*/ 64 h 66"/>
                <a:gd name="T62" fmla="*/ 0 w 71"/>
                <a:gd name="T63" fmla="*/ 62 h 6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71" h="66">
                  <a:moveTo>
                    <a:pt x="12" y="26"/>
                  </a:moveTo>
                  <a:lnTo>
                    <a:pt x="19" y="19"/>
                  </a:lnTo>
                  <a:lnTo>
                    <a:pt x="22" y="16"/>
                  </a:lnTo>
                  <a:lnTo>
                    <a:pt x="27" y="13"/>
                  </a:lnTo>
                  <a:lnTo>
                    <a:pt x="32" y="9"/>
                  </a:lnTo>
                  <a:lnTo>
                    <a:pt x="37" y="6"/>
                  </a:lnTo>
                  <a:lnTo>
                    <a:pt x="41" y="3"/>
                  </a:lnTo>
                  <a:lnTo>
                    <a:pt x="46" y="1"/>
                  </a:lnTo>
                  <a:lnTo>
                    <a:pt x="50" y="0"/>
                  </a:lnTo>
                  <a:lnTo>
                    <a:pt x="54" y="0"/>
                  </a:lnTo>
                  <a:lnTo>
                    <a:pt x="58" y="1"/>
                  </a:lnTo>
                  <a:lnTo>
                    <a:pt x="61" y="3"/>
                  </a:lnTo>
                  <a:lnTo>
                    <a:pt x="64" y="5"/>
                  </a:lnTo>
                  <a:lnTo>
                    <a:pt x="67" y="8"/>
                  </a:lnTo>
                  <a:lnTo>
                    <a:pt x="68" y="12"/>
                  </a:lnTo>
                  <a:lnTo>
                    <a:pt x="70" y="16"/>
                  </a:lnTo>
                  <a:lnTo>
                    <a:pt x="70" y="22"/>
                  </a:lnTo>
                  <a:lnTo>
                    <a:pt x="70" y="27"/>
                  </a:lnTo>
                  <a:lnTo>
                    <a:pt x="70" y="33"/>
                  </a:lnTo>
                  <a:lnTo>
                    <a:pt x="68" y="39"/>
                  </a:lnTo>
                  <a:lnTo>
                    <a:pt x="66" y="43"/>
                  </a:lnTo>
                  <a:lnTo>
                    <a:pt x="64" y="48"/>
                  </a:lnTo>
                  <a:lnTo>
                    <a:pt x="61" y="53"/>
                  </a:lnTo>
                  <a:lnTo>
                    <a:pt x="56" y="56"/>
                  </a:lnTo>
                  <a:lnTo>
                    <a:pt x="52" y="58"/>
                  </a:lnTo>
                  <a:lnTo>
                    <a:pt x="46" y="60"/>
                  </a:lnTo>
                  <a:lnTo>
                    <a:pt x="41" y="61"/>
                  </a:lnTo>
                  <a:lnTo>
                    <a:pt x="37" y="63"/>
                  </a:lnTo>
                  <a:lnTo>
                    <a:pt x="32" y="64"/>
                  </a:lnTo>
                  <a:lnTo>
                    <a:pt x="28" y="65"/>
                  </a:lnTo>
                  <a:lnTo>
                    <a:pt x="23" y="64"/>
                  </a:lnTo>
                  <a:lnTo>
                    <a:pt x="0" y="62"/>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42" name="Freeform 71"/>
            <p:cNvSpPr>
              <a:spLocks/>
            </p:cNvSpPr>
            <p:nvPr/>
          </p:nvSpPr>
          <p:spPr bwMode="auto">
            <a:xfrm>
              <a:off x="3863" y="2550"/>
              <a:ext cx="44" cy="48"/>
            </a:xfrm>
            <a:custGeom>
              <a:avLst/>
              <a:gdLst>
                <a:gd name="T0" fmla="*/ 43 w 44"/>
                <a:gd name="T1" fmla="*/ 18 h 48"/>
                <a:gd name="T2" fmla="*/ 40 w 44"/>
                <a:gd name="T3" fmla="*/ 31 h 48"/>
                <a:gd name="T4" fmla="*/ 37 w 44"/>
                <a:gd name="T5" fmla="*/ 36 h 48"/>
                <a:gd name="T6" fmla="*/ 33 w 44"/>
                <a:gd name="T7" fmla="*/ 41 h 48"/>
                <a:gd name="T8" fmla="*/ 28 w 44"/>
                <a:gd name="T9" fmla="*/ 45 h 48"/>
                <a:gd name="T10" fmla="*/ 24 w 44"/>
                <a:gd name="T11" fmla="*/ 47 h 48"/>
                <a:gd name="T12" fmla="*/ 20 w 44"/>
                <a:gd name="T13" fmla="*/ 46 h 48"/>
                <a:gd name="T14" fmla="*/ 15 w 44"/>
                <a:gd name="T15" fmla="*/ 45 h 48"/>
                <a:gd name="T16" fmla="*/ 11 w 44"/>
                <a:gd name="T17" fmla="*/ 43 h 48"/>
                <a:gd name="T18" fmla="*/ 7 w 44"/>
                <a:gd name="T19" fmla="*/ 40 h 48"/>
                <a:gd name="T20" fmla="*/ 3 w 44"/>
                <a:gd name="T21" fmla="*/ 37 h 48"/>
                <a:gd name="T22" fmla="*/ 1 w 44"/>
                <a:gd name="T23" fmla="*/ 31 h 48"/>
                <a:gd name="T24" fmla="*/ 0 w 44"/>
                <a:gd name="T25" fmla="*/ 24 h 48"/>
                <a:gd name="T26" fmla="*/ 1 w 44"/>
                <a:gd name="T27" fmla="*/ 0 h 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4" h="48">
                  <a:moveTo>
                    <a:pt x="43" y="18"/>
                  </a:moveTo>
                  <a:lnTo>
                    <a:pt x="40" y="31"/>
                  </a:lnTo>
                  <a:lnTo>
                    <a:pt x="37" y="36"/>
                  </a:lnTo>
                  <a:lnTo>
                    <a:pt x="33" y="41"/>
                  </a:lnTo>
                  <a:lnTo>
                    <a:pt x="28" y="45"/>
                  </a:lnTo>
                  <a:lnTo>
                    <a:pt x="24" y="47"/>
                  </a:lnTo>
                  <a:lnTo>
                    <a:pt x="20" y="46"/>
                  </a:lnTo>
                  <a:lnTo>
                    <a:pt x="15" y="45"/>
                  </a:lnTo>
                  <a:lnTo>
                    <a:pt x="11" y="43"/>
                  </a:lnTo>
                  <a:lnTo>
                    <a:pt x="7" y="40"/>
                  </a:lnTo>
                  <a:lnTo>
                    <a:pt x="3" y="37"/>
                  </a:lnTo>
                  <a:lnTo>
                    <a:pt x="1" y="31"/>
                  </a:lnTo>
                  <a:lnTo>
                    <a:pt x="0" y="24"/>
                  </a:lnTo>
                  <a:lnTo>
                    <a:pt x="1" y="0"/>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43" name="Freeform 72"/>
            <p:cNvSpPr>
              <a:spLocks/>
            </p:cNvSpPr>
            <p:nvPr/>
          </p:nvSpPr>
          <p:spPr bwMode="auto">
            <a:xfrm>
              <a:off x="3942" y="2525"/>
              <a:ext cx="67" cy="46"/>
            </a:xfrm>
            <a:custGeom>
              <a:avLst/>
              <a:gdLst>
                <a:gd name="T0" fmla="*/ 0 w 67"/>
                <a:gd name="T1" fmla="*/ 19 h 46"/>
                <a:gd name="T2" fmla="*/ 0 w 67"/>
                <a:gd name="T3" fmla="*/ 45 h 46"/>
                <a:gd name="T4" fmla="*/ 0 w 67"/>
                <a:gd name="T5" fmla="*/ 42 h 46"/>
                <a:gd name="T6" fmla="*/ 1 w 67"/>
                <a:gd name="T7" fmla="*/ 39 h 46"/>
                <a:gd name="T8" fmla="*/ 2 w 67"/>
                <a:gd name="T9" fmla="*/ 34 h 46"/>
                <a:gd name="T10" fmla="*/ 3 w 67"/>
                <a:gd name="T11" fmla="*/ 29 h 46"/>
                <a:gd name="T12" fmla="*/ 5 w 67"/>
                <a:gd name="T13" fmla="*/ 24 h 46"/>
                <a:gd name="T14" fmla="*/ 8 w 67"/>
                <a:gd name="T15" fmla="*/ 18 h 46"/>
                <a:gd name="T16" fmla="*/ 11 w 67"/>
                <a:gd name="T17" fmla="*/ 12 h 46"/>
                <a:gd name="T18" fmla="*/ 15 w 67"/>
                <a:gd name="T19" fmla="*/ 8 h 46"/>
                <a:gd name="T20" fmla="*/ 19 w 67"/>
                <a:gd name="T21" fmla="*/ 4 h 46"/>
                <a:gd name="T22" fmla="*/ 22 w 67"/>
                <a:gd name="T23" fmla="*/ 1 h 46"/>
                <a:gd name="T24" fmla="*/ 27 w 67"/>
                <a:gd name="T25" fmla="*/ 0 h 46"/>
                <a:gd name="T26" fmla="*/ 32 w 67"/>
                <a:gd name="T27" fmla="*/ 0 h 46"/>
                <a:gd name="T28" fmla="*/ 37 w 67"/>
                <a:gd name="T29" fmla="*/ 0 h 46"/>
                <a:gd name="T30" fmla="*/ 43 w 67"/>
                <a:gd name="T31" fmla="*/ 2 h 46"/>
                <a:gd name="T32" fmla="*/ 49 w 67"/>
                <a:gd name="T33" fmla="*/ 4 h 46"/>
                <a:gd name="T34" fmla="*/ 66 w 67"/>
                <a:gd name="T35" fmla="*/ 31 h 4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7" h="46">
                  <a:moveTo>
                    <a:pt x="0" y="19"/>
                  </a:moveTo>
                  <a:lnTo>
                    <a:pt x="0" y="45"/>
                  </a:lnTo>
                  <a:lnTo>
                    <a:pt x="0" y="42"/>
                  </a:lnTo>
                  <a:lnTo>
                    <a:pt x="1" y="39"/>
                  </a:lnTo>
                  <a:lnTo>
                    <a:pt x="2" y="34"/>
                  </a:lnTo>
                  <a:lnTo>
                    <a:pt x="3" y="29"/>
                  </a:lnTo>
                  <a:lnTo>
                    <a:pt x="5" y="24"/>
                  </a:lnTo>
                  <a:lnTo>
                    <a:pt x="8" y="18"/>
                  </a:lnTo>
                  <a:lnTo>
                    <a:pt x="11" y="12"/>
                  </a:lnTo>
                  <a:lnTo>
                    <a:pt x="15" y="8"/>
                  </a:lnTo>
                  <a:lnTo>
                    <a:pt x="19" y="4"/>
                  </a:lnTo>
                  <a:lnTo>
                    <a:pt x="22" y="1"/>
                  </a:lnTo>
                  <a:lnTo>
                    <a:pt x="27" y="0"/>
                  </a:lnTo>
                  <a:lnTo>
                    <a:pt x="32" y="0"/>
                  </a:lnTo>
                  <a:lnTo>
                    <a:pt x="37" y="0"/>
                  </a:lnTo>
                  <a:lnTo>
                    <a:pt x="43" y="2"/>
                  </a:lnTo>
                  <a:lnTo>
                    <a:pt x="49" y="4"/>
                  </a:lnTo>
                  <a:lnTo>
                    <a:pt x="66" y="31"/>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44" name="Freeform 73"/>
            <p:cNvSpPr>
              <a:spLocks/>
            </p:cNvSpPr>
            <p:nvPr/>
          </p:nvSpPr>
          <p:spPr bwMode="auto">
            <a:xfrm>
              <a:off x="4032" y="2376"/>
              <a:ext cx="25" cy="229"/>
            </a:xfrm>
            <a:custGeom>
              <a:avLst/>
              <a:gdLst>
                <a:gd name="T0" fmla="*/ 0 w 25"/>
                <a:gd name="T1" fmla="*/ 0 h 229"/>
                <a:gd name="T2" fmla="*/ 3 w 25"/>
                <a:gd name="T3" fmla="*/ 13 h 229"/>
                <a:gd name="T4" fmla="*/ 5 w 25"/>
                <a:gd name="T5" fmla="*/ 21 h 229"/>
                <a:gd name="T6" fmla="*/ 8 w 25"/>
                <a:gd name="T7" fmla="*/ 43 h 229"/>
                <a:gd name="T8" fmla="*/ 10 w 25"/>
                <a:gd name="T9" fmla="*/ 59 h 229"/>
                <a:gd name="T10" fmla="*/ 14 w 25"/>
                <a:gd name="T11" fmla="*/ 97 h 229"/>
                <a:gd name="T12" fmla="*/ 16 w 25"/>
                <a:gd name="T13" fmla="*/ 125 h 229"/>
                <a:gd name="T14" fmla="*/ 17 w 25"/>
                <a:gd name="T15" fmla="*/ 145 h 229"/>
                <a:gd name="T16" fmla="*/ 17 w 25"/>
                <a:gd name="T17" fmla="*/ 160 h 229"/>
                <a:gd name="T18" fmla="*/ 19 w 25"/>
                <a:gd name="T19" fmla="*/ 166 h 229"/>
                <a:gd name="T20" fmla="*/ 20 w 25"/>
                <a:gd name="T21" fmla="*/ 171 h 229"/>
                <a:gd name="T22" fmla="*/ 21 w 25"/>
                <a:gd name="T23" fmla="*/ 176 h 229"/>
                <a:gd name="T24" fmla="*/ 22 w 25"/>
                <a:gd name="T25" fmla="*/ 181 h 229"/>
                <a:gd name="T26" fmla="*/ 23 w 25"/>
                <a:gd name="T27" fmla="*/ 187 h 229"/>
                <a:gd name="T28" fmla="*/ 24 w 25"/>
                <a:gd name="T29" fmla="*/ 228 h 2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5" h="229">
                  <a:moveTo>
                    <a:pt x="0" y="0"/>
                  </a:moveTo>
                  <a:lnTo>
                    <a:pt x="3" y="13"/>
                  </a:lnTo>
                  <a:lnTo>
                    <a:pt x="5" y="21"/>
                  </a:lnTo>
                  <a:lnTo>
                    <a:pt x="8" y="43"/>
                  </a:lnTo>
                  <a:lnTo>
                    <a:pt x="10" y="59"/>
                  </a:lnTo>
                  <a:lnTo>
                    <a:pt x="14" y="97"/>
                  </a:lnTo>
                  <a:lnTo>
                    <a:pt x="16" y="125"/>
                  </a:lnTo>
                  <a:lnTo>
                    <a:pt x="17" y="145"/>
                  </a:lnTo>
                  <a:lnTo>
                    <a:pt x="17" y="160"/>
                  </a:lnTo>
                  <a:lnTo>
                    <a:pt x="19" y="166"/>
                  </a:lnTo>
                  <a:lnTo>
                    <a:pt x="20" y="171"/>
                  </a:lnTo>
                  <a:lnTo>
                    <a:pt x="21" y="176"/>
                  </a:lnTo>
                  <a:lnTo>
                    <a:pt x="22" y="181"/>
                  </a:lnTo>
                  <a:lnTo>
                    <a:pt x="23" y="187"/>
                  </a:lnTo>
                  <a:lnTo>
                    <a:pt x="24" y="228"/>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45" name="Freeform 74"/>
            <p:cNvSpPr>
              <a:spLocks/>
            </p:cNvSpPr>
            <p:nvPr/>
          </p:nvSpPr>
          <p:spPr bwMode="auto">
            <a:xfrm>
              <a:off x="3978" y="2430"/>
              <a:ext cx="127" cy="19"/>
            </a:xfrm>
            <a:custGeom>
              <a:avLst/>
              <a:gdLst>
                <a:gd name="T0" fmla="*/ 126 w 127"/>
                <a:gd name="T1" fmla="*/ 0 h 19"/>
                <a:gd name="T2" fmla="*/ 73 w 127"/>
                <a:gd name="T3" fmla="*/ 0 h 19"/>
                <a:gd name="T4" fmla="*/ 65 w 127"/>
                <a:gd name="T5" fmla="*/ 1 h 19"/>
                <a:gd name="T6" fmla="*/ 55 w 127"/>
                <a:gd name="T7" fmla="*/ 2 h 19"/>
                <a:gd name="T8" fmla="*/ 44 w 127"/>
                <a:gd name="T9" fmla="*/ 3 h 19"/>
                <a:gd name="T10" fmla="*/ 35 w 127"/>
                <a:gd name="T11" fmla="*/ 5 h 19"/>
                <a:gd name="T12" fmla="*/ 26 w 127"/>
                <a:gd name="T13" fmla="*/ 8 h 19"/>
                <a:gd name="T14" fmla="*/ 0 w 127"/>
                <a:gd name="T15" fmla="*/ 18 h 1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7" h="19">
                  <a:moveTo>
                    <a:pt x="126" y="0"/>
                  </a:moveTo>
                  <a:lnTo>
                    <a:pt x="73" y="0"/>
                  </a:lnTo>
                  <a:lnTo>
                    <a:pt x="65" y="1"/>
                  </a:lnTo>
                  <a:lnTo>
                    <a:pt x="55" y="2"/>
                  </a:lnTo>
                  <a:lnTo>
                    <a:pt x="44" y="3"/>
                  </a:lnTo>
                  <a:lnTo>
                    <a:pt x="35" y="5"/>
                  </a:lnTo>
                  <a:lnTo>
                    <a:pt x="26" y="8"/>
                  </a:lnTo>
                  <a:lnTo>
                    <a:pt x="0" y="18"/>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46" name="Freeform 75"/>
            <p:cNvSpPr>
              <a:spLocks/>
            </p:cNvSpPr>
            <p:nvPr/>
          </p:nvSpPr>
          <p:spPr bwMode="auto">
            <a:xfrm>
              <a:off x="2490" y="2760"/>
              <a:ext cx="1777" cy="61"/>
            </a:xfrm>
            <a:custGeom>
              <a:avLst/>
              <a:gdLst>
                <a:gd name="T0" fmla="*/ 1776 w 1777"/>
                <a:gd name="T1" fmla="*/ 0 h 61"/>
                <a:gd name="T2" fmla="*/ 1769 w 1777"/>
                <a:gd name="T3" fmla="*/ 3 h 61"/>
                <a:gd name="T4" fmla="*/ 1765 w 1777"/>
                <a:gd name="T5" fmla="*/ 5 h 61"/>
                <a:gd name="T6" fmla="*/ 1759 w 1777"/>
                <a:gd name="T7" fmla="*/ 7 h 61"/>
                <a:gd name="T8" fmla="*/ 1753 w 1777"/>
                <a:gd name="T9" fmla="*/ 8 h 61"/>
                <a:gd name="T10" fmla="*/ 1747 w 1777"/>
                <a:gd name="T11" fmla="*/ 10 h 61"/>
                <a:gd name="T12" fmla="*/ 1703 w 1777"/>
                <a:gd name="T13" fmla="*/ 15 h 61"/>
                <a:gd name="T14" fmla="*/ 1685 w 1777"/>
                <a:gd name="T15" fmla="*/ 17 h 61"/>
                <a:gd name="T16" fmla="*/ 1641 w 1777"/>
                <a:gd name="T17" fmla="*/ 18 h 61"/>
                <a:gd name="T18" fmla="*/ 1552 w 1777"/>
                <a:gd name="T19" fmla="*/ 18 h 61"/>
                <a:gd name="T20" fmla="*/ 1529 w 1777"/>
                <a:gd name="T21" fmla="*/ 20 h 61"/>
                <a:gd name="T22" fmla="*/ 1517 w 1777"/>
                <a:gd name="T23" fmla="*/ 21 h 61"/>
                <a:gd name="T24" fmla="*/ 1485 w 1777"/>
                <a:gd name="T25" fmla="*/ 23 h 61"/>
                <a:gd name="T26" fmla="*/ 1220 w 1777"/>
                <a:gd name="T27" fmla="*/ 29 h 61"/>
                <a:gd name="T28" fmla="*/ 1201 w 1777"/>
                <a:gd name="T29" fmla="*/ 30 h 61"/>
                <a:gd name="T30" fmla="*/ 910 w 1777"/>
                <a:gd name="T31" fmla="*/ 40 h 61"/>
                <a:gd name="T32" fmla="*/ 226 w 1777"/>
                <a:gd name="T33" fmla="*/ 43 h 61"/>
                <a:gd name="T34" fmla="*/ 190 w 1777"/>
                <a:gd name="T35" fmla="*/ 44 h 61"/>
                <a:gd name="T36" fmla="*/ 158 w 1777"/>
                <a:gd name="T37" fmla="*/ 45 h 61"/>
                <a:gd name="T38" fmla="*/ 127 w 1777"/>
                <a:gd name="T39" fmla="*/ 47 h 61"/>
                <a:gd name="T40" fmla="*/ 0 w 1777"/>
                <a:gd name="T41" fmla="*/ 60 h 6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777" h="61">
                  <a:moveTo>
                    <a:pt x="1776" y="0"/>
                  </a:moveTo>
                  <a:lnTo>
                    <a:pt x="1769" y="3"/>
                  </a:lnTo>
                  <a:lnTo>
                    <a:pt x="1765" y="5"/>
                  </a:lnTo>
                  <a:lnTo>
                    <a:pt x="1759" y="7"/>
                  </a:lnTo>
                  <a:lnTo>
                    <a:pt x="1753" y="8"/>
                  </a:lnTo>
                  <a:lnTo>
                    <a:pt x="1747" y="10"/>
                  </a:lnTo>
                  <a:lnTo>
                    <a:pt x="1703" y="15"/>
                  </a:lnTo>
                  <a:lnTo>
                    <a:pt x="1685" y="17"/>
                  </a:lnTo>
                  <a:lnTo>
                    <a:pt x="1641" y="18"/>
                  </a:lnTo>
                  <a:lnTo>
                    <a:pt x="1552" y="18"/>
                  </a:lnTo>
                  <a:lnTo>
                    <a:pt x="1529" y="20"/>
                  </a:lnTo>
                  <a:lnTo>
                    <a:pt x="1517" y="21"/>
                  </a:lnTo>
                  <a:lnTo>
                    <a:pt x="1485" y="23"/>
                  </a:lnTo>
                  <a:lnTo>
                    <a:pt x="1220" y="29"/>
                  </a:lnTo>
                  <a:lnTo>
                    <a:pt x="1201" y="30"/>
                  </a:lnTo>
                  <a:lnTo>
                    <a:pt x="910" y="40"/>
                  </a:lnTo>
                  <a:lnTo>
                    <a:pt x="226" y="43"/>
                  </a:lnTo>
                  <a:lnTo>
                    <a:pt x="190" y="44"/>
                  </a:lnTo>
                  <a:lnTo>
                    <a:pt x="158" y="45"/>
                  </a:lnTo>
                  <a:lnTo>
                    <a:pt x="127" y="47"/>
                  </a:lnTo>
                  <a:lnTo>
                    <a:pt x="0" y="60"/>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47" name="Freeform 76"/>
            <p:cNvSpPr>
              <a:spLocks/>
            </p:cNvSpPr>
            <p:nvPr/>
          </p:nvSpPr>
          <p:spPr bwMode="auto">
            <a:xfrm>
              <a:off x="2308" y="2034"/>
              <a:ext cx="213" cy="301"/>
            </a:xfrm>
            <a:custGeom>
              <a:avLst/>
              <a:gdLst>
                <a:gd name="T0" fmla="*/ 2 w 213"/>
                <a:gd name="T1" fmla="*/ 0 h 301"/>
                <a:gd name="T2" fmla="*/ 5 w 213"/>
                <a:gd name="T3" fmla="*/ 7 h 301"/>
                <a:gd name="T4" fmla="*/ 9 w 213"/>
                <a:gd name="T5" fmla="*/ 15 h 301"/>
                <a:gd name="T6" fmla="*/ 10 w 213"/>
                <a:gd name="T7" fmla="*/ 20 h 301"/>
                <a:gd name="T8" fmla="*/ 12 w 213"/>
                <a:gd name="T9" fmla="*/ 27 h 301"/>
                <a:gd name="T10" fmla="*/ 12 w 213"/>
                <a:gd name="T11" fmla="*/ 36 h 301"/>
                <a:gd name="T12" fmla="*/ 13 w 213"/>
                <a:gd name="T13" fmla="*/ 46 h 301"/>
                <a:gd name="T14" fmla="*/ 14 w 213"/>
                <a:gd name="T15" fmla="*/ 142 h 301"/>
                <a:gd name="T16" fmla="*/ 14 w 213"/>
                <a:gd name="T17" fmla="*/ 172 h 301"/>
                <a:gd name="T18" fmla="*/ 13 w 213"/>
                <a:gd name="T19" fmla="*/ 184 h 301"/>
                <a:gd name="T20" fmla="*/ 12 w 213"/>
                <a:gd name="T21" fmla="*/ 196 h 301"/>
                <a:gd name="T22" fmla="*/ 11 w 213"/>
                <a:gd name="T23" fmla="*/ 206 h 301"/>
                <a:gd name="T24" fmla="*/ 9 w 213"/>
                <a:gd name="T25" fmla="*/ 217 h 301"/>
                <a:gd name="T26" fmla="*/ 6 w 213"/>
                <a:gd name="T27" fmla="*/ 238 h 301"/>
                <a:gd name="T28" fmla="*/ 4 w 213"/>
                <a:gd name="T29" fmla="*/ 247 h 301"/>
                <a:gd name="T30" fmla="*/ 0 w 213"/>
                <a:gd name="T31" fmla="*/ 265 h 301"/>
                <a:gd name="T32" fmla="*/ 3 w 213"/>
                <a:gd name="T33" fmla="*/ 271 h 301"/>
                <a:gd name="T34" fmla="*/ 9 w 213"/>
                <a:gd name="T35" fmla="*/ 274 h 301"/>
                <a:gd name="T36" fmla="*/ 16 w 213"/>
                <a:gd name="T37" fmla="*/ 277 h 301"/>
                <a:gd name="T38" fmla="*/ 24 w 213"/>
                <a:gd name="T39" fmla="*/ 278 h 301"/>
                <a:gd name="T40" fmla="*/ 32 w 213"/>
                <a:gd name="T41" fmla="*/ 280 h 301"/>
                <a:gd name="T42" fmla="*/ 96 w 213"/>
                <a:gd name="T43" fmla="*/ 286 h 301"/>
                <a:gd name="T44" fmla="*/ 107 w 213"/>
                <a:gd name="T45" fmla="*/ 287 h 301"/>
                <a:gd name="T46" fmla="*/ 116 w 213"/>
                <a:gd name="T47" fmla="*/ 287 h 301"/>
                <a:gd name="T48" fmla="*/ 124 w 213"/>
                <a:gd name="T49" fmla="*/ 288 h 301"/>
                <a:gd name="T50" fmla="*/ 131 w 213"/>
                <a:gd name="T51" fmla="*/ 289 h 301"/>
                <a:gd name="T52" fmla="*/ 138 w 213"/>
                <a:gd name="T53" fmla="*/ 291 h 301"/>
                <a:gd name="T54" fmla="*/ 145 w 213"/>
                <a:gd name="T55" fmla="*/ 292 h 301"/>
                <a:gd name="T56" fmla="*/ 151 w 213"/>
                <a:gd name="T57" fmla="*/ 293 h 301"/>
                <a:gd name="T58" fmla="*/ 157 w 213"/>
                <a:gd name="T59" fmla="*/ 293 h 301"/>
                <a:gd name="T60" fmla="*/ 166 w 213"/>
                <a:gd name="T61" fmla="*/ 294 h 301"/>
                <a:gd name="T62" fmla="*/ 212 w 213"/>
                <a:gd name="T63" fmla="*/ 300 h 30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13" h="301">
                  <a:moveTo>
                    <a:pt x="2" y="0"/>
                  </a:moveTo>
                  <a:lnTo>
                    <a:pt x="5" y="7"/>
                  </a:lnTo>
                  <a:lnTo>
                    <a:pt x="9" y="15"/>
                  </a:lnTo>
                  <a:lnTo>
                    <a:pt x="10" y="20"/>
                  </a:lnTo>
                  <a:lnTo>
                    <a:pt x="12" y="27"/>
                  </a:lnTo>
                  <a:lnTo>
                    <a:pt x="12" y="36"/>
                  </a:lnTo>
                  <a:lnTo>
                    <a:pt x="13" y="46"/>
                  </a:lnTo>
                  <a:lnTo>
                    <a:pt x="14" y="142"/>
                  </a:lnTo>
                  <a:lnTo>
                    <a:pt x="14" y="172"/>
                  </a:lnTo>
                  <a:lnTo>
                    <a:pt x="13" y="184"/>
                  </a:lnTo>
                  <a:lnTo>
                    <a:pt x="12" y="196"/>
                  </a:lnTo>
                  <a:lnTo>
                    <a:pt x="11" y="206"/>
                  </a:lnTo>
                  <a:lnTo>
                    <a:pt x="9" y="217"/>
                  </a:lnTo>
                  <a:lnTo>
                    <a:pt x="6" y="238"/>
                  </a:lnTo>
                  <a:lnTo>
                    <a:pt x="4" y="247"/>
                  </a:lnTo>
                  <a:lnTo>
                    <a:pt x="0" y="265"/>
                  </a:lnTo>
                  <a:lnTo>
                    <a:pt x="3" y="271"/>
                  </a:lnTo>
                  <a:lnTo>
                    <a:pt x="9" y="274"/>
                  </a:lnTo>
                  <a:lnTo>
                    <a:pt x="16" y="277"/>
                  </a:lnTo>
                  <a:lnTo>
                    <a:pt x="24" y="278"/>
                  </a:lnTo>
                  <a:lnTo>
                    <a:pt x="32" y="280"/>
                  </a:lnTo>
                  <a:lnTo>
                    <a:pt x="96" y="286"/>
                  </a:lnTo>
                  <a:lnTo>
                    <a:pt x="107" y="287"/>
                  </a:lnTo>
                  <a:lnTo>
                    <a:pt x="116" y="287"/>
                  </a:lnTo>
                  <a:lnTo>
                    <a:pt x="124" y="288"/>
                  </a:lnTo>
                  <a:lnTo>
                    <a:pt x="131" y="289"/>
                  </a:lnTo>
                  <a:lnTo>
                    <a:pt x="138" y="291"/>
                  </a:lnTo>
                  <a:lnTo>
                    <a:pt x="145" y="292"/>
                  </a:lnTo>
                  <a:lnTo>
                    <a:pt x="151" y="293"/>
                  </a:lnTo>
                  <a:lnTo>
                    <a:pt x="157" y="293"/>
                  </a:lnTo>
                  <a:lnTo>
                    <a:pt x="166" y="294"/>
                  </a:lnTo>
                  <a:lnTo>
                    <a:pt x="212" y="300"/>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3318" name="Group 77"/>
          <p:cNvGrpSpPr>
            <a:grpSpLocks/>
          </p:cNvGrpSpPr>
          <p:nvPr/>
        </p:nvGrpSpPr>
        <p:grpSpPr bwMode="auto">
          <a:xfrm>
            <a:off x="822325" y="706438"/>
            <a:ext cx="3019425" cy="2005012"/>
            <a:chOff x="432" y="540"/>
            <a:chExt cx="1585" cy="1531"/>
          </a:xfrm>
        </p:grpSpPr>
        <p:sp>
          <p:nvSpPr>
            <p:cNvPr id="13336" name="Freeform 78"/>
            <p:cNvSpPr>
              <a:spLocks/>
            </p:cNvSpPr>
            <p:nvPr/>
          </p:nvSpPr>
          <p:spPr bwMode="auto">
            <a:xfrm>
              <a:off x="474" y="546"/>
              <a:ext cx="19" cy="343"/>
            </a:xfrm>
            <a:custGeom>
              <a:avLst/>
              <a:gdLst>
                <a:gd name="T0" fmla="*/ 6 w 19"/>
                <a:gd name="T1" fmla="*/ 0 h 343"/>
                <a:gd name="T2" fmla="*/ 6 w 19"/>
                <a:gd name="T3" fmla="*/ 10 h 343"/>
                <a:gd name="T4" fmla="*/ 5 w 19"/>
                <a:gd name="T5" fmla="*/ 14 h 343"/>
                <a:gd name="T6" fmla="*/ 4 w 19"/>
                <a:gd name="T7" fmla="*/ 20 h 343"/>
                <a:gd name="T8" fmla="*/ 3 w 19"/>
                <a:gd name="T9" fmla="*/ 25 h 343"/>
                <a:gd name="T10" fmla="*/ 2 w 19"/>
                <a:gd name="T11" fmla="*/ 31 h 343"/>
                <a:gd name="T12" fmla="*/ 1 w 19"/>
                <a:gd name="T13" fmla="*/ 38 h 343"/>
                <a:gd name="T14" fmla="*/ 1 w 19"/>
                <a:gd name="T15" fmla="*/ 46 h 343"/>
                <a:gd name="T16" fmla="*/ 1 w 19"/>
                <a:gd name="T17" fmla="*/ 64 h 343"/>
                <a:gd name="T18" fmla="*/ 0 w 19"/>
                <a:gd name="T19" fmla="*/ 112 h 343"/>
                <a:gd name="T20" fmla="*/ 1 w 19"/>
                <a:gd name="T21" fmla="*/ 130 h 343"/>
                <a:gd name="T22" fmla="*/ 3 w 19"/>
                <a:gd name="T23" fmla="*/ 172 h 343"/>
                <a:gd name="T24" fmla="*/ 7 w 19"/>
                <a:gd name="T25" fmla="*/ 211 h 343"/>
                <a:gd name="T26" fmla="*/ 12 w 19"/>
                <a:gd name="T27" fmla="*/ 266 h 343"/>
                <a:gd name="T28" fmla="*/ 18 w 19"/>
                <a:gd name="T29" fmla="*/ 342 h 34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9" h="343">
                  <a:moveTo>
                    <a:pt x="6" y="0"/>
                  </a:moveTo>
                  <a:lnTo>
                    <a:pt x="6" y="10"/>
                  </a:lnTo>
                  <a:lnTo>
                    <a:pt x="5" y="14"/>
                  </a:lnTo>
                  <a:lnTo>
                    <a:pt x="4" y="20"/>
                  </a:lnTo>
                  <a:lnTo>
                    <a:pt x="3" y="25"/>
                  </a:lnTo>
                  <a:lnTo>
                    <a:pt x="2" y="31"/>
                  </a:lnTo>
                  <a:lnTo>
                    <a:pt x="1" y="38"/>
                  </a:lnTo>
                  <a:lnTo>
                    <a:pt x="1" y="46"/>
                  </a:lnTo>
                  <a:lnTo>
                    <a:pt x="1" y="64"/>
                  </a:lnTo>
                  <a:lnTo>
                    <a:pt x="0" y="112"/>
                  </a:lnTo>
                  <a:lnTo>
                    <a:pt x="1" y="130"/>
                  </a:lnTo>
                  <a:lnTo>
                    <a:pt x="3" y="172"/>
                  </a:lnTo>
                  <a:lnTo>
                    <a:pt x="7" y="211"/>
                  </a:lnTo>
                  <a:lnTo>
                    <a:pt x="12" y="266"/>
                  </a:lnTo>
                  <a:lnTo>
                    <a:pt x="18" y="342"/>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37" name="Freeform 79"/>
            <p:cNvSpPr>
              <a:spLocks/>
            </p:cNvSpPr>
            <p:nvPr/>
          </p:nvSpPr>
          <p:spPr bwMode="auto">
            <a:xfrm>
              <a:off x="618" y="540"/>
              <a:ext cx="25" cy="319"/>
            </a:xfrm>
            <a:custGeom>
              <a:avLst/>
              <a:gdLst>
                <a:gd name="T0" fmla="*/ 0 w 25"/>
                <a:gd name="T1" fmla="*/ 0 h 319"/>
                <a:gd name="T2" fmla="*/ 3 w 25"/>
                <a:gd name="T3" fmla="*/ 10 h 319"/>
                <a:gd name="T4" fmla="*/ 4 w 25"/>
                <a:gd name="T5" fmla="*/ 18 h 319"/>
                <a:gd name="T6" fmla="*/ 5 w 25"/>
                <a:gd name="T7" fmla="*/ 28 h 319"/>
                <a:gd name="T8" fmla="*/ 5 w 25"/>
                <a:gd name="T9" fmla="*/ 41 h 319"/>
                <a:gd name="T10" fmla="*/ 6 w 25"/>
                <a:gd name="T11" fmla="*/ 50 h 319"/>
                <a:gd name="T12" fmla="*/ 7 w 25"/>
                <a:gd name="T13" fmla="*/ 58 h 319"/>
                <a:gd name="T14" fmla="*/ 9 w 25"/>
                <a:gd name="T15" fmla="*/ 65 h 319"/>
                <a:gd name="T16" fmla="*/ 10 w 25"/>
                <a:gd name="T17" fmla="*/ 74 h 319"/>
                <a:gd name="T18" fmla="*/ 11 w 25"/>
                <a:gd name="T19" fmla="*/ 85 h 319"/>
                <a:gd name="T20" fmla="*/ 11 w 25"/>
                <a:gd name="T21" fmla="*/ 107 h 319"/>
                <a:gd name="T22" fmla="*/ 12 w 25"/>
                <a:gd name="T23" fmla="*/ 126 h 319"/>
                <a:gd name="T24" fmla="*/ 13 w 25"/>
                <a:gd name="T25" fmla="*/ 134 h 319"/>
                <a:gd name="T26" fmla="*/ 14 w 25"/>
                <a:gd name="T27" fmla="*/ 143 h 319"/>
                <a:gd name="T28" fmla="*/ 15 w 25"/>
                <a:gd name="T29" fmla="*/ 151 h 319"/>
                <a:gd name="T30" fmla="*/ 16 w 25"/>
                <a:gd name="T31" fmla="*/ 160 h 319"/>
                <a:gd name="T32" fmla="*/ 17 w 25"/>
                <a:gd name="T33" fmla="*/ 168 h 319"/>
                <a:gd name="T34" fmla="*/ 17 w 25"/>
                <a:gd name="T35" fmla="*/ 176 h 319"/>
                <a:gd name="T36" fmla="*/ 17 w 25"/>
                <a:gd name="T37" fmla="*/ 196 h 319"/>
                <a:gd name="T38" fmla="*/ 18 w 25"/>
                <a:gd name="T39" fmla="*/ 206 h 319"/>
                <a:gd name="T40" fmla="*/ 19 w 25"/>
                <a:gd name="T41" fmla="*/ 221 h 319"/>
                <a:gd name="T42" fmla="*/ 24 w 25"/>
                <a:gd name="T43" fmla="*/ 318 h 31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5" h="319">
                  <a:moveTo>
                    <a:pt x="0" y="0"/>
                  </a:moveTo>
                  <a:lnTo>
                    <a:pt x="3" y="10"/>
                  </a:lnTo>
                  <a:lnTo>
                    <a:pt x="4" y="18"/>
                  </a:lnTo>
                  <a:lnTo>
                    <a:pt x="5" y="28"/>
                  </a:lnTo>
                  <a:lnTo>
                    <a:pt x="5" y="41"/>
                  </a:lnTo>
                  <a:lnTo>
                    <a:pt x="6" y="50"/>
                  </a:lnTo>
                  <a:lnTo>
                    <a:pt x="7" y="58"/>
                  </a:lnTo>
                  <a:lnTo>
                    <a:pt x="9" y="65"/>
                  </a:lnTo>
                  <a:lnTo>
                    <a:pt x="10" y="74"/>
                  </a:lnTo>
                  <a:lnTo>
                    <a:pt x="11" y="85"/>
                  </a:lnTo>
                  <a:lnTo>
                    <a:pt x="11" y="107"/>
                  </a:lnTo>
                  <a:lnTo>
                    <a:pt x="12" y="126"/>
                  </a:lnTo>
                  <a:lnTo>
                    <a:pt x="13" y="134"/>
                  </a:lnTo>
                  <a:lnTo>
                    <a:pt x="14" y="143"/>
                  </a:lnTo>
                  <a:lnTo>
                    <a:pt x="15" y="151"/>
                  </a:lnTo>
                  <a:lnTo>
                    <a:pt x="16" y="160"/>
                  </a:lnTo>
                  <a:lnTo>
                    <a:pt x="17" y="168"/>
                  </a:lnTo>
                  <a:lnTo>
                    <a:pt x="17" y="176"/>
                  </a:lnTo>
                  <a:lnTo>
                    <a:pt x="17" y="196"/>
                  </a:lnTo>
                  <a:lnTo>
                    <a:pt x="18" y="206"/>
                  </a:lnTo>
                  <a:lnTo>
                    <a:pt x="19" y="221"/>
                  </a:lnTo>
                  <a:lnTo>
                    <a:pt x="24" y="318"/>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38" name="Freeform 80"/>
            <p:cNvSpPr>
              <a:spLocks/>
            </p:cNvSpPr>
            <p:nvPr/>
          </p:nvSpPr>
          <p:spPr bwMode="auto">
            <a:xfrm>
              <a:off x="432" y="714"/>
              <a:ext cx="187" cy="7"/>
            </a:xfrm>
            <a:custGeom>
              <a:avLst/>
              <a:gdLst>
                <a:gd name="T0" fmla="*/ 186 w 187"/>
                <a:gd name="T1" fmla="*/ 0 h 7"/>
                <a:gd name="T2" fmla="*/ 46 w 187"/>
                <a:gd name="T3" fmla="*/ 0 h 7"/>
                <a:gd name="T4" fmla="*/ 35 w 187"/>
                <a:gd name="T5" fmla="*/ 1 h 7"/>
                <a:gd name="T6" fmla="*/ 26 w 187"/>
                <a:gd name="T7" fmla="*/ 2 h 7"/>
                <a:gd name="T8" fmla="*/ 0 w 187"/>
                <a:gd name="T9" fmla="*/ 6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7" h="7">
                  <a:moveTo>
                    <a:pt x="186" y="0"/>
                  </a:moveTo>
                  <a:lnTo>
                    <a:pt x="46" y="0"/>
                  </a:lnTo>
                  <a:lnTo>
                    <a:pt x="35" y="1"/>
                  </a:lnTo>
                  <a:lnTo>
                    <a:pt x="26" y="2"/>
                  </a:lnTo>
                  <a:lnTo>
                    <a:pt x="0" y="6"/>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39" name="Freeform 81"/>
            <p:cNvSpPr>
              <a:spLocks/>
            </p:cNvSpPr>
            <p:nvPr/>
          </p:nvSpPr>
          <p:spPr bwMode="auto">
            <a:xfrm>
              <a:off x="953" y="727"/>
              <a:ext cx="1064" cy="1344"/>
            </a:xfrm>
            <a:custGeom>
              <a:avLst/>
              <a:gdLst>
                <a:gd name="T0" fmla="*/ 1056 w 1064"/>
                <a:gd name="T1" fmla="*/ 1340 h 1344"/>
                <a:gd name="T2" fmla="*/ 996 w 1064"/>
                <a:gd name="T3" fmla="*/ 1329 h 1344"/>
                <a:gd name="T4" fmla="*/ 961 w 1064"/>
                <a:gd name="T5" fmla="*/ 1317 h 1344"/>
                <a:gd name="T6" fmla="*/ 919 w 1064"/>
                <a:gd name="T7" fmla="*/ 1305 h 1344"/>
                <a:gd name="T8" fmla="*/ 899 w 1064"/>
                <a:gd name="T9" fmla="*/ 1293 h 1344"/>
                <a:gd name="T10" fmla="*/ 857 w 1064"/>
                <a:gd name="T11" fmla="*/ 1264 h 1344"/>
                <a:gd name="T12" fmla="*/ 790 w 1064"/>
                <a:gd name="T13" fmla="*/ 1215 h 1344"/>
                <a:gd name="T14" fmla="*/ 738 w 1064"/>
                <a:gd name="T15" fmla="*/ 1163 h 1344"/>
                <a:gd name="T16" fmla="*/ 687 w 1064"/>
                <a:gd name="T17" fmla="*/ 1087 h 1344"/>
                <a:gd name="T18" fmla="*/ 656 w 1064"/>
                <a:gd name="T19" fmla="*/ 1009 h 1344"/>
                <a:gd name="T20" fmla="*/ 642 w 1064"/>
                <a:gd name="T21" fmla="*/ 961 h 1344"/>
                <a:gd name="T22" fmla="*/ 633 w 1064"/>
                <a:gd name="T23" fmla="*/ 907 h 1344"/>
                <a:gd name="T24" fmla="*/ 621 w 1064"/>
                <a:gd name="T25" fmla="*/ 837 h 1344"/>
                <a:gd name="T26" fmla="*/ 618 w 1064"/>
                <a:gd name="T27" fmla="*/ 761 h 1344"/>
                <a:gd name="T28" fmla="*/ 602 w 1064"/>
                <a:gd name="T29" fmla="*/ 614 h 1344"/>
                <a:gd name="T30" fmla="*/ 590 w 1064"/>
                <a:gd name="T31" fmla="*/ 543 h 1344"/>
                <a:gd name="T32" fmla="*/ 575 w 1064"/>
                <a:gd name="T33" fmla="*/ 476 h 1344"/>
                <a:gd name="T34" fmla="*/ 554 w 1064"/>
                <a:gd name="T35" fmla="*/ 412 h 1344"/>
                <a:gd name="T36" fmla="*/ 515 w 1064"/>
                <a:gd name="T37" fmla="*/ 336 h 1344"/>
                <a:gd name="T38" fmla="*/ 464 w 1064"/>
                <a:gd name="T39" fmla="*/ 269 h 1344"/>
                <a:gd name="T40" fmla="*/ 405 w 1064"/>
                <a:gd name="T41" fmla="*/ 207 h 1344"/>
                <a:gd name="T42" fmla="*/ 348 w 1064"/>
                <a:gd name="T43" fmla="*/ 161 h 1344"/>
                <a:gd name="T44" fmla="*/ 305 w 1064"/>
                <a:gd name="T45" fmla="*/ 139 h 1344"/>
                <a:gd name="T46" fmla="*/ 270 w 1064"/>
                <a:gd name="T47" fmla="*/ 121 h 1344"/>
                <a:gd name="T48" fmla="*/ 215 w 1064"/>
                <a:gd name="T49" fmla="*/ 105 h 1344"/>
                <a:gd name="T50" fmla="*/ 166 w 1064"/>
                <a:gd name="T51" fmla="*/ 92 h 1344"/>
                <a:gd name="T52" fmla="*/ 103 w 1064"/>
                <a:gd name="T53" fmla="*/ 84 h 1344"/>
                <a:gd name="T54" fmla="*/ 64 w 1064"/>
                <a:gd name="T55" fmla="*/ 86 h 1344"/>
                <a:gd name="T56" fmla="*/ 61 w 1064"/>
                <a:gd name="T57" fmla="*/ 90 h 1344"/>
                <a:gd name="T58" fmla="*/ 99 w 1064"/>
                <a:gd name="T59" fmla="*/ 116 h 1344"/>
                <a:gd name="T60" fmla="*/ 143 w 1064"/>
                <a:gd name="T61" fmla="*/ 145 h 1344"/>
                <a:gd name="T62" fmla="*/ 179 w 1064"/>
                <a:gd name="T63" fmla="*/ 174 h 1344"/>
                <a:gd name="T64" fmla="*/ 182 w 1064"/>
                <a:gd name="T65" fmla="*/ 180 h 1344"/>
                <a:gd name="T66" fmla="*/ 180 w 1064"/>
                <a:gd name="T67" fmla="*/ 186 h 1344"/>
                <a:gd name="T68" fmla="*/ 171 w 1064"/>
                <a:gd name="T69" fmla="*/ 185 h 1344"/>
                <a:gd name="T70" fmla="*/ 156 w 1064"/>
                <a:gd name="T71" fmla="*/ 179 h 1344"/>
                <a:gd name="T72" fmla="*/ 105 w 1064"/>
                <a:gd name="T73" fmla="*/ 136 h 1344"/>
                <a:gd name="T74" fmla="*/ 47 w 1064"/>
                <a:gd name="T75" fmla="*/ 88 h 1344"/>
                <a:gd name="T76" fmla="*/ 5 w 1064"/>
                <a:gd name="T77" fmla="*/ 54 h 1344"/>
                <a:gd name="T78" fmla="*/ 0 w 1064"/>
                <a:gd name="T79" fmla="*/ 46 h 1344"/>
                <a:gd name="T80" fmla="*/ 3 w 1064"/>
                <a:gd name="T81" fmla="*/ 40 h 1344"/>
                <a:gd name="T82" fmla="*/ 18 w 1064"/>
                <a:gd name="T83" fmla="*/ 31 h 1344"/>
                <a:gd name="T84" fmla="*/ 66 w 1064"/>
                <a:gd name="T85" fmla="*/ 13 h 1344"/>
                <a:gd name="T86" fmla="*/ 125 w 1064"/>
                <a:gd name="T87" fmla="*/ 1 h 1344"/>
                <a:gd name="T88" fmla="*/ 173 w 1064"/>
                <a:gd name="T89" fmla="*/ 0 h 1344"/>
                <a:gd name="T90" fmla="*/ 229 w 1064"/>
                <a:gd name="T91" fmla="*/ 11 h 134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064" h="1344">
                  <a:moveTo>
                    <a:pt x="1063" y="1343"/>
                  </a:moveTo>
                  <a:lnTo>
                    <a:pt x="1056" y="1340"/>
                  </a:lnTo>
                  <a:lnTo>
                    <a:pt x="1031" y="1335"/>
                  </a:lnTo>
                  <a:lnTo>
                    <a:pt x="996" y="1329"/>
                  </a:lnTo>
                  <a:lnTo>
                    <a:pt x="978" y="1323"/>
                  </a:lnTo>
                  <a:lnTo>
                    <a:pt x="961" y="1317"/>
                  </a:lnTo>
                  <a:lnTo>
                    <a:pt x="932" y="1309"/>
                  </a:lnTo>
                  <a:lnTo>
                    <a:pt x="919" y="1305"/>
                  </a:lnTo>
                  <a:lnTo>
                    <a:pt x="909" y="1299"/>
                  </a:lnTo>
                  <a:lnTo>
                    <a:pt x="899" y="1293"/>
                  </a:lnTo>
                  <a:lnTo>
                    <a:pt x="882" y="1284"/>
                  </a:lnTo>
                  <a:lnTo>
                    <a:pt x="857" y="1264"/>
                  </a:lnTo>
                  <a:lnTo>
                    <a:pt x="822" y="1240"/>
                  </a:lnTo>
                  <a:lnTo>
                    <a:pt x="790" y="1215"/>
                  </a:lnTo>
                  <a:lnTo>
                    <a:pt x="767" y="1194"/>
                  </a:lnTo>
                  <a:lnTo>
                    <a:pt x="738" y="1163"/>
                  </a:lnTo>
                  <a:lnTo>
                    <a:pt x="711" y="1126"/>
                  </a:lnTo>
                  <a:lnTo>
                    <a:pt x="687" y="1087"/>
                  </a:lnTo>
                  <a:lnTo>
                    <a:pt x="670" y="1048"/>
                  </a:lnTo>
                  <a:lnTo>
                    <a:pt x="656" y="1009"/>
                  </a:lnTo>
                  <a:lnTo>
                    <a:pt x="647" y="982"/>
                  </a:lnTo>
                  <a:lnTo>
                    <a:pt x="642" y="961"/>
                  </a:lnTo>
                  <a:lnTo>
                    <a:pt x="638" y="936"/>
                  </a:lnTo>
                  <a:lnTo>
                    <a:pt x="633" y="907"/>
                  </a:lnTo>
                  <a:lnTo>
                    <a:pt x="627" y="871"/>
                  </a:lnTo>
                  <a:lnTo>
                    <a:pt x="621" y="837"/>
                  </a:lnTo>
                  <a:lnTo>
                    <a:pt x="620" y="796"/>
                  </a:lnTo>
                  <a:lnTo>
                    <a:pt x="618" y="761"/>
                  </a:lnTo>
                  <a:lnTo>
                    <a:pt x="608" y="664"/>
                  </a:lnTo>
                  <a:lnTo>
                    <a:pt x="602" y="614"/>
                  </a:lnTo>
                  <a:lnTo>
                    <a:pt x="596" y="580"/>
                  </a:lnTo>
                  <a:lnTo>
                    <a:pt x="590" y="543"/>
                  </a:lnTo>
                  <a:lnTo>
                    <a:pt x="584" y="513"/>
                  </a:lnTo>
                  <a:lnTo>
                    <a:pt x="575" y="476"/>
                  </a:lnTo>
                  <a:lnTo>
                    <a:pt x="564" y="439"/>
                  </a:lnTo>
                  <a:lnTo>
                    <a:pt x="554" y="412"/>
                  </a:lnTo>
                  <a:lnTo>
                    <a:pt x="532" y="376"/>
                  </a:lnTo>
                  <a:lnTo>
                    <a:pt x="515" y="336"/>
                  </a:lnTo>
                  <a:lnTo>
                    <a:pt x="494" y="305"/>
                  </a:lnTo>
                  <a:lnTo>
                    <a:pt x="464" y="269"/>
                  </a:lnTo>
                  <a:lnTo>
                    <a:pt x="433" y="234"/>
                  </a:lnTo>
                  <a:lnTo>
                    <a:pt x="405" y="207"/>
                  </a:lnTo>
                  <a:lnTo>
                    <a:pt x="377" y="186"/>
                  </a:lnTo>
                  <a:lnTo>
                    <a:pt x="348" y="161"/>
                  </a:lnTo>
                  <a:lnTo>
                    <a:pt x="336" y="154"/>
                  </a:lnTo>
                  <a:lnTo>
                    <a:pt x="305" y="139"/>
                  </a:lnTo>
                  <a:lnTo>
                    <a:pt x="280" y="124"/>
                  </a:lnTo>
                  <a:lnTo>
                    <a:pt x="270" y="121"/>
                  </a:lnTo>
                  <a:lnTo>
                    <a:pt x="247" y="116"/>
                  </a:lnTo>
                  <a:lnTo>
                    <a:pt x="215" y="105"/>
                  </a:lnTo>
                  <a:lnTo>
                    <a:pt x="198" y="98"/>
                  </a:lnTo>
                  <a:lnTo>
                    <a:pt x="166" y="92"/>
                  </a:lnTo>
                  <a:lnTo>
                    <a:pt x="132" y="89"/>
                  </a:lnTo>
                  <a:lnTo>
                    <a:pt x="103" y="84"/>
                  </a:lnTo>
                  <a:lnTo>
                    <a:pt x="78" y="84"/>
                  </a:lnTo>
                  <a:lnTo>
                    <a:pt x="64" y="86"/>
                  </a:lnTo>
                  <a:lnTo>
                    <a:pt x="61" y="88"/>
                  </a:lnTo>
                  <a:lnTo>
                    <a:pt x="61" y="90"/>
                  </a:lnTo>
                  <a:lnTo>
                    <a:pt x="75" y="100"/>
                  </a:lnTo>
                  <a:lnTo>
                    <a:pt x="99" y="116"/>
                  </a:lnTo>
                  <a:lnTo>
                    <a:pt x="114" y="129"/>
                  </a:lnTo>
                  <a:lnTo>
                    <a:pt x="143" y="145"/>
                  </a:lnTo>
                  <a:lnTo>
                    <a:pt x="175" y="171"/>
                  </a:lnTo>
                  <a:lnTo>
                    <a:pt x="179" y="174"/>
                  </a:lnTo>
                  <a:lnTo>
                    <a:pt x="181" y="177"/>
                  </a:lnTo>
                  <a:lnTo>
                    <a:pt x="182" y="180"/>
                  </a:lnTo>
                  <a:lnTo>
                    <a:pt x="182" y="184"/>
                  </a:lnTo>
                  <a:lnTo>
                    <a:pt x="180" y="186"/>
                  </a:lnTo>
                  <a:lnTo>
                    <a:pt x="177" y="186"/>
                  </a:lnTo>
                  <a:lnTo>
                    <a:pt x="171" y="185"/>
                  </a:lnTo>
                  <a:lnTo>
                    <a:pt x="161" y="182"/>
                  </a:lnTo>
                  <a:lnTo>
                    <a:pt x="156" y="179"/>
                  </a:lnTo>
                  <a:lnTo>
                    <a:pt x="132" y="158"/>
                  </a:lnTo>
                  <a:lnTo>
                    <a:pt x="105" y="136"/>
                  </a:lnTo>
                  <a:lnTo>
                    <a:pt x="78" y="111"/>
                  </a:lnTo>
                  <a:lnTo>
                    <a:pt x="47" y="88"/>
                  </a:lnTo>
                  <a:lnTo>
                    <a:pt x="14" y="62"/>
                  </a:lnTo>
                  <a:lnTo>
                    <a:pt x="5" y="54"/>
                  </a:lnTo>
                  <a:lnTo>
                    <a:pt x="2" y="49"/>
                  </a:lnTo>
                  <a:lnTo>
                    <a:pt x="0" y="46"/>
                  </a:lnTo>
                  <a:lnTo>
                    <a:pt x="2" y="43"/>
                  </a:lnTo>
                  <a:lnTo>
                    <a:pt x="3" y="40"/>
                  </a:lnTo>
                  <a:lnTo>
                    <a:pt x="9" y="36"/>
                  </a:lnTo>
                  <a:lnTo>
                    <a:pt x="18" y="31"/>
                  </a:lnTo>
                  <a:lnTo>
                    <a:pt x="43" y="20"/>
                  </a:lnTo>
                  <a:lnTo>
                    <a:pt x="66" y="13"/>
                  </a:lnTo>
                  <a:lnTo>
                    <a:pt x="93" y="7"/>
                  </a:lnTo>
                  <a:lnTo>
                    <a:pt x="125" y="1"/>
                  </a:lnTo>
                  <a:lnTo>
                    <a:pt x="157" y="0"/>
                  </a:lnTo>
                  <a:lnTo>
                    <a:pt x="173" y="0"/>
                  </a:lnTo>
                  <a:lnTo>
                    <a:pt x="205" y="6"/>
                  </a:lnTo>
                  <a:lnTo>
                    <a:pt x="229" y="11"/>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3319" name="Group 82"/>
          <p:cNvGrpSpPr>
            <a:grpSpLocks/>
          </p:cNvGrpSpPr>
          <p:nvPr/>
        </p:nvGrpSpPr>
        <p:grpSpPr bwMode="auto">
          <a:xfrm>
            <a:off x="331788" y="3459163"/>
            <a:ext cx="1681162" cy="414337"/>
            <a:chOff x="174" y="2642"/>
            <a:chExt cx="883" cy="317"/>
          </a:xfrm>
        </p:grpSpPr>
        <p:sp>
          <p:nvSpPr>
            <p:cNvPr id="13326" name="Freeform 83"/>
            <p:cNvSpPr>
              <a:spLocks/>
            </p:cNvSpPr>
            <p:nvPr/>
          </p:nvSpPr>
          <p:spPr bwMode="auto">
            <a:xfrm>
              <a:off x="174" y="2670"/>
              <a:ext cx="31" cy="217"/>
            </a:xfrm>
            <a:custGeom>
              <a:avLst/>
              <a:gdLst>
                <a:gd name="T0" fmla="*/ 0 w 31"/>
                <a:gd name="T1" fmla="*/ 0 h 217"/>
                <a:gd name="T2" fmla="*/ 7 w 31"/>
                <a:gd name="T3" fmla="*/ 3 h 217"/>
                <a:gd name="T4" fmla="*/ 9 w 31"/>
                <a:gd name="T5" fmla="*/ 7 h 217"/>
                <a:gd name="T6" fmla="*/ 11 w 31"/>
                <a:gd name="T7" fmla="*/ 12 h 217"/>
                <a:gd name="T8" fmla="*/ 14 w 31"/>
                <a:gd name="T9" fmla="*/ 18 h 217"/>
                <a:gd name="T10" fmla="*/ 16 w 31"/>
                <a:gd name="T11" fmla="*/ 26 h 217"/>
                <a:gd name="T12" fmla="*/ 23 w 31"/>
                <a:gd name="T13" fmla="*/ 49 h 217"/>
                <a:gd name="T14" fmla="*/ 25 w 31"/>
                <a:gd name="T15" fmla="*/ 63 h 217"/>
                <a:gd name="T16" fmla="*/ 27 w 31"/>
                <a:gd name="T17" fmla="*/ 79 h 217"/>
                <a:gd name="T18" fmla="*/ 28 w 31"/>
                <a:gd name="T19" fmla="*/ 97 h 217"/>
                <a:gd name="T20" fmla="*/ 29 w 31"/>
                <a:gd name="T21" fmla="*/ 127 h 217"/>
                <a:gd name="T22" fmla="*/ 30 w 31"/>
                <a:gd name="T23" fmla="*/ 161 h 217"/>
                <a:gd name="T24" fmla="*/ 30 w 31"/>
                <a:gd name="T25" fmla="*/ 216 h 2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1" h="217">
                  <a:moveTo>
                    <a:pt x="0" y="0"/>
                  </a:moveTo>
                  <a:lnTo>
                    <a:pt x="7" y="3"/>
                  </a:lnTo>
                  <a:lnTo>
                    <a:pt x="9" y="7"/>
                  </a:lnTo>
                  <a:lnTo>
                    <a:pt x="11" y="12"/>
                  </a:lnTo>
                  <a:lnTo>
                    <a:pt x="14" y="18"/>
                  </a:lnTo>
                  <a:lnTo>
                    <a:pt x="16" y="26"/>
                  </a:lnTo>
                  <a:lnTo>
                    <a:pt x="23" y="49"/>
                  </a:lnTo>
                  <a:lnTo>
                    <a:pt x="25" y="63"/>
                  </a:lnTo>
                  <a:lnTo>
                    <a:pt x="27" y="79"/>
                  </a:lnTo>
                  <a:lnTo>
                    <a:pt x="28" y="97"/>
                  </a:lnTo>
                  <a:lnTo>
                    <a:pt x="29" y="127"/>
                  </a:lnTo>
                  <a:lnTo>
                    <a:pt x="30" y="161"/>
                  </a:lnTo>
                  <a:lnTo>
                    <a:pt x="30" y="216"/>
                  </a:lnTo>
                </a:path>
              </a:pathLst>
            </a:custGeom>
            <a:noFill/>
            <a:ln w="76200" cap="flat">
              <a:solidFill>
                <a:srgbClr val="0093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27" name="Freeform 84"/>
            <p:cNvSpPr>
              <a:spLocks/>
            </p:cNvSpPr>
            <p:nvPr/>
          </p:nvSpPr>
          <p:spPr bwMode="auto">
            <a:xfrm>
              <a:off x="174" y="2642"/>
              <a:ext cx="92" cy="119"/>
            </a:xfrm>
            <a:custGeom>
              <a:avLst/>
              <a:gdLst>
                <a:gd name="T0" fmla="*/ 0 w 92"/>
                <a:gd name="T1" fmla="*/ 10 h 119"/>
                <a:gd name="T2" fmla="*/ 3 w 92"/>
                <a:gd name="T3" fmla="*/ 3 h 119"/>
                <a:gd name="T4" fmla="*/ 7 w 92"/>
                <a:gd name="T5" fmla="*/ 2 h 119"/>
                <a:gd name="T6" fmla="*/ 14 w 92"/>
                <a:gd name="T7" fmla="*/ 0 h 119"/>
                <a:gd name="T8" fmla="*/ 21 w 92"/>
                <a:gd name="T9" fmla="*/ 0 h 119"/>
                <a:gd name="T10" fmla="*/ 29 w 92"/>
                <a:gd name="T11" fmla="*/ 0 h 119"/>
                <a:gd name="T12" fmla="*/ 37 w 92"/>
                <a:gd name="T13" fmla="*/ 0 h 119"/>
                <a:gd name="T14" fmla="*/ 44 w 92"/>
                <a:gd name="T15" fmla="*/ 2 h 119"/>
                <a:gd name="T16" fmla="*/ 52 w 92"/>
                <a:gd name="T17" fmla="*/ 4 h 119"/>
                <a:gd name="T18" fmla="*/ 58 w 92"/>
                <a:gd name="T19" fmla="*/ 6 h 119"/>
                <a:gd name="T20" fmla="*/ 65 w 92"/>
                <a:gd name="T21" fmla="*/ 9 h 119"/>
                <a:gd name="T22" fmla="*/ 70 w 92"/>
                <a:gd name="T23" fmla="*/ 13 h 119"/>
                <a:gd name="T24" fmla="*/ 74 w 92"/>
                <a:gd name="T25" fmla="*/ 17 h 119"/>
                <a:gd name="T26" fmla="*/ 77 w 92"/>
                <a:gd name="T27" fmla="*/ 20 h 119"/>
                <a:gd name="T28" fmla="*/ 81 w 92"/>
                <a:gd name="T29" fmla="*/ 25 h 119"/>
                <a:gd name="T30" fmla="*/ 85 w 92"/>
                <a:gd name="T31" fmla="*/ 30 h 119"/>
                <a:gd name="T32" fmla="*/ 88 w 92"/>
                <a:gd name="T33" fmla="*/ 35 h 119"/>
                <a:gd name="T34" fmla="*/ 90 w 92"/>
                <a:gd name="T35" fmla="*/ 42 h 119"/>
                <a:gd name="T36" fmla="*/ 91 w 92"/>
                <a:gd name="T37" fmla="*/ 50 h 119"/>
                <a:gd name="T38" fmla="*/ 91 w 92"/>
                <a:gd name="T39" fmla="*/ 59 h 119"/>
                <a:gd name="T40" fmla="*/ 90 w 92"/>
                <a:gd name="T41" fmla="*/ 66 h 119"/>
                <a:gd name="T42" fmla="*/ 88 w 92"/>
                <a:gd name="T43" fmla="*/ 72 h 119"/>
                <a:gd name="T44" fmla="*/ 87 w 92"/>
                <a:gd name="T45" fmla="*/ 77 h 119"/>
                <a:gd name="T46" fmla="*/ 85 w 92"/>
                <a:gd name="T47" fmla="*/ 82 h 119"/>
                <a:gd name="T48" fmla="*/ 82 w 92"/>
                <a:gd name="T49" fmla="*/ 87 h 119"/>
                <a:gd name="T50" fmla="*/ 79 w 92"/>
                <a:gd name="T51" fmla="*/ 91 h 119"/>
                <a:gd name="T52" fmla="*/ 75 w 92"/>
                <a:gd name="T53" fmla="*/ 95 h 119"/>
                <a:gd name="T54" fmla="*/ 71 w 92"/>
                <a:gd name="T55" fmla="*/ 98 h 119"/>
                <a:gd name="T56" fmla="*/ 68 w 92"/>
                <a:gd name="T57" fmla="*/ 101 h 119"/>
                <a:gd name="T58" fmla="*/ 63 w 92"/>
                <a:gd name="T59" fmla="*/ 103 h 119"/>
                <a:gd name="T60" fmla="*/ 58 w 92"/>
                <a:gd name="T61" fmla="*/ 105 h 119"/>
                <a:gd name="T62" fmla="*/ 53 w 92"/>
                <a:gd name="T63" fmla="*/ 108 h 119"/>
                <a:gd name="T64" fmla="*/ 48 w 92"/>
                <a:gd name="T65" fmla="*/ 110 h 119"/>
                <a:gd name="T66" fmla="*/ 30 w 92"/>
                <a:gd name="T67" fmla="*/ 118 h 11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92" h="119">
                  <a:moveTo>
                    <a:pt x="0" y="10"/>
                  </a:moveTo>
                  <a:lnTo>
                    <a:pt x="3" y="3"/>
                  </a:lnTo>
                  <a:lnTo>
                    <a:pt x="7" y="2"/>
                  </a:lnTo>
                  <a:lnTo>
                    <a:pt x="14" y="0"/>
                  </a:lnTo>
                  <a:lnTo>
                    <a:pt x="21" y="0"/>
                  </a:lnTo>
                  <a:lnTo>
                    <a:pt x="29" y="0"/>
                  </a:lnTo>
                  <a:lnTo>
                    <a:pt x="37" y="0"/>
                  </a:lnTo>
                  <a:lnTo>
                    <a:pt x="44" y="2"/>
                  </a:lnTo>
                  <a:lnTo>
                    <a:pt x="52" y="4"/>
                  </a:lnTo>
                  <a:lnTo>
                    <a:pt x="58" y="6"/>
                  </a:lnTo>
                  <a:lnTo>
                    <a:pt x="65" y="9"/>
                  </a:lnTo>
                  <a:lnTo>
                    <a:pt x="70" y="13"/>
                  </a:lnTo>
                  <a:lnTo>
                    <a:pt x="74" y="17"/>
                  </a:lnTo>
                  <a:lnTo>
                    <a:pt x="77" y="20"/>
                  </a:lnTo>
                  <a:lnTo>
                    <a:pt x="81" y="25"/>
                  </a:lnTo>
                  <a:lnTo>
                    <a:pt x="85" y="30"/>
                  </a:lnTo>
                  <a:lnTo>
                    <a:pt x="88" y="35"/>
                  </a:lnTo>
                  <a:lnTo>
                    <a:pt x="90" y="42"/>
                  </a:lnTo>
                  <a:lnTo>
                    <a:pt x="91" y="50"/>
                  </a:lnTo>
                  <a:lnTo>
                    <a:pt x="91" y="59"/>
                  </a:lnTo>
                  <a:lnTo>
                    <a:pt x="90" y="66"/>
                  </a:lnTo>
                  <a:lnTo>
                    <a:pt x="88" y="72"/>
                  </a:lnTo>
                  <a:lnTo>
                    <a:pt x="87" y="77"/>
                  </a:lnTo>
                  <a:lnTo>
                    <a:pt x="85" y="82"/>
                  </a:lnTo>
                  <a:lnTo>
                    <a:pt x="82" y="87"/>
                  </a:lnTo>
                  <a:lnTo>
                    <a:pt x="79" y="91"/>
                  </a:lnTo>
                  <a:lnTo>
                    <a:pt x="75" y="95"/>
                  </a:lnTo>
                  <a:lnTo>
                    <a:pt x="71" y="98"/>
                  </a:lnTo>
                  <a:lnTo>
                    <a:pt x="68" y="101"/>
                  </a:lnTo>
                  <a:lnTo>
                    <a:pt x="63" y="103"/>
                  </a:lnTo>
                  <a:lnTo>
                    <a:pt x="58" y="105"/>
                  </a:lnTo>
                  <a:lnTo>
                    <a:pt x="53" y="108"/>
                  </a:lnTo>
                  <a:lnTo>
                    <a:pt x="48" y="110"/>
                  </a:lnTo>
                  <a:lnTo>
                    <a:pt x="30" y="118"/>
                  </a:lnTo>
                </a:path>
              </a:pathLst>
            </a:custGeom>
            <a:noFill/>
            <a:ln w="76200" cap="flat">
              <a:solidFill>
                <a:srgbClr val="0093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28" name="Freeform 85"/>
            <p:cNvSpPr>
              <a:spLocks/>
            </p:cNvSpPr>
            <p:nvPr/>
          </p:nvSpPr>
          <p:spPr bwMode="auto">
            <a:xfrm>
              <a:off x="294" y="2753"/>
              <a:ext cx="79" cy="122"/>
            </a:xfrm>
            <a:custGeom>
              <a:avLst/>
              <a:gdLst>
                <a:gd name="T0" fmla="*/ 66 w 79"/>
                <a:gd name="T1" fmla="*/ 31 h 122"/>
                <a:gd name="T2" fmla="*/ 66 w 79"/>
                <a:gd name="T3" fmla="*/ 44 h 122"/>
                <a:gd name="T4" fmla="*/ 65 w 79"/>
                <a:gd name="T5" fmla="*/ 49 h 122"/>
                <a:gd name="T6" fmla="*/ 62 w 79"/>
                <a:gd name="T7" fmla="*/ 54 h 122"/>
                <a:gd name="T8" fmla="*/ 59 w 79"/>
                <a:gd name="T9" fmla="*/ 58 h 122"/>
                <a:gd name="T10" fmla="*/ 56 w 79"/>
                <a:gd name="T11" fmla="*/ 62 h 122"/>
                <a:gd name="T12" fmla="*/ 51 w 79"/>
                <a:gd name="T13" fmla="*/ 66 h 122"/>
                <a:gd name="T14" fmla="*/ 46 w 79"/>
                <a:gd name="T15" fmla="*/ 71 h 122"/>
                <a:gd name="T16" fmla="*/ 41 w 79"/>
                <a:gd name="T17" fmla="*/ 74 h 122"/>
                <a:gd name="T18" fmla="*/ 35 w 79"/>
                <a:gd name="T19" fmla="*/ 75 h 122"/>
                <a:gd name="T20" fmla="*/ 29 w 79"/>
                <a:gd name="T21" fmla="*/ 77 h 122"/>
                <a:gd name="T22" fmla="*/ 25 w 79"/>
                <a:gd name="T23" fmla="*/ 76 h 122"/>
                <a:gd name="T24" fmla="*/ 22 w 79"/>
                <a:gd name="T25" fmla="*/ 74 h 122"/>
                <a:gd name="T26" fmla="*/ 18 w 79"/>
                <a:gd name="T27" fmla="*/ 72 h 122"/>
                <a:gd name="T28" fmla="*/ 16 w 79"/>
                <a:gd name="T29" fmla="*/ 69 h 122"/>
                <a:gd name="T30" fmla="*/ 13 w 79"/>
                <a:gd name="T31" fmla="*/ 66 h 122"/>
                <a:gd name="T32" fmla="*/ 11 w 79"/>
                <a:gd name="T33" fmla="*/ 62 h 122"/>
                <a:gd name="T34" fmla="*/ 8 w 79"/>
                <a:gd name="T35" fmla="*/ 57 h 122"/>
                <a:gd name="T36" fmla="*/ 1 w 79"/>
                <a:gd name="T37" fmla="*/ 44 h 122"/>
                <a:gd name="T38" fmla="*/ 0 w 79"/>
                <a:gd name="T39" fmla="*/ 38 h 122"/>
                <a:gd name="T40" fmla="*/ 1 w 79"/>
                <a:gd name="T41" fmla="*/ 32 h 122"/>
                <a:gd name="T42" fmla="*/ 2 w 79"/>
                <a:gd name="T43" fmla="*/ 26 h 122"/>
                <a:gd name="T44" fmla="*/ 4 w 79"/>
                <a:gd name="T45" fmla="*/ 20 h 122"/>
                <a:gd name="T46" fmla="*/ 6 w 79"/>
                <a:gd name="T47" fmla="*/ 15 h 122"/>
                <a:gd name="T48" fmla="*/ 8 w 79"/>
                <a:gd name="T49" fmla="*/ 11 h 122"/>
                <a:gd name="T50" fmla="*/ 11 w 79"/>
                <a:gd name="T51" fmla="*/ 6 h 122"/>
                <a:gd name="T52" fmla="*/ 14 w 79"/>
                <a:gd name="T53" fmla="*/ 3 h 122"/>
                <a:gd name="T54" fmla="*/ 17 w 79"/>
                <a:gd name="T55" fmla="*/ 0 h 122"/>
                <a:gd name="T56" fmla="*/ 21 w 79"/>
                <a:gd name="T57" fmla="*/ 1 h 122"/>
                <a:gd name="T58" fmla="*/ 25 w 79"/>
                <a:gd name="T59" fmla="*/ 3 h 122"/>
                <a:gd name="T60" fmla="*/ 28 w 79"/>
                <a:gd name="T61" fmla="*/ 6 h 122"/>
                <a:gd name="T62" fmla="*/ 32 w 79"/>
                <a:gd name="T63" fmla="*/ 9 h 122"/>
                <a:gd name="T64" fmla="*/ 36 w 79"/>
                <a:gd name="T65" fmla="*/ 12 h 122"/>
                <a:gd name="T66" fmla="*/ 40 w 79"/>
                <a:gd name="T67" fmla="*/ 14 h 122"/>
                <a:gd name="T68" fmla="*/ 43 w 79"/>
                <a:gd name="T69" fmla="*/ 17 h 122"/>
                <a:gd name="T70" fmla="*/ 46 w 79"/>
                <a:gd name="T71" fmla="*/ 20 h 122"/>
                <a:gd name="T72" fmla="*/ 49 w 79"/>
                <a:gd name="T73" fmla="*/ 24 h 122"/>
                <a:gd name="T74" fmla="*/ 51 w 79"/>
                <a:gd name="T75" fmla="*/ 28 h 122"/>
                <a:gd name="T76" fmla="*/ 53 w 79"/>
                <a:gd name="T77" fmla="*/ 33 h 122"/>
                <a:gd name="T78" fmla="*/ 56 w 79"/>
                <a:gd name="T79" fmla="*/ 38 h 122"/>
                <a:gd name="T80" fmla="*/ 57 w 79"/>
                <a:gd name="T81" fmla="*/ 44 h 122"/>
                <a:gd name="T82" fmla="*/ 58 w 79"/>
                <a:gd name="T83" fmla="*/ 50 h 122"/>
                <a:gd name="T84" fmla="*/ 59 w 79"/>
                <a:gd name="T85" fmla="*/ 56 h 122"/>
                <a:gd name="T86" fmla="*/ 60 w 79"/>
                <a:gd name="T87" fmla="*/ 62 h 122"/>
                <a:gd name="T88" fmla="*/ 61 w 79"/>
                <a:gd name="T89" fmla="*/ 69 h 122"/>
                <a:gd name="T90" fmla="*/ 65 w 79"/>
                <a:gd name="T91" fmla="*/ 84 h 122"/>
                <a:gd name="T92" fmla="*/ 67 w 79"/>
                <a:gd name="T93" fmla="*/ 92 h 122"/>
                <a:gd name="T94" fmla="*/ 78 w 79"/>
                <a:gd name="T95" fmla="*/ 121 h 12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79" h="122">
                  <a:moveTo>
                    <a:pt x="66" y="31"/>
                  </a:moveTo>
                  <a:lnTo>
                    <a:pt x="66" y="44"/>
                  </a:lnTo>
                  <a:lnTo>
                    <a:pt x="65" y="49"/>
                  </a:lnTo>
                  <a:lnTo>
                    <a:pt x="62" y="54"/>
                  </a:lnTo>
                  <a:lnTo>
                    <a:pt x="59" y="58"/>
                  </a:lnTo>
                  <a:lnTo>
                    <a:pt x="56" y="62"/>
                  </a:lnTo>
                  <a:lnTo>
                    <a:pt x="51" y="66"/>
                  </a:lnTo>
                  <a:lnTo>
                    <a:pt x="46" y="71"/>
                  </a:lnTo>
                  <a:lnTo>
                    <a:pt x="41" y="74"/>
                  </a:lnTo>
                  <a:lnTo>
                    <a:pt x="35" y="75"/>
                  </a:lnTo>
                  <a:lnTo>
                    <a:pt x="29" y="77"/>
                  </a:lnTo>
                  <a:lnTo>
                    <a:pt x="25" y="76"/>
                  </a:lnTo>
                  <a:lnTo>
                    <a:pt x="22" y="74"/>
                  </a:lnTo>
                  <a:lnTo>
                    <a:pt x="18" y="72"/>
                  </a:lnTo>
                  <a:lnTo>
                    <a:pt x="16" y="69"/>
                  </a:lnTo>
                  <a:lnTo>
                    <a:pt x="13" y="66"/>
                  </a:lnTo>
                  <a:lnTo>
                    <a:pt x="11" y="62"/>
                  </a:lnTo>
                  <a:lnTo>
                    <a:pt x="8" y="57"/>
                  </a:lnTo>
                  <a:lnTo>
                    <a:pt x="1" y="44"/>
                  </a:lnTo>
                  <a:lnTo>
                    <a:pt x="0" y="38"/>
                  </a:lnTo>
                  <a:lnTo>
                    <a:pt x="1" y="32"/>
                  </a:lnTo>
                  <a:lnTo>
                    <a:pt x="2" y="26"/>
                  </a:lnTo>
                  <a:lnTo>
                    <a:pt x="4" y="20"/>
                  </a:lnTo>
                  <a:lnTo>
                    <a:pt x="6" y="15"/>
                  </a:lnTo>
                  <a:lnTo>
                    <a:pt x="8" y="11"/>
                  </a:lnTo>
                  <a:lnTo>
                    <a:pt x="11" y="6"/>
                  </a:lnTo>
                  <a:lnTo>
                    <a:pt x="14" y="3"/>
                  </a:lnTo>
                  <a:lnTo>
                    <a:pt x="17" y="0"/>
                  </a:lnTo>
                  <a:lnTo>
                    <a:pt x="21" y="1"/>
                  </a:lnTo>
                  <a:lnTo>
                    <a:pt x="25" y="3"/>
                  </a:lnTo>
                  <a:lnTo>
                    <a:pt x="28" y="6"/>
                  </a:lnTo>
                  <a:lnTo>
                    <a:pt x="32" y="9"/>
                  </a:lnTo>
                  <a:lnTo>
                    <a:pt x="36" y="12"/>
                  </a:lnTo>
                  <a:lnTo>
                    <a:pt x="40" y="14"/>
                  </a:lnTo>
                  <a:lnTo>
                    <a:pt x="43" y="17"/>
                  </a:lnTo>
                  <a:lnTo>
                    <a:pt x="46" y="20"/>
                  </a:lnTo>
                  <a:lnTo>
                    <a:pt x="49" y="24"/>
                  </a:lnTo>
                  <a:lnTo>
                    <a:pt x="51" y="28"/>
                  </a:lnTo>
                  <a:lnTo>
                    <a:pt x="53" y="33"/>
                  </a:lnTo>
                  <a:lnTo>
                    <a:pt x="56" y="38"/>
                  </a:lnTo>
                  <a:lnTo>
                    <a:pt x="57" y="44"/>
                  </a:lnTo>
                  <a:lnTo>
                    <a:pt x="58" y="50"/>
                  </a:lnTo>
                  <a:lnTo>
                    <a:pt x="59" y="56"/>
                  </a:lnTo>
                  <a:lnTo>
                    <a:pt x="60" y="62"/>
                  </a:lnTo>
                  <a:lnTo>
                    <a:pt x="61" y="69"/>
                  </a:lnTo>
                  <a:lnTo>
                    <a:pt x="65" y="84"/>
                  </a:lnTo>
                  <a:lnTo>
                    <a:pt x="67" y="92"/>
                  </a:lnTo>
                  <a:lnTo>
                    <a:pt x="78" y="121"/>
                  </a:lnTo>
                </a:path>
              </a:pathLst>
            </a:custGeom>
            <a:noFill/>
            <a:ln w="76200" cap="flat">
              <a:solidFill>
                <a:srgbClr val="0093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29" name="Freeform 86"/>
            <p:cNvSpPr>
              <a:spLocks/>
            </p:cNvSpPr>
            <p:nvPr/>
          </p:nvSpPr>
          <p:spPr bwMode="auto">
            <a:xfrm>
              <a:off x="422" y="2748"/>
              <a:ext cx="82" cy="121"/>
            </a:xfrm>
            <a:custGeom>
              <a:avLst/>
              <a:gdLst>
                <a:gd name="T0" fmla="*/ 46 w 82"/>
                <a:gd name="T1" fmla="*/ 0 h 121"/>
                <a:gd name="T2" fmla="*/ 21 w 82"/>
                <a:gd name="T3" fmla="*/ 8 h 121"/>
                <a:gd name="T4" fmla="*/ 16 w 82"/>
                <a:gd name="T5" fmla="*/ 11 h 121"/>
                <a:gd name="T6" fmla="*/ 11 w 82"/>
                <a:gd name="T7" fmla="*/ 14 h 121"/>
                <a:gd name="T8" fmla="*/ 7 w 82"/>
                <a:gd name="T9" fmla="*/ 17 h 121"/>
                <a:gd name="T10" fmla="*/ 4 w 82"/>
                <a:gd name="T11" fmla="*/ 22 h 121"/>
                <a:gd name="T12" fmla="*/ 2 w 82"/>
                <a:gd name="T13" fmla="*/ 26 h 121"/>
                <a:gd name="T14" fmla="*/ 0 w 82"/>
                <a:gd name="T15" fmla="*/ 32 h 121"/>
                <a:gd name="T16" fmla="*/ 1 w 82"/>
                <a:gd name="T17" fmla="*/ 37 h 121"/>
                <a:gd name="T18" fmla="*/ 3 w 82"/>
                <a:gd name="T19" fmla="*/ 41 h 121"/>
                <a:gd name="T20" fmla="*/ 5 w 82"/>
                <a:gd name="T21" fmla="*/ 45 h 121"/>
                <a:gd name="T22" fmla="*/ 10 w 82"/>
                <a:gd name="T23" fmla="*/ 50 h 121"/>
                <a:gd name="T24" fmla="*/ 17 w 82"/>
                <a:gd name="T25" fmla="*/ 53 h 121"/>
                <a:gd name="T26" fmla="*/ 24 w 82"/>
                <a:gd name="T27" fmla="*/ 58 h 121"/>
                <a:gd name="T28" fmla="*/ 32 w 82"/>
                <a:gd name="T29" fmla="*/ 61 h 121"/>
                <a:gd name="T30" fmla="*/ 38 w 82"/>
                <a:gd name="T31" fmla="*/ 64 h 121"/>
                <a:gd name="T32" fmla="*/ 45 w 82"/>
                <a:gd name="T33" fmla="*/ 67 h 121"/>
                <a:gd name="T34" fmla="*/ 52 w 82"/>
                <a:gd name="T35" fmla="*/ 69 h 121"/>
                <a:gd name="T36" fmla="*/ 59 w 82"/>
                <a:gd name="T37" fmla="*/ 71 h 121"/>
                <a:gd name="T38" fmla="*/ 67 w 82"/>
                <a:gd name="T39" fmla="*/ 74 h 121"/>
                <a:gd name="T40" fmla="*/ 72 w 82"/>
                <a:gd name="T41" fmla="*/ 76 h 121"/>
                <a:gd name="T42" fmla="*/ 77 w 82"/>
                <a:gd name="T43" fmla="*/ 80 h 121"/>
                <a:gd name="T44" fmla="*/ 81 w 82"/>
                <a:gd name="T45" fmla="*/ 83 h 121"/>
                <a:gd name="T46" fmla="*/ 80 w 82"/>
                <a:gd name="T47" fmla="*/ 87 h 121"/>
                <a:gd name="T48" fmla="*/ 78 w 82"/>
                <a:gd name="T49" fmla="*/ 91 h 121"/>
                <a:gd name="T50" fmla="*/ 73 w 82"/>
                <a:gd name="T51" fmla="*/ 94 h 121"/>
                <a:gd name="T52" fmla="*/ 68 w 82"/>
                <a:gd name="T53" fmla="*/ 98 h 121"/>
                <a:gd name="T54" fmla="*/ 63 w 82"/>
                <a:gd name="T55" fmla="*/ 100 h 121"/>
                <a:gd name="T56" fmla="*/ 57 w 82"/>
                <a:gd name="T57" fmla="*/ 103 h 121"/>
                <a:gd name="T58" fmla="*/ 51 w 82"/>
                <a:gd name="T59" fmla="*/ 105 h 121"/>
                <a:gd name="T60" fmla="*/ 45 w 82"/>
                <a:gd name="T61" fmla="*/ 107 h 121"/>
                <a:gd name="T62" fmla="*/ 40 w 82"/>
                <a:gd name="T63" fmla="*/ 110 h 121"/>
                <a:gd name="T64" fmla="*/ 34 w 82"/>
                <a:gd name="T65" fmla="*/ 111 h 121"/>
                <a:gd name="T66" fmla="*/ 28 w 82"/>
                <a:gd name="T67" fmla="*/ 112 h 121"/>
                <a:gd name="T68" fmla="*/ 4 w 82"/>
                <a:gd name="T69" fmla="*/ 120 h 12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82" h="121">
                  <a:moveTo>
                    <a:pt x="46" y="0"/>
                  </a:moveTo>
                  <a:lnTo>
                    <a:pt x="21" y="8"/>
                  </a:lnTo>
                  <a:lnTo>
                    <a:pt x="16" y="11"/>
                  </a:lnTo>
                  <a:lnTo>
                    <a:pt x="11" y="14"/>
                  </a:lnTo>
                  <a:lnTo>
                    <a:pt x="7" y="17"/>
                  </a:lnTo>
                  <a:lnTo>
                    <a:pt x="4" y="22"/>
                  </a:lnTo>
                  <a:lnTo>
                    <a:pt x="2" y="26"/>
                  </a:lnTo>
                  <a:lnTo>
                    <a:pt x="0" y="32"/>
                  </a:lnTo>
                  <a:lnTo>
                    <a:pt x="1" y="37"/>
                  </a:lnTo>
                  <a:lnTo>
                    <a:pt x="3" y="41"/>
                  </a:lnTo>
                  <a:lnTo>
                    <a:pt x="5" y="45"/>
                  </a:lnTo>
                  <a:lnTo>
                    <a:pt x="10" y="50"/>
                  </a:lnTo>
                  <a:lnTo>
                    <a:pt x="17" y="53"/>
                  </a:lnTo>
                  <a:lnTo>
                    <a:pt x="24" y="58"/>
                  </a:lnTo>
                  <a:lnTo>
                    <a:pt x="32" y="61"/>
                  </a:lnTo>
                  <a:lnTo>
                    <a:pt x="38" y="64"/>
                  </a:lnTo>
                  <a:lnTo>
                    <a:pt x="45" y="67"/>
                  </a:lnTo>
                  <a:lnTo>
                    <a:pt x="52" y="69"/>
                  </a:lnTo>
                  <a:lnTo>
                    <a:pt x="59" y="71"/>
                  </a:lnTo>
                  <a:lnTo>
                    <a:pt x="67" y="74"/>
                  </a:lnTo>
                  <a:lnTo>
                    <a:pt x="72" y="76"/>
                  </a:lnTo>
                  <a:lnTo>
                    <a:pt x="77" y="80"/>
                  </a:lnTo>
                  <a:lnTo>
                    <a:pt x="81" y="83"/>
                  </a:lnTo>
                  <a:lnTo>
                    <a:pt x="80" y="87"/>
                  </a:lnTo>
                  <a:lnTo>
                    <a:pt x="78" y="91"/>
                  </a:lnTo>
                  <a:lnTo>
                    <a:pt x="73" y="94"/>
                  </a:lnTo>
                  <a:lnTo>
                    <a:pt x="68" y="98"/>
                  </a:lnTo>
                  <a:lnTo>
                    <a:pt x="63" y="100"/>
                  </a:lnTo>
                  <a:lnTo>
                    <a:pt x="57" y="103"/>
                  </a:lnTo>
                  <a:lnTo>
                    <a:pt x="51" y="105"/>
                  </a:lnTo>
                  <a:lnTo>
                    <a:pt x="45" y="107"/>
                  </a:lnTo>
                  <a:lnTo>
                    <a:pt x="40" y="110"/>
                  </a:lnTo>
                  <a:lnTo>
                    <a:pt x="34" y="111"/>
                  </a:lnTo>
                  <a:lnTo>
                    <a:pt x="28" y="112"/>
                  </a:lnTo>
                  <a:lnTo>
                    <a:pt x="4" y="120"/>
                  </a:lnTo>
                </a:path>
              </a:pathLst>
            </a:custGeom>
            <a:noFill/>
            <a:ln w="76200" cap="flat">
              <a:solidFill>
                <a:srgbClr val="0093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30" name="Freeform 87"/>
            <p:cNvSpPr>
              <a:spLocks/>
            </p:cNvSpPr>
            <p:nvPr/>
          </p:nvSpPr>
          <p:spPr bwMode="auto">
            <a:xfrm>
              <a:off x="540" y="2754"/>
              <a:ext cx="79" cy="133"/>
            </a:xfrm>
            <a:custGeom>
              <a:avLst/>
              <a:gdLst>
                <a:gd name="T0" fmla="*/ 78 w 79"/>
                <a:gd name="T1" fmla="*/ 0 h 133"/>
                <a:gd name="T2" fmla="*/ 68 w 79"/>
                <a:gd name="T3" fmla="*/ 0 h 133"/>
                <a:gd name="T4" fmla="*/ 63 w 79"/>
                <a:gd name="T5" fmla="*/ 1 h 133"/>
                <a:gd name="T6" fmla="*/ 56 w 79"/>
                <a:gd name="T7" fmla="*/ 2 h 133"/>
                <a:gd name="T8" fmla="*/ 50 w 79"/>
                <a:gd name="T9" fmla="*/ 3 h 133"/>
                <a:gd name="T10" fmla="*/ 35 w 79"/>
                <a:gd name="T11" fmla="*/ 7 h 133"/>
                <a:gd name="T12" fmla="*/ 28 w 79"/>
                <a:gd name="T13" fmla="*/ 8 h 133"/>
                <a:gd name="T14" fmla="*/ 22 w 79"/>
                <a:gd name="T15" fmla="*/ 12 h 133"/>
                <a:gd name="T16" fmla="*/ 19 w 79"/>
                <a:gd name="T17" fmla="*/ 17 h 133"/>
                <a:gd name="T18" fmla="*/ 17 w 79"/>
                <a:gd name="T19" fmla="*/ 23 h 133"/>
                <a:gd name="T20" fmla="*/ 17 w 79"/>
                <a:gd name="T21" fmla="*/ 30 h 133"/>
                <a:gd name="T22" fmla="*/ 19 w 79"/>
                <a:gd name="T23" fmla="*/ 36 h 133"/>
                <a:gd name="T24" fmla="*/ 23 w 79"/>
                <a:gd name="T25" fmla="*/ 42 h 133"/>
                <a:gd name="T26" fmla="*/ 26 w 79"/>
                <a:gd name="T27" fmla="*/ 47 h 133"/>
                <a:gd name="T28" fmla="*/ 31 w 79"/>
                <a:gd name="T29" fmla="*/ 50 h 133"/>
                <a:gd name="T30" fmla="*/ 34 w 79"/>
                <a:gd name="T31" fmla="*/ 53 h 133"/>
                <a:gd name="T32" fmla="*/ 40 w 79"/>
                <a:gd name="T33" fmla="*/ 57 h 133"/>
                <a:gd name="T34" fmla="*/ 46 w 79"/>
                <a:gd name="T35" fmla="*/ 61 h 133"/>
                <a:gd name="T36" fmla="*/ 52 w 79"/>
                <a:gd name="T37" fmla="*/ 64 h 133"/>
                <a:gd name="T38" fmla="*/ 59 w 79"/>
                <a:gd name="T39" fmla="*/ 69 h 133"/>
                <a:gd name="T40" fmla="*/ 65 w 79"/>
                <a:gd name="T41" fmla="*/ 74 h 133"/>
                <a:gd name="T42" fmla="*/ 71 w 79"/>
                <a:gd name="T43" fmla="*/ 79 h 133"/>
                <a:gd name="T44" fmla="*/ 74 w 79"/>
                <a:gd name="T45" fmla="*/ 85 h 133"/>
                <a:gd name="T46" fmla="*/ 75 w 79"/>
                <a:gd name="T47" fmla="*/ 91 h 133"/>
                <a:gd name="T48" fmla="*/ 74 w 79"/>
                <a:gd name="T49" fmla="*/ 97 h 133"/>
                <a:gd name="T50" fmla="*/ 71 w 79"/>
                <a:gd name="T51" fmla="*/ 101 h 133"/>
                <a:gd name="T52" fmla="*/ 66 w 79"/>
                <a:gd name="T53" fmla="*/ 106 h 133"/>
                <a:gd name="T54" fmla="*/ 60 w 79"/>
                <a:gd name="T55" fmla="*/ 111 h 133"/>
                <a:gd name="T56" fmla="*/ 54 w 79"/>
                <a:gd name="T57" fmla="*/ 115 h 133"/>
                <a:gd name="T58" fmla="*/ 48 w 79"/>
                <a:gd name="T59" fmla="*/ 118 h 133"/>
                <a:gd name="T60" fmla="*/ 42 w 79"/>
                <a:gd name="T61" fmla="*/ 121 h 133"/>
                <a:gd name="T62" fmla="*/ 36 w 79"/>
                <a:gd name="T63" fmla="*/ 122 h 133"/>
                <a:gd name="T64" fmla="*/ 30 w 79"/>
                <a:gd name="T65" fmla="*/ 124 h 133"/>
                <a:gd name="T66" fmla="*/ 0 w 79"/>
                <a:gd name="T67" fmla="*/ 132 h 13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9" h="133">
                  <a:moveTo>
                    <a:pt x="78" y="0"/>
                  </a:moveTo>
                  <a:lnTo>
                    <a:pt x="68" y="0"/>
                  </a:lnTo>
                  <a:lnTo>
                    <a:pt x="63" y="1"/>
                  </a:lnTo>
                  <a:lnTo>
                    <a:pt x="56" y="2"/>
                  </a:lnTo>
                  <a:lnTo>
                    <a:pt x="50" y="3"/>
                  </a:lnTo>
                  <a:lnTo>
                    <a:pt x="35" y="7"/>
                  </a:lnTo>
                  <a:lnTo>
                    <a:pt x="28" y="8"/>
                  </a:lnTo>
                  <a:lnTo>
                    <a:pt x="22" y="12"/>
                  </a:lnTo>
                  <a:lnTo>
                    <a:pt x="19" y="17"/>
                  </a:lnTo>
                  <a:lnTo>
                    <a:pt x="17" y="23"/>
                  </a:lnTo>
                  <a:lnTo>
                    <a:pt x="17" y="30"/>
                  </a:lnTo>
                  <a:lnTo>
                    <a:pt x="19" y="36"/>
                  </a:lnTo>
                  <a:lnTo>
                    <a:pt x="23" y="42"/>
                  </a:lnTo>
                  <a:lnTo>
                    <a:pt x="26" y="47"/>
                  </a:lnTo>
                  <a:lnTo>
                    <a:pt x="31" y="50"/>
                  </a:lnTo>
                  <a:lnTo>
                    <a:pt x="34" y="53"/>
                  </a:lnTo>
                  <a:lnTo>
                    <a:pt x="40" y="57"/>
                  </a:lnTo>
                  <a:lnTo>
                    <a:pt x="46" y="61"/>
                  </a:lnTo>
                  <a:lnTo>
                    <a:pt x="52" y="64"/>
                  </a:lnTo>
                  <a:lnTo>
                    <a:pt x="59" y="69"/>
                  </a:lnTo>
                  <a:lnTo>
                    <a:pt x="65" y="74"/>
                  </a:lnTo>
                  <a:lnTo>
                    <a:pt x="71" y="79"/>
                  </a:lnTo>
                  <a:lnTo>
                    <a:pt x="74" y="85"/>
                  </a:lnTo>
                  <a:lnTo>
                    <a:pt x="75" y="91"/>
                  </a:lnTo>
                  <a:lnTo>
                    <a:pt x="74" y="97"/>
                  </a:lnTo>
                  <a:lnTo>
                    <a:pt x="71" y="101"/>
                  </a:lnTo>
                  <a:lnTo>
                    <a:pt x="66" y="106"/>
                  </a:lnTo>
                  <a:lnTo>
                    <a:pt x="60" y="111"/>
                  </a:lnTo>
                  <a:lnTo>
                    <a:pt x="54" y="115"/>
                  </a:lnTo>
                  <a:lnTo>
                    <a:pt x="48" y="118"/>
                  </a:lnTo>
                  <a:lnTo>
                    <a:pt x="42" y="121"/>
                  </a:lnTo>
                  <a:lnTo>
                    <a:pt x="36" y="122"/>
                  </a:lnTo>
                  <a:lnTo>
                    <a:pt x="30" y="124"/>
                  </a:lnTo>
                  <a:lnTo>
                    <a:pt x="0" y="132"/>
                  </a:lnTo>
                </a:path>
              </a:pathLst>
            </a:custGeom>
            <a:noFill/>
            <a:ln w="76200" cap="flat">
              <a:solidFill>
                <a:srgbClr val="0093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31" name="Freeform 88"/>
            <p:cNvSpPr>
              <a:spLocks/>
            </p:cNvSpPr>
            <p:nvPr/>
          </p:nvSpPr>
          <p:spPr bwMode="auto">
            <a:xfrm>
              <a:off x="684" y="2808"/>
              <a:ext cx="5" cy="115"/>
            </a:xfrm>
            <a:custGeom>
              <a:avLst/>
              <a:gdLst>
                <a:gd name="T0" fmla="*/ 0 w 5"/>
                <a:gd name="T1" fmla="*/ 0 h 115"/>
                <a:gd name="T2" fmla="*/ 3 w 5"/>
                <a:gd name="T3" fmla="*/ 19 h 115"/>
                <a:gd name="T4" fmla="*/ 4 w 5"/>
                <a:gd name="T5" fmla="*/ 28 h 115"/>
                <a:gd name="T6" fmla="*/ 0 w 5"/>
                <a:gd name="T7" fmla="*/ 114 h 11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15">
                  <a:moveTo>
                    <a:pt x="0" y="0"/>
                  </a:moveTo>
                  <a:lnTo>
                    <a:pt x="3" y="19"/>
                  </a:lnTo>
                  <a:lnTo>
                    <a:pt x="4" y="28"/>
                  </a:lnTo>
                  <a:lnTo>
                    <a:pt x="0" y="114"/>
                  </a:lnTo>
                </a:path>
              </a:pathLst>
            </a:custGeom>
            <a:noFill/>
            <a:ln w="76200" cap="flat">
              <a:solidFill>
                <a:srgbClr val="0093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32" name="Freeform 89"/>
            <p:cNvSpPr>
              <a:spLocks/>
            </p:cNvSpPr>
            <p:nvPr/>
          </p:nvSpPr>
          <p:spPr bwMode="auto">
            <a:xfrm>
              <a:off x="636" y="2724"/>
              <a:ext cx="1" cy="7"/>
            </a:xfrm>
            <a:custGeom>
              <a:avLst/>
              <a:gdLst>
                <a:gd name="T0" fmla="*/ 0 w 1"/>
                <a:gd name="T1" fmla="*/ 0 h 7"/>
                <a:gd name="T2" fmla="*/ 0 w 1"/>
                <a:gd name="T3" fmla="*/ 6 h 7"/>
                <a:gd name="T4" fmla="*/ 0 60000 65536"/>
                <a:gd name="T5" fmla="*/ 0 60000 65536"/>
              </a:gdLst>
              <a:ahLst/>
              <a:cxnLst>
                <a:cxn ang="T4">
                  <a:pos x="T0" y="T1"/>
                </a:cxn>
                <a:cxn ang="T5">
                  <a:pos x="T2" y="T3"/>
                </a:cxn>
              </a:cxnLst>
              <a:rect l="0" t="0" r="r" b="b"/>
              <a:pathLst>
                <a:path w="1" h="7">
                  <a:moveTo>
                    <a:pt x="0" y="0"/>
                  </a:moveTo>
                  <a:lnTo>
                    <a:pt x="0" y="6"/>
                  </a:lnTo>
                </a:path>
              </a:pathLst>
            </a:custGeom>
            <a:noFill/>
            <a:ln w="76200" cap="flat">
              <a:solidFill>
                <a:srgbClr val="0093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33" name="Freeform 90"/>
            <p:cNvSpPr>
              <a:spLocks/>
            </p:cNvSpPr>
            <p:nvPr/>
          </p:nvSpPr>
          <p:spPr bwMode="auto">
            <a:xfrm>
              <a:off x="762" y="2790"/>
              <a:ext cx="13" cy="92"/>
            </a:xfrm>
            <a:custGeom>
              <a:avLst/>
              <a:gdLst>
                <a:gd name="T0" fmla="*/ 0 w 13"/>
                <a:gd name="T1" fmla="*/ 48 h 92"/>
                <a:gd name="T2" fmla="*/ 0 w 13"/>
                <a:gd name="T3" fmla="*/ 73 h 92"/>
                <a:gd name="T4" fmla="*/ 1 w 13"/>
                <a:gd name="T5" fmla="*/ 79 h 92"/>
                <a:gd name="T6" fmla="*/ 2 w 13"/>
                <a:gd name="T7" fmla="*/ 85 h 92"/>
                <a:gd name="T8" fmla="*/ 3 w 13"/>
                <a:gd name="T9" fmla="*/ 91 h 92"/>
                <a:gd name="T10" fmla="*/ 5 w 13"/>
                <a:gd name="T11" fmla="*/ 91 h 92"/>
                <a:gd name="T12" fmla="*/ 7 w 13"/>
                <a:gd name="T13" fmla="*/ 88 h 92"/>
                <a:gd name="T14" fmla="*/ 8 w 13"/>
                <a:gd name="T15" fmla="*/ 83 h 92"/>
                <a:gd name="T16" fmla="*/ 10 w 13"/>
                <a:gd name="T17" fmla="*/ 73 h 92"/>
                <a:gd name="T18" fmla="*/ 12 w 13"/>
                <a:gd name="T19" fmla="*/ 61 h 92"/>
                <a:gd name="T20" fmla="*/ 12 w 13"/>
                <a:gd name="T21" fmla="*/ 0 h 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 h="92">
                  <a:moveTo>
                    <a:pt x="0" y="48"/>
                  </a:moveTo>
                  <a:lnTo>
                    <a:pt x="0" y="73"/>
                  </a:lnTo>
                  <a:lnTo>
                    <a:pt x="1" y="79"/>
                  </a:lnTo>
                  <a:lnTo>
                    <a:pt x="2" y="85"/>
                  </a:lnTo>
                  <a:lnTo>
                    <a:pt x="3" y="91"/>
                  </a:lnTo>
                  <a:lnTo>
                    <a:pt x="5" y="91"/>
                  </a:lnTo>
                  <a:lnTo>
                    <a:pt x="7" y="88"/>
                  </a:lnTo>
                  <a:lnTo>
                    <a:pt x="8" y="83"/>
                  </a:lnTo>
                  <a:lnTo>
                    <a:pt x="10" y="73"/>
                  </a:lnTo>
                  <a:lnTo>
                    <a:pt x="12" y="61"/>
                  </a:lnTo>
                  <a:lnTo>
                    <a:pt x="12" y="0"/>
                  </a:lnTo>
                </a:path>
              </a:pathLst>
            </a:custGeom>
            <a:noFill/>
            <a:ln w="76200" cap="flat">
              <a:solidFill>
                <a:srgbClr val="0093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34" name="Freeform 91"/>
            <p:cNvSpPr>
              <a:spLocks/>
            </p:cNvSpPr>
            <p:nvPr/>
          </p:nvSpPr>
          <p:spPr bwMode="auto">
            <a:xfrm>
              <a:off x="804" y="2768"/>
              <a:ext cx="109" cy="107"/>
            </a:xfrm>
            <a:custGeom>
              <a:avLst/>
              <a:gdLst>
                <a:gd name="T0" fmla="*/ 0 w 109"/>
                <a:gd name="T1" fmla="*/ 58 h 107"/>
                <a:gd name="T2" fmla="*/ 7 w 109"/>
                <a:gd name="T3" fmla="*/ 61 h 107"/>
                <a:gd name="T4" fmla="*/ 10 w 109"/>
                <a:gd name="T5" fmla="*/ 62 h 107"/>
                <a:gd name="T6" fmla="*/ 15 w 109"/>
                <a:gd name="T7" fmla="*/ 63 h 107"/>
                <a:gd name="T8" fmla="*/ 20 w 109"/>
                <a:gd name="T9" fmla="*/ 63 h 107"/>
                <a:gd name="T10" fmla="*/ 25 w 109"/>
                <a:gd name="T11" fmla="*/ 63 h 107"/>
                <a:gd name="T12" fmla="*/ 31 w 109"/>
                <a:gd name="T13" fmla="*/ 62 h 107"/>
                <a:gd name="T14" fmla="*/ 37 w 109"/>
                <a:gd name="T15" fmla="*/ 60 h 107"/>
                <a:gd name="T16" fmla="*/ 42 w 109"/>
                <a:gd name="T17" fmla="*/ 59 h 107"/>
                <a:gd name="T18" fmla="*/ 46 w 109"/>
                <a:gd name="T19" fmla="*/ 56 h 107"/>
                <a:gd name="T20" fmla="*/ 51 w 109"/>
                <a:gd name="T21" fmla="*/ 53 h 107"/>
                <a:gd name="T22" fmla="*/ 55 w 109"/>
                <a:gd name="T23" fmla="*/ 49 h 107"/>
                <a:gd name="T24" fmla="*/ 59 w 109"/>
                <a:gd name="T25" fmla="*/ 45 h 107"/>
                <a:gd name="T26" fmla="*/ 64 w 109"/>
                <a:gd name="T27" fmla="*/ 42 h 107"/>
                <a:gd name="T28" fmla="*/ 67 w 109"/>
                <a:gd name="T29" fmla="*/ 36 h 107"/>
                <a:gd name="T30" fmla="*/ 70 w 109"/>
                <a:gd name="T31" fmla="*/ 30 h 107"/>
                <a:gd name="T32" fmla="*/ 73 w 109"/>
                <a:gd name="T33" fmla="*/ 23 h 107"/>
                <a:gd name="T34" fmla="*/ 74 w 109"/>
                <a:gd name="T35" fmla="*/ 18 h 107"/>
                <a:gd name="T36" fmla="*/ 74 w 109"/>
                <a:gd name="T37" fmla="*/ 12 h 107"/>
                <a:gd name="T38" fmla="*/ 73 w 109"/>
                <a:gd name="T39" fmla="*/ 8 h 107"/>
                <a:gd name="T40" fmla="*/ 71 w 109"/>
                <a:gd name="T41" fmla="*/ 5 h 107"/>
                <a:gd name="T42" fmla="*/ 67 w 109"/>
                <a:gd name="T43" fmla="*/ 2 h 107"/>
                <a:gd name="T44" fmla="*/ 63 w 109"/>
                <a:gd name="T45" fmla="*/ 1 h 107"/>
                <a:gd name="T46" fmla="*/ 59 w 109"/>
                <a:gd name="T47" fmla="*/ 0 h 107"/>
                <a:gd name="T48" fmla="*/ 55 w 109"/>
                <a:gd name="T49" fmla="*/ 1 h 107"/>
                <a:gd name="T50" fmla="*/ 50 w 109"/>
                <a:gd name="T51" fmla="*/ 2 h 107"/>
                <a:gd name="T52" fmla="*/ 47 w 109"/>
                <a:gd name="T53" fmla="*/ 4 h 107"/>
                <a:gd name="T54" fmla="*/ 44 w 109"/>
                <a:gd name="T55" fmla="*/ 6 h 107"/>
                <a:gd name="T56" fmla="*/ 41 w 109"/>
                <a:gd name="T57" fmla="*/ 10 h 107"/>
                <a:gd name="T58" fmla="*/ 39 w 109"/>
                <a:gd name="T59" fmla="*/ 15 h 107"/>
                <a:gd name="T60" fmla="*/ 37 w 109"/>
                <a:gd name="T61" fmla="*/ 20 h 107"/>
                <a:gd name="T62" fmla="*/ 34 w 109"/>
                <a:gd name="T63" fmla="*/ 27 h 107"/>
                <a:gd name="T64" fmla="*/ 34 w 109"/>
                <a:gd name="T65" fmla="*/ 33 h 107"/>
                <a:gd name="T66" fmla="*/ 34 w 109"/>
                <a:gd name="T67" fmla="*/ 39 h 107"/>
                <a:gd name="T68" fmla="*/ 34 w 109"/>
                <a:gd name="T69" fmla="*/ 45 h 107"/>
                <a:gd name="T70" fmla="*/ 35 w 109"/>
                <a:gd name="T71" fmla="*/ 52 h 107"/>
                <a:gd name="T72" fmla="*/ 37 w 109"/>
                <a:gd name="T73" fmla="*/ 58 h 107"/>
                <a:gd name="T74" fmla="*/ 39 w 109"/>
                <a:gd name="T75" fmla="*/ 64 h 107"/>
                <a:gd name="T76" fmla="*/ 41 w 109"/>
                <a:gd name="T77" fmla="*/ 69 h 107"/>
                <a:gd name="T78" fmla="*/ 44 w 109"/>
                <a:gd name="T79" fmla="*/ 72 h 107"/>
                <a:gd name="T80" fmla="*/ 62 w 109"/>
                <a:gd name="T81" fmla="*/ 90 h 107"/>
                <a:gd name="T82" fmla="*/ 68 w 109"/>
                <a:gd name="T83" fmla="*/ 94 h 107"/>
                <a:gd name="T84" fmla="*/ 76 w 109"/>
                <a:gd name="T85" fmla="*/ 97 h 107"/>
                <a:gd name="T86" fmla="*/ 108 w 109"/>
                <a:gd name="T87" fmla="*/ 106 h 10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09" h="107">
                  <a:moveTo>
                    <a:pt x="0" y="58"/>
                  </a:moveTo>
                  <a:lnTo>
                    <a:pt x="7" y="61"/>
                  </a:lnTo>
                  <a:lnTo>
                    <a:pt x="10" y="62"/>
                  </a:lnTo>
                  <a:lnTo>
                    <a:pt x="15" y="63"/>
                  </a:lnTo>
                  <a:lnTo>
                    <a:pt x="20" y="63"/>
                  </a:lnTo>
                  <a:lnTo>
                    <a:pt x="25" y="63"/>
                  </a:lnTo>
                  <a:lnTo>
                    <a:pt x="31" y="62"/>
                  </a:lnTo>
                  <a:lnTo>
                    <a:pt x="37" y="60"/>
                  </a:lnTo>
                  <a:lnTo>
                    <a:pt x="42" y="59"/>
                  </a:lnTo>
                  <a:lnTo>
                    <a:pt x="46" y="56"/>
                  </a:lnTo>
                  <a:lnTo>
                    <a:pt x="51" y="53"/>
                  </a:lnTo>
                  <a:lnTo>
                    <a:pt x="55" y="49"/>
                  </a:lnTo>
                  <a:lnTo>
                    <a:pt x="59" y="45"/>
                  </a:lnTo>
                  <a:lnTo>
                    <a:pt x="64" y="42"/>
                  </a:lnTo>
                  <a:lnTo>
                    <a:pt x="67" y="36"/>
                  </a:lnTo>
                  <a:lnTo>
                    <a:pt x="70" y="30"/>
                  </a:lnTo>
                  <a:lnTo>
                    <a:pt x="73" y="23"/>
                  </a:lnTo>
                  <a:lnTo>
                    <a:pt x="74" y="18"/>
                  </a:lnTo>
                  <a:lnTo>
                    <a:pt x="74" y="12"/>
                  </a:lnTo>
                  <a:lnTo>
                    <a:pt x="73" y="8"/>
                  </a:lnTo>
                  <a:lnTo>
                    <a:pt x="71" y="5"/>
                  </a:lnTo>
                  <a:lnTo>
                    <a:pt x="67" y="2"/>
                  </a:lnTo>
                  <a:lnTo>
                    <a:pt x="63" y="1"/>
                  </a:lnTo>
                  <a:lnTo>
                    <a:pt x="59" y="0"/>
                  </a:lnTo>
                  <a:lnTo>
                    <a:pt x="55" y="1"/>
                  </a:lnTo>
                  <a:lnTo>
                    <a:pt x="50" y="2"/>
                  </a:lnTo>
                  <a:lnTo>
                    <a:pt x="47" y="4"/>
                  </a:lnTo>
                  <a:lnTo>
                    <a:pt x="44" y="6"/>
                  </a:lnTo>
                  <a:lnTo>
                    <a:pt x="41" y="10"/>
                  </a:lnTo>
                  <a:lnTo>
                    <a:pt x="39" y="15"/>
                  </a:lnTo>
                  <a:lnTo>
                    <a:pt x="37" y="20"/>
                  </a:lnTo>
                  <a:lnTo>
                    <a:pt x="34" y="27"/>
                  </a:lnTo>
                  <a:lnTo>
                    <a:pt x="34" y="33"/>
                  </a:lnTo>
                  <a:lnTo>
                    <a:pt x="34" y="39"/>
                  </a:lnTo>
                  <a:lnTo>
                    <a:pt x="34" y="45"/>
                  </a:lnTo>
                  <a:lnTo>
                    <a:pt x="35" y="52"/>
                  </a:lnTo>
                  <a:lnTo>
                    <a:pt x="37" y="58"/>
                  </a:lnTo>
                  <a:lnTo>
                    <a:pt x="39" y="64"/>
                  </a:lnTo>
                  <a:lnTo>
                    <a:pt x="41" y="69"/>
                  </a:lnTo>
                  <a:lnTo>
                    <a:pt x="44" y="72"/>
                  </a:lnTo>
                  <a:lnTo>
                    <a:pt x="62" y="90"/>
                  </a:lnTo>
                  <a:lnTo>
                    <a:pt x="68" y="94"/>
                  </a:lnTo>
                  <a:lnTo>
                    <a:pt x="76" y="97"/>
                  </a:lnTo>
                  <a:lnTo>
                    <a:pt x="108" y="106"/>
                  </a:lnTo>
                </a:path>
              </a:pathLst>
            </a:custGeom>
            <a:noFill/>
            <a:ln w="76200" cap="flat">
              <a:solidFill>
                <a:srgbClr val="0093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35" name="Freeform 92"/>
            <p:cNvSpPr>
              <a:spLocks/>
            </p:cNvSpPr>
            <p:nvPr/>
          </p:nvSpPr>
          <p:spPr bwMode="auto">
            <a:xfrm>
              <a:off x="210" y="2935"/>
              <a:ext cx="847" cy="24"/>
            </a:xfrm>
            <a:custGeom>
              <a:avLst/>
              <a:gdLst>
                <a:gd name="T0" fmla="*/ 846 w 847"/>
                <a:gd name="T1" fmla="*/ 5 h 24"/>
                <a:gd name="T2" fmla="*/ 543 w 847"/>
                <a:gd name="T3" fmla="*/ 5 h 24"/>
                <a:gd name="T4" fmla="*/ 533 w 847"/>
                <a:gd name="T5" fmla="*/ 4 h 24"/>
                <a:gd name="T6" fmla="*/ 524 w 847"/>
                <a:gd name="T7" fmla="*/ 3 h 24"/>
                <a:gd name="T8" fmla="*/ 515 w 847"/>
                <a:gd name="T9" fmla="*/ 2 h 24"/>
                <a:gd name="T10" fmla="*/ 506 w 847"/>
                <a:gd name="T11" fmla="*/ 1 h 24"/>
                <a:gd name="T12" fmla="*/ 495 w 847"/>
                <a:gd name="T13" fmla="*/ 0 h 24"/>
                <a:gd name="T14" fmla="*/ 470 w 847"/>
                <a:gd name="T15" fmla="*/ 0 h 24"/>
                <a:gd name="T16" fmla="*/ 456 w 847"/>
                <a:gd name="T17" fmla="*/ 1 h 24"/>
                <a:gd name="T18" fmla="*/ 440 w 847"/>
                <a:gd name="T19" fmla="*/ 3 h 24"/>
                <a:gd name="T20" fmla="*/ 425 w 847"/>
                <a:gd name="T21" fmla="*/ 3 h 24"/>
                <a:gd name="T22" fmla="*/ 398 w 847"/>
                <a:gd name="T23" fmla="*/ 4 h 24"/>
                <a:gd name="T24" fmla="*/ 361 w 847"/>
                <a:gd name="T25" fmla="*/ 5 h 24"/>
                <a:gd name="T26" fmla="*/ 257 w 847"/>
                <a:gd name="T27" fmla="*/ 5 h 24"/>
                <a:gd name="T28" fmla="*/ 227 w 847"/>
                <a:gd name="T29" fmla="*/ 6 h 24"/>
                <a:gd name="T30" fmla="*/ 204 w 847"/>
                <a:gd name="T31" fmla="*/ 7 h 24"/>
                <a:gd name="T32" fmla="*/ 186 w 847"/>
                <a:gd name="T33" fmla="*/ 8 h 24"/>
                <a:gd name="T34" fmla="*/ 169 w 847"/>
                <a:gd name="T35" fmla="*/ 9 h 24"/>
                <a:gd name="T36" fmla="*/ 135 w 847"/>
                <a:gd name="T37" fmla="*/ 10 h 24"/>
                <a:gd name="T38" fmla="*/ 118 w 847"/>
                <a:gd name="T39" fmla="*/ 11 h 24"/>
                <a:gd name="T40" fmla="*/ 83 w 847"/>
                <a:gd name="T41" fmla="*/ 14 h 24"/>
                <a:gd name="T42" fmla="*/ 70 w 847"/>
                <a:gd name="T43" fmla="*/ 16 h 24"/>
                <a:gd name="T44" fmla="*/ 58 w 847"/>
                <a:gd name="T45" fmla="*/ 18 h 24"/>
                <a:gd name="T46" fmla="*/ 49 w 847"/>
                <a:gd name="T47" fmla="*/ 19 h 24"/>
                <a:gd name="T48" fmla="*/ 39 w 847"/>
                <a:gd name="T49" fmla="*/ 21 h 24"/>
                <a:gd name="T50" fmla="*/ 29 w 847"/>
                <a:gd name="T51" fmla="*/ 21 h 24"/>
                <a:gd name="T52" fmla="*/ 0 w 847"/>
                <a:gd name="T53" fmla="*/ 23 h 2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847" h="24">
                  <a:moveTo>
                    <a:pt x="846" y="5"/>
                  </a:moveTo>
                  <a:lnTo>
                    <a:pt x="543" y="5"/>
                  </a:lnTo>
                  <a:lnTo>
                    <a:pt x="533" y="4"/>
                  </a:lnTo>
                  <a:lnTo>
                    <a:pt x="524" y="3"/>
                  </a:lnTo>
                  <a:lnTo>
                    <a:pt x="515" y="2"/>
                  </a:lnTo>
                  <a:lnTo>
                    <a:pt x="506" y="1"/>
                  </a:lnTo>
                  <a:lnTo>
                    <a:pt x="495" y="0"/>
                  </a:lnTo>
                  <a:lnTo>
                    <a:pt x="470" y="0"/>
                  </a:lnTo>
                  <a:lnTo>
                    <a:pt x="456" y="1"/>
                  </a:lnTo>
                  <a:lnTo>
                    <a:pt x="440" y="3"/>
                  </a:lnTo>
                  <a:lnTo>
                    <a:pt x="425" y="3"/>
                  </a:lnTo>
                  <a:lnTo>
                    <a:pt x="398" y="4"/>
                  </a:lnTo>
                  <a:lnTo>
                    <a:pt x="361" y="5"/>
                  </a:lnTo>
                  <a:lnTo>
                    <a:pt x="257" y="5"/>
                  </a:lnTo>
                  <a:lnTo>
                    <a:pt x="227" y="6"/>
                  </a:lnTo>
                  <a:lnTo>
                    <a:pt x="204" y="7"/>
                  </a:lnTo>
                  <a:lnTo>
                    <a:pt x="186" y="8"/>
                  </a:lnTo>
                  <a:lnTo>
                    <a:pt x="169" y="9"/>
                  </a:lnTo>
                  <a:lnTo>
                    <a:pt x="135" y="10"/>
                  </a:lnTo>
                  <a:lnTo>
                    <a:pt x="118" y="11"/>
                  </a:lnTo>
                  <a:lnTo>
                    <a:pt x="83" y="14"/>
                  </a:lnTo>
                  <a:lnTo>
                    <a:pt x="70" y="16"/>
                  </a:lnTo>
                  <a:lnTo>
                    <a:pt x="58" y="18"/>
                  </a:lnTo>
                  <a:lnTo>
                    <a:pt x="49" y="19"/>
                  </a:lnTo>
                  <a:lnTo>
                    <a:pt x="39" y="21"/>
                  </a:lnTo>
                  <a:lnTo>
                    <a:pt x="29" y="21"/>
                  </a:lnTo>
                  <a:lnTo>
                    <a:pt x="0" y="23"/>
                  </a:lnTo>
                </a:path>
              </a:pathLst>
            </a:custGeom>
            <a:noFill/>
            <a:ln w="76200" cap="flat">
              <a:solidFill>
                <a:srgbClr val="0093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3320" name="Group 93"/>
          <p:cNvGrpSpPr>
            <a:grpSpLocks/>
          </p:cNvGrpSpPr>
          <p:nvPr/>
        </p:nvGrpSpPr>
        <p:grpSpPr bwMode="auto">
          <a:xfrm>
            <a:off x="307975" y="1273175"/>
            <a:ext cx="2674938" cy="2160588"/>
            <a:chOff x="162" y="972"/>
            <a:chExt cx="1404" cy="1651"/>
          </a:xfrm>
        </p:grpSpPr>
        <p:sp>
          <p:nvSpPr>
            <p:cNvPr id="13322" name="Freeform 94"/>
            <p:cNvSpPr>
              <a:spLocks/>
            </p:cNvSpPr>
            <p:nvPr/>
          </p:nvSpPr>
          <p:spPr bwMode="auto">
            <a:xfrm>
              <a:off x="216" y="990"/>
              <a:ext cx="19" cy="277"/>
            </a:xfrm>
            <a:custGeom>
              <a:avLst/>
              <a:gdLst>
                <a:gd name="T0" fmla="*/ 0 w 19"/>
                <a:gd name="T1" fmla="*/ 0 h 277"/>
                <a:gd name="T2" fmla="*/ 3 w 19"/>
                <a:gd name="T3" fmla="*/ 10 h 277"/>
                <a:gd name="T4" fmla="*/ 4 w 19"/>
                <a:gd name="T5" fmla="*/ 16 h 277"/>
                <a:gd name="T6" fmla="*/ 3 w 19"/>
                <a:gd name="T7" fmla="*/ 23 h 277"/>
                <a:gd name="T8" fmla="*/ 2 w 19"/>
                <a:gd name="T9" fmla="*/ 31 h 277"/>
                <a:gd name="T10" fmla="*/ 1 w 19"/>
                <a:gd name="T11" fmla="*/ 39 h 277"/>
                <a:gd name="T12" fmla="*/ 1 w 19"/>
                <a:gd name="T13" fmla="*/ 46 h 277"/>
                <a:gd name="T14" fmla="*/ 1 w 19"/>
                <a:gd name="T15" fmla="*/ 53 h 277"/>
                <a:gd name="T16" fmla="*/ 1 w 19"/>
                <a:gd name="T17" fmla="*/ 66 h 277"/>
                <a:gd name="T18" fmla="*/ 4 w 19"/>
                <a:gd name="T19" fmla="*/ 123 h 277"/>
                <a:gd name="T20" fmla="*/ 5 w 19"/>
                <a:gd name="T21" fmla="*/ 161 h 277"/>
                <a:gd name="T22" fmla="*/ 6 w 19"/>
                <a:gd name="T23" fmla="*/ 175 h 277"/>
                <a:gd name="T24" fmla="*/ 7 w 19"/>
                <a:gd name="T25" fmla="*/ 187 h 277"/>
                <a:gd name="T26" fmla="*/ 9 w 19"/>
                <a:gd name="T27" fmla="*/ 196 h 277"/>
                <a:gd name="T28" fmla="*/ 10 w 19"/>
                <a:gd name="T29" fmla="*/ 205 h 277"/>
                <a:gd name="T30" fmla="*/ 11 w 19"/>
                <a:gd name="T31" fmla="*/ 212 h 277"/>
                <a:gd name="T32" fmla="*/ 18 w 19"/>
                <a:gd name="T33" fmla="*/ 276 h 27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9" h="277">
                  <a:moveTo>
                    <a:pt x="0" y="0"/>
                  </a:moveTo>
                  <a:lnTo>
                    <a:pt x="3" y="10"/>
                  </a:lnTo>
                  <a:lnTo>
                    <a:pt x="4" y="16"/>
                  </a:lnTo>
                  <a:lnTo>
                    <a:pt x="3" y="23"/>
                  </a:lnTo>
                  <a:lnTo>
                    <a:pt x="2" y="31"/>
                  </a:lnTo>
                  <a:lnTo>
                    <a:pt x="1" y="39"/>
                  </a:lnTo>
                  <a:lnTo>
                    <a:pt x="1" y="46"/>
                  </a:lnTo>
                  <a:lnTo>
                    <a:pt x="1" y="53"/>
                  </a:lnTo>
                  <a:lnTo>
                    <a:pt x="1" y="66"/>
                  </a:lnTo>
                  <a:lnTo>
                    <a:pt x="4" y="123"/>
                  </a:lnTo>
                  <a:lnTo>
                    <a:pt x="5" y="161"/>
                  </a:lnTo>
                  <a:lnTo>
                    <a:pt x="6" y="175"/>
                  </a:lnTo>
                  <a:lnTo>
                    <a:pt x="7" y="187"/>
                  </a:lnTo>
                  <a:lnTo>
                    <a:pt x="9" y="196"/>
                  </a:lnTo>
                  <a:lnTo>
                    <a:pt x="10" y="205"/>
                  </a:lnTo>
                  <a:lnTo>
                    <a:pt x="11" y="212"/>
                  </a:lnTo>
                  <a:lnTo>
                    <a:pt x="18" y="276"/>
                  </a:lnTo>
                </a:path>
              </a:pathLst>
            </a:custGeom>
            <a:noFill/>
            <a:ln w="76200" cap="flat">
              <a:solidFill>
                <a:srgbClr val="0093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23" name="Freeform 95"/>
            <p:cNvSpPr>
              <a:spLocks/>
            </p:cNvSpPr>
            <p:nvPr/>
          </p:nvSpPr>
          <p:spPr bwMode="auto">
            <a:xfrm>
              <a:off x="312" y="972"/>
              <a:ext cx="22" cy="271"/>
            </a:xfrm>
            <a:custGeom>
              <a:avLst/>
              <a:gdLst>
                <a:gd name="T0" fmla="*/ 0 w 22"/>
                <a:gd name="T1" fmla="*/ 0 h 271"/>
                <a:gd name="T2" fmla="*/ 0 w 22"/>
                <a:gd name="T3" fmla="*/ 44 h 271"/>
                <a:gd name="T4" fmla="*/ 1 w 22"/>
                <a:gd name="T5" fmla="*/ 58 h 271"/>
                <a:gd name="T6" fmla="*/ 2 w 22"/>
                <a:gd name="T7" fmla="*/ 70 h 271"/>
                <a:gd name="T8" fmla="*/ 3 w 22"/>
                <a:gd name="T9" fmla="*/ 83 h 271"/>
                <a:gd name="T10" fmla="*/ 5 w 22"/>
                <a:gd name="T11" fmla="*/ 95 h 271"/>
                <a:gd name="T12" fmla="*/ 8 w 22"/>
                <a:gd name="T13" fmla="*/ 116 h 271"/>
                <a:gd name="T14" fmla="*/ 10 w 22"/>
                <a:gd name="T15" fmla="*/ 125 h 271"/>
                <a:gd name="T16" fmla="*/ 10 w 22"/>
                <a:gd name="T17" fmla="*/ 134 h 271"/>
                <a:gd name="T18" fmla="*/ 11 w 22"/>
                <a:gd name="T19" fmla="*/ 141 h 271"/>
                <a:gd name="T20" fmla="*/ 12 w 22"/>
                <a:gd name="T21" fmla="*/ 150 h 271"/>
                <a:gd name="T22" fmla="*/ 15 w 22"/>
                <a:gd name="T23" fmla="*/ 171 h 271"/>
                <a:gd name="T24" fmla="*/ 16 w 22"/>
                <a:gd name="T25" fmla="*/ 182 h 271"/>
                <a:gd name="T26" fmla="*/ 17 w 22"/>
                <a:gd name="T27" fmla="*/ 193 h 271"/>
                <a:gd name="T28" fmla="*/ 17 w 22"/>
                <a:gd name="T29" fmla="*/ 205 h 271"/>
                <a:gd name="T30" fmla="*/ 18 w 22"/>
                <a:gd name="T31" fmla="*/ 214 h 271"/>
                <a:gd name="T32" fmla="*/ 19 w 22"/>
                <a:gd name="T33" fmla="*/ 221 h 271"/>
                <a:gd name="T34" fmla="*/ 21 w 22"/>
                <a:gd name="T35" fmla="*/ 227 h 271"/>
                <a:gd name="T36" fmla="*/ 21 w 22"/>
                <a:gd name="T37" fmla="*/ 233 h 271"/>
                <a:gd name="T38" fmla="*/ 18 w 22"/>
                <a:gd name="T39" fmla="*/ 270 h 27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2" h="271">
                  <a:moveTo>
                    <a:pt x="0" y="0"/>
                  </a:moveTo>
                  <a:lnTo>
                    <a:pt x="0" y="44"/>
                  </a:lnTo>
                  <a:lnTo>
                    <a:pt x="1" y="58"/>
                  </a:lnTo>
                  <a:lnTo>
                    <a:pt x="2" y="70"/>
                  </a:lnTo>
                  <a:lnTo>
                    <a:pt x="3" y="83"/>
                  </a:lnTo>
                  <a:lnTo>
                    <a:pt x="5" y="95"/>
                  </a:lnTo>
                  <a:lnTo>
                    <a:pt x="8" y="116"/>
                  </a:lnTo>
                  <a:lnTo>
                    <a:pt x="10" y="125"/>
                  </a:lnTo>
                  <a:lnTo>
                    <a:pt x="10" y="134"/>
                  </a:lnTo>
                  <a:lnTo>
                    <a:pt x="11" y="141"/>
                  </a:lnTo>
                  <a:lnTo>
                    <a:pt x="12" y="150"/>
                  </a:lnTo>
                  <a:lnTo>
                    <a:pt x="15" y="171"/>
                  </a:lnTo>
                  <a:lnTo>
                    <a:pt x="16" y="182"/>
                  </a:lnTo>
                  <a:lnTo>
                    <a:pt x="17" y="193"/>
                  </a:lnTo>
                  <a:lnTo>
                    <a:pt x="17" y="205"/>
                  </a:lnTo>
                  <a:lnTo>
                    <a:pt x="18" y="214"/>
                  </a:lnTo>
                  <a:lnTo>
                    <a:pt x="19" y="221"/>
                  </a:lnTo>
                  <a:lnTo>
                    <a:pt x="21" y="227"/>
                  </a:lnTo>
                  <a:lnTo>
                    <a:pt x="21" y="233"/>
                  </a:lnTo>
                  <a:lnTo>
                    <a:pt x="18" y="270"/>
                  </a:lnTo>
                </a:path>
              </a:pathLst>
            </a:custGeom>
            <a:noFill/>
            <a:ln w="76200" cap="flat">
              <a:solidFill>
                <a:srgbClr val="0093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24" name="Freeform 96"/>
            <p:cNvSpPr>
              <a:spLocks/>
            </p:cNvSpPr>
            <p:nvPr/>
          </p:nvSpPr>
          <p:spPr bwMode="auto">
            <a:xfrm>
              <a:off x="162" y="1123"/>
              <a:ext cx="139" cy="18"/>
            </a:xfrm>
            <a:custGeom>
              <a:avLst/>
              <a:gdLst>
                <a:gd name="T0" fmla="*/ 138 w 139"/>
                <a:gd name="T1" fmla="*/ 17 h 18"/>
                <a:gd name="T2" fmla="*/ 128 w 139"/>
                <a:gd name="T3" fmla="*/ 14 h 18"/>
                <a:gd name="T4" fmla="*/ 122 w 139"/>
                <a:gd name="T5" fmla="*/ 12 h 18"/>
                <a:gd name="T6" fmla="*/ 82 w 139"/>
                <a:gd name="T7" fmla="*/ 3 h 18"/>
                <a:gd name="T8" fmla="*/ 74 w 139"/>
                <a:gd name="T9" fmla="*/ 1 h 18"/>
                <a:gd name="T10" fmla="*/ 66 w 139"/>
                <a:gd name="T11" fmla="*/ 1 h 18"/>
                <a:gd name="T12" fmla="*/ 58 w 139"/>
                <a:gd name="T13" fmla="*/ 0 h 18"/>
                <a:gd name="T14" fmla="*/ 49 w 139"/>
                <a:gd name="T15" fmla="*/ 0 h 18"/>
                <a:gd name="T16" fmla="*/ 31 w 139"/>
                <a:gd name="T17" fmla="*/ 0 h 18"/>
                <a:gd name="T18" fmla="*/ 23 w 139"/>
                <a:gd name="T19" fmla="*/ 0 h 18"/>
                <a:gd name="T20" fmla="*/ 17 w 139"/>
                <a:gd name="T21" fmla="*/ 1 h 18"/>
                <a:gd name="T22" fmla="*/ 0 w 139"/>
                <a:gd name="T23" fmla="*/ 5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39" h="18">
                  <a:moveTo>
                    <a:pt x="138" y="17"/>
                  </a:moveTo>
                  <a:lnTo>
                    <a:pt x="128" y="14"/>
                  </a:lnTo>
                  <a:lnTo>
                    <a:pt x="122" y="12"/>
                  </a:lnTo>
                  <a:lnTo>
                    <a:pt x="82" y="3"/>
                  </a:lnTo>
                  <a:lnTo>
                    <a:pt x="74" y="1"/>
                  </a:lnTo>
                  <a:lnTo>
                    <a:pt x="66" y="1"/>
                  </a:lnTo>
                  <a:lnTo>
                    <a:pt x="58" y="0"/>
                  </a:lnTo>
                  <a:lnTo>
                    <a:pt x="49" y="0"/>
                  </a:lnTo>
                  <a:lnTo>
                    <a:pt x="31" y="0"/>
                  </a:lnTo>
                  <a:lnTo>
                    <a:pt x="23" y="0"/>
                  </a:lnTo>
                  <a:lnTo>
                    <a:pt x="17" y="1"/>
                  </a:lnTo>
                  <a:lnTo>
                    <a:pt x="0" y="5"/>
                  </a:lnTo>
                </a:path>
              </a:pathLst>
            </a:custGeom>
            <a:noFill/>
            <a:ln w="76200" cap="flat">
              <a:solidFill>
                <a:srgbClr val="0093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25" name="Freeform 97"/>
            <p:cNvSpPr>
              <a:spLocks/>
            </p:cNvSpPr>
            <p:nvPr/>
          </p:nvSpPr>
          <p:spPr bwMode="auto">
            <a:xfrm>
              <a:off x="402" y="1052"/>
              <a:ext cx="1164" cy="1571"/>
            </a:xfrm>
            <a:custGeom>
              <a:avLst/>
              <a:gdLst>
                <a:gd name="T0" fmla="*/ 11 w 1164"/>
                <a:gd name="T1" fmla="*/ 46 h 1571"/>
                <a:gd name="T2" fmla="*/ 50 w 1164"/>
                <a:gd name="T3" fmla="*/ 12 h 1571"/>
                <a:gd name="T4" fmla="*/ 83 w 1164"/>
                <a:gd name="T5" fmla="*/ 1 h 1571"/>
                <a:gd name="T6" fmla="*/ 156 w 1164"/>
                <a:gd name="T7" fmla="*/ 3 h 1571"/>
                <a:gd name="T8" fmla="*/ 211 w 1164"/>
                <a:gd name="T9" fmla="*/ 15 h 1571"/>
                <a:gd name="T10" fmla="*/ 261 w 1164"/>
                <a:gd name="T11" fmla="*/ 32 h 1571"/>
                <a:gd name="T12" fmla="*/ 326 w 1164"/>
                <a:gd name="T13" fmla="*/ 74 h 1571"/>
                <a:gd name="T14" fmla="*/ 394 w 1164"/>
                <a:gd name="T15" fmla="*/ 125 h 1571"/>
                <a:gd name="T16" fmla="*/ 426 w 1164"/>
                <a:gd name="T17" fmla="*/ 170 h 1571"/>
                <a:gd name="T18" fmla="*/ 464 w 1164"/>
                <a:gd name="T19" fmla="*/ 227 h 1571"/>
                <a:gd name="T20" fmla="*/ 498 w 1164"/>
                <a:gd name="T21" fmla="*/ 317 h 1571"/>
                <a:gd name="T22" fmla="*/ 520 w 1164"/>
                <a:gd name="T23" fmla="*/ 389 h 1571"/>
                <a:gd name="T24" fmla="*/ 538 w 1164"/>
                <a:gd name="T25" fmla="*/ 469 h 1571"/>
                <a:gd name="T26" fmla="*/ 549 w 1164"/>
                <a:gd name="T27" fmla="*/ 561 h 1571"/>
                <a:gd name="T28" fmla="*/ 562 w 1164"/>
                <a:gd name="T29" fmla="*/ 710 h 1571"/>
                <a:gd name="T30" fmla="*/ 569 w 1164"/>
                <a:gd name="T31" fmla="*/ 789 h 1571"/>
                <a:gd name="T32" fmla="*/ 584 w 1164"/>
                <a:gd name="T33" fmla="*/ 873 h 1571"/>
                <a:gd name="T34" fmla="*/ 598 w 1164"/>
                <a:gd name="T35" fmla="*/ 939 h 1571"/>
                <a:gd name="T36" fmla="*/ 633 w 1164"/>
                <a:gd name="T37" fmla="*/ 1095 h 1571"/>
                <a:gd name="T38" fmla="*/ 653 w 1164"/>
                <a:gd name="T39" fmla="*/ 1161 h 1571"/>
                <a:gd name="T40" fmla="*/ 691 w 1164"/>
                <a:gd name="T41" fmla="*/ 1221 h 1571"/>
                <a:gd name="T42" fmla="*/ 746 w 1164"/>
                <a:gd name="T43" fmla="*/ 1300 h 1571"/>
                <a:gd name="T44" fmla="*/ 826 w 1164"/>
                <a:gd name="T45" fmla="*/ 1371 h 1571"/>
                <a:gd name="T46" fmla="*/ 893 w 1164"/>
                <a:gd name="T47" fmla="*/ 1409 h 1571"/>
                <a:gd name="T48" fmla="*/ 961 w 1164"/>
                <a:gd name="T49" fmla="*/ 1440 h 1571"/>
                <a:gd name="T50" fmla="*/ 1015 w 1164"/>
                <a:gd name="T51" fmla="*/ 1460 h 1571"/>
                <a:gd name="T52" fmla="*/ 1059 w 1164"/>
                <a:gd name="T53" fmla="*/ 1466 h 1571"/>
                <a:gd name="T54" fmla="*/ 1120 w 1164"/>
                <a:gd name="T55" fmla="*/ 1471 h 1571"/>
                <a:gd name="T56" fmla="*/ 1160 w 1164"/>
                <a:gd name="T57" fmla="*/ 1467 h 1571"/>
                <a:gd name="T58" fmla="*/ 1163 w 1164"/>
                <a:gd name="T59" fmla="*/ 1462 h 1571"/>
                <a:gd name="T60" fmla="*/ 1151 w 1164"/>
                <a:gd name="T61" fmla="*/ 1448 h 1571"/>
                <a:gd name="T62" fmla="*/ 1100 w 1164"/>
                <a:gd name="T63" fmla="*/ 1416 h 1571"/>
                <a:gd name="T64" fmla="*/ 1043 w 1164"/>
                <a:gd name="T65" fmla="*/ 1390 h 1571"/>
                <a:gd name="T66" fmla="*/ 1022 w 1164"/>
                <a:gd name="T67" fmla="*/ 1378 h 1571"/>
                <a:gd name="T68" fmla="*/ 1026 w 1164"/>
                <a:gd name="T69" fmla="*/ 1374 h 1571"/>
                <a:gd name="T70" fmla="*/ 1057 w 1164"/>
                <a:gd name="T71" fmla="*/ 1372 h 1571"/>
                <a:gd name="T72" fmla="*/ 1103 w 1164"/>
                <a:gd name="T73" fmla="*/ 1387 h 1571"/>
                <a:gd name="T74" fmla="*/ 1136 w 1164"/>
                <a:gd name="T75" fmla="*/ 1406 h 1571"/>
                <a:gd name="T76" fmla="*/ 1143 w 1164"/>
                <a:gd name="T77" fmla="*/ 1421 h 1571"/>
                <a:gd name="T78" fmla="*/ 1139 w 1164"/>
                <a:gd name="T79" fmla="*/ 1439 h 1571"/>
                <a:gd name="T80" fmla="*/ 1096 w 1164"/>
                <a:gd name="T81" fmla="*/ 1476 h 1571"/>
                <a:gd name="T82" fmla="*/ 1052 w 1164"/>
                <a:gd name="T83" fmla="*/ 1523 h 1571"/>
                <a:gd name="T84" fmla="*/ 1032 w 1164"/>
                <a:gd name="T85" fmla="*/ 1570 h 157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164" h="1571">
                  <a:moveTo>
                    <a:pt x="0" y="70"/>
                  </a:moveTo>
                  <a:lnTo>
                    <a:pt x="11" y="46"/>
                  </a:lnTo>
                  <a:lnTo>
                    <a:pt x="40" y="18"/>
                  </a:lnTo>
                  <a:lnTo>
                    <a:pt x="50" y="12"/>
                  </a:lnTo>
                  <a:lnTo>
                    <a:pt x="68" y="5"/>
                  </a:lnTo>
                  <a:lnTo>
                    <a:pt x="83" y="1"/>
                  </a:lnTo>
                  <a:lnTo>
                    <a:pt x="112" y="0"/>
                  </a:lnTo>
                  <a:lnTo>
                    <a:pt x="156" y="3"/>
                  </a:lnTo>
                  <a:lnTo>
                    <a:pt x="173" y="5"/>
                  </a:lnTo>
                  <a:lnTo>
                    <a:pt x="211" y="15"/>
                  </a:lnTo>
                  <a:lnTo>
                    <a:pt x="240" y="24"/>
                  </a:lnTo>
                  <a:lnTo>
                    <a:pt x="261" y="32"/>
                  </a:lnTo>
                  <a:lnTo>
                    <a:pt x="293" y="50"/>
                  </a:lnTo>
                  <a:lnTo>
                    <a:pt x="326" y="74"/>
                  </a:lnTo>
                  <a:lnTo>
                    <a:pt x="359" y="99"/>
                  </a:lnTo>
                  <a:lnTo>
                    <a:pt x="394" y="125"/>
                  </a:lnTo>
                  <a:lnTo>
                    <a:pt x="403" y="137"/>
                  </a:lnTo>
                  <a:lnTo>
                    <a:pt x="426" y="170"/>
                  </a:lnTo>
                  <a:lnTo>
                    <a:pt x="445" y="196"/>
                  </a:lnTo>
                  <a:lnTo>
                    <a:pt x="464" y="227"/>
                  </a:lnTo>
                  <a:lnTo>
                    <a:pt x="480" y="273"/>
                  </a:lnTo>
                  <a:lnTo>
                    <a:pt x="498" y="317"/>
                  </a:lnTo>
                  <a:lnTo>
                    <a:pt x="511" y="357"/>
                  </a:lnTo>
                  <a:lnTo>
                    <a:pt x="520" y="389"/>
                  </a:lnTo>
                  <a:lnTo>
                    <a:pt x="533" y="441"/>
                  </a:lnTo>
                  <a:lnTo>
                    <a:pt x="538" y="469"/>
                  </a:lnTo>
                  <a:lnTo>
                    <a:pt x="542" y="498"/>
                  </a:lnTo>
                  <a:lnTo>
                    <a:pt x="549" y="561"/>
                  </a:lnTo>
                  <a:lnTo>
                    <a:pt x="559" y="668"/>
                  </a:lnTo>
                  <a:lnTo>
                    <a:pt x="562" y="710"/>
                  </a:lnTo>
                  <a:lnTo>
                    <a:pt x="563" y="750"/>
                  </a:lnTo>
                  <a:lnTo>
                    <a:pt x="569" y="789"/>
                  </a:lnTo>
                  <a:lnTo>
                    <a:pt x="575" y="827"/>
                  </a:lnTo>
                  <a:lnTo>
                    <a:pt x="584" y="873"/>
                  </a:lnTo>
                  <a:lnTo>
                    <a:pt x="588" y="905"/>
                  </a:lnTo>
                  <a:lnTo>
                    <a:pt x="598" y="939"/>
                  </a:lnTo>
                  <a:lnTo>
                    <a:pt x="622" y="1047"/>
                  </a:lnTo>
                  <a:lnTo>
                    <a:pt x="633" y="1095"/>
                  </a:lnTo>
                  <a:lnTo>
                    <a:pt x="646" y="1142"/>
                  </a:lnTo>
                  <a:lnTo>
                    <a:pt x="653" y="1161"/>
                  </a:lnTo>
                  <a:lnTo>
                    <a:pt x="665" y="1183"/>
                  </a:lnTo>
                  <a:lnTo>
                    <a:pt x="691" y="1221"/>
                  </a:lnTo>
                  <a:lnTo>
                    <a:pt x="721" y="1268"/>
                  </a:lnTo>
                  <a:lnTo>
                    <a:pt x="746" y="1300"/>
                  </a:lnTo>
                  <a:lnTo>
                    <a:pt x="799" y="1349"/>
                  </a:lnTo>
                  <a:lnTo>
                    <a:pt x="826" y="1371"/>
                  </a:lnTo>
                  <a:lnTo>
                    <a:pt x="858" y="1390"/>
                  </a:lnTo>
                  <a:lnTo>
                    <a:pt x="893" y="1409"/>
                  </a:lnTo>
                  <a:lnTo>
                    <a:pt x="929" y="1425"/>
                  </a:lnTo>
                  <a:lnTo>
                    <a:pt x="961" y="1440"/>
                  </a:lnTo>
                  <a:lnTo>
                    <a:pt x="981" y="1451"/>
                  </a:lnTo>
                  <a:lnTo>
                    <a:pt x="1015" y="1460"/>
                  </a:lnTo>
                  <a:lnTo>
                    <a:pt x="1030" y="1464"/>
                  </a:lnTo>
                  <a:lnTo>
                    <a:pt x="1059" y="1466"/>
                  </a:lnTo>
                  <a:lnTo>
                    <a:pt x="1092" y="1468"/>
                  </a:lnTo>
                  <a:lnTo>
                    <a:pt x="1120" y="1471"/>
                  </a:lnTo>
                  <a:lnTo>
                    <a:pt x="1157" y="1469"/>
                  </a:lnTo>
                  <a:lnTo>
                    <a:pt x="1160" y="1467"/>
                  </a:lnTo>
                  <a:lnTo>
                    <a:pt x="1162" y="1464"/>
                  </a:lnTo>
                  <a:lnTo>
                    <a:pt x="1163" y="1462"/>
                  </a:lnTo>
                  <a:lnTo>
                    <a:pt x="1160" y="1458"/>
                  </a:lnTo>
                  <a:lnTo>
                    <a:pt x="1151" y="1448"/>
                  </a:lnTo>
                  <a:lnTo>
                    <a:pt x="1116" y="1424"/>
                  </a:lnTo>
                  <a:lnTo>
                    <a:pt x="1100" y="1416"/>
                  </a:lnTo>
                  <a:lnTo>
                    <a:pt x="1072" y="1405"/>
                  </a:lnTo>
                  <a:lnTo>
                    <a:pt x="1043" y="1390"/>
                  </a:lnTo>
                  <a:lnTo>
                    <a:pt x="1025" y="1381"/>
                  </a:lnTo>
                  <a:lnTo>
                    <a:pt x="1022" y="1378"/>
                  </a:lnTo>
                  <a:lnTo>
                    <a:pt x="1023" y="1376"/>
                  </a:lnTo>
                  <a:lnTo>
                    <a:pt x="1026" y="1374"/>
                  </a:lnTo>
                  <a:lnTo>
                    <a:pt x="1040" y="1373"/>
                  </a:lnTo>
                  <a:lnTo>
                    <a:pt x="1057" y="1372"/>
                  </a:lnTo>
                  <a:lnTo>
                    <a:pt x="1074" y="1375"/>
                  </a:lnTo>
                  <a:lnTo>
                    <a:pt x="1103" y="1387"/>
                  </a:lnTo>
                  <a:lnTo>
                    <a:pt x="1125" y="1398"/>
                  </a:lnTo>
                  <a:lnTo>
                    <a:pt x="1136" y="1406"/>
                  </a:lnTo>
                  <a:lnTo>
                    <a:pt x="1139" y="1411"/>
                  </a:lnTo>
                  <a:lnTo>
                    <a:pt x="1143" y="1421"/>
                  </a:lnTo>
                  <a:lnTo>
                    <a:pt x="1142" y="1427"/>
                  </a:lnTo>
                  <a:lnTo>
                    <a:pt x="1139" y="1439"/>
                  </a:lnTo>
                  <a:lnTo>
                    <a:pt x="1131" y="1448"/>
                  </a:lnTo>
                  <a:lnTo>
                    <a:pt x="1096" y="1476"/>
                  </a:lnTo>
                  <a:lnTo>
                    <a:pt x="1083" y="1486"/>
                  </a:lnTo>
                  <a:lnTo>
                    <a:pt x="1052" y="1523"/>
                  </a:lnTo>
                  <a:lnTo>
                    <a:pt x="1041" y="1546"/>
                  </a:lnTo>
                  <a:lnTo>
                    <a:pt x="1032" y="1570"/>
                  </a:lnTo>
                </a:path>
              </a:pathLst>
            </a:custGeom>
            <a:noFill/>
            <a:ln w="76200" cap="flat">
              <a:solidFill>
                <a:srgbClr val="0093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3321" name="Freeform 98"/>
          <p:cNvSpPr>
            <a:spLocks/>
          </p:cNvSpPr>
          <p:nvPr/>
        </p:nvSpPr>
        <p:spPr bwMode="auto">
          <a:xfrm>
            <a:off x="3132138" y="3141663"/>
            <a:ext cx="366712" cy="403225"/>
          </a:xfrm>
          <a:custGeom>
            <a:avLst/>
            <a:gdLst>
              <a:gd name="T0" fmla="*/ 0 w 193"/>
              <a:gd name="T1" fmla="*/ 0 h 307"/>
              <a:gd name="T2" fmla="*/ 25270827 w 193"/>
              <a:gd name="T3" fmla="*/ 5174940 h 307"/>
              <a:gd name="T4" fmla="*/ 32492963 w 193"/>
              <a:gd name="T5" fmla="*/ 12075735 h 307"/>
              <a:gd name="T6" fmla="*/ 39713200 w 193"/>
              <a:gd name="T7" fmla="*/ 20701072 h 307"/>
              <a:gd name="T8" fmla="*/ 50543554 w 193"/>
              <a:gd name="T9" fmla="*/ 31052265 h 307"/>
              <a:gd name="T10" fmla="*/ 57763790 w 193"/>
              <a:gd name="T11" fmla="*/ 44852542 h 307"/>
              <a:gd name="T12" fmla="*/ 64984026 w 193"/>
              <a:gd name="T13" fmla="*/ 63829073 h 307"/>
              <a:gd name="T14" fmla="*/ 72204263 w 193"/>
              <a:gd name="T15" fmla="*/ 84530145 h 307"/>
              <a:gd name="T16" fmla="*/ 75814381 w 193"/>
              <a:gd name="T17" fmla="*/ 100056278 h 307"/>
              <a:gd name="T18" fmla="*/ 79424499 w 193"/>
              <a:gd name="T19" fmla="*/ 115582410 h 307"/>
              <a:gd name="T20" fmla="*/ 86644735 w 193"/>
              <a:gd name="T21" fmla="*/ 148360531 h 307"/>
              <a:gd name="T22" fmla="*/ 97476990 w 193"/>
              <a:gd name="T23" fmla="*/ 203564267 h 307"/>
              <a:gd name="T24" fmla="*/ 101087108 w 193"/>
              <a:gd name="T25" fmla="*/ 225989881 h 307"/>
              <a:gd name="T26" fmla="*/ 104697226 w 193"/>
              <a:gd name="T27" fmla="*/ 246690954 h 307"/>
              <a:gd name="T28" fmla="*/ 104697226 w 193"/>
              <a:gd name="T29" fmla="*/ 263942942 h 307"/>
              <a:gd name="T30" fmla="*/ 104697226 w 193"/>
              <a:gd name="T31" fmla="*/ 301894689 h 307"/>
              <a:gd name="T32" fmla="*/ 108307344 w 193"/>
              <a:gd name="T33" fmla="*/ 367449617 h 307"/>
              <a:gd name="T34" fmla="*/ 111917462 w 193"/>
              <a:gd name="T35" fmla="*/ 382975750 h 307"/>
              <a:gd name="T36" fmla="*/ 115527580 w 193"/>
              <a:gd name="T37" fmla="*/ 400226425 h 307"/>
              <a:gd name="T38" fmla="*/ 119137699 w 193"/>
              <a:gd name="T39" fmla="*/ 417478413 h 307"/>
              <a:gd name="T40" fmla="*/ 122747817 w 193"/>
              <a:gd name="T41" fmla="*/ 439904027 h 307"/>
              <a:gd name="T42" fmla="*/ 126357935 w 193"/>
              <a:gd name="T43" fmla="*/ 464055497 h 307"/>
              <a:gd name="T44" fmla="*/ 126357935 w 193"/>
              <a:gd name="T45" fmla="*/ 488208281 h 307"/>
              <a:gd name="T46" fmla="*/ 133578171 w 193"/>
              <a:gd name="T47" fmla="*/ 503733100 h 307"/>
              <a:gd name="T48" fmla="*/ 140798407 w 193"/>
              <a:gd name="T49" fmla="*/ 514084293 h 307"/>
              <a:gd name="T50" fmla="*/ 151630662 w 193"/>
              <a:gd name="T51" fmla="*/ 517534690 h 307"/>
              <a:gd name="T52" fmla="*/ 166071134 w 193"/>
              <a:gd name="T53" fmla="*/ 520985088 h 307"/>
              <a:gd name="T54" fmla="*/ 184121725 w 193"/>
              <a:gd name="T55" fmla="*/ 520985088 h 307"/>
              <a:gd name="T56" fmla="*/ 202172316 w 193"/>
              <a:gd name="T57" fmla="*/ 519259233 h 307"/>
              <a:gd name="T58" fmla="*/ 234665279 w 193"/>
              <a:gd name="T59" fmla="*/ 515810148 h 307"/>
              <a:gd name="T60" fmla="*/ 317699896 w 193"/>
              <a:gd name="T61" fmla="*/ 507183498 h 307"/>
              <a:gd name="T62" fmla="*/ 361023214 w 193"/>
              <a:gd name="T63" fmla="*/ 503733100 h 307"/>
              <a:gd name="T64" fmla="*/ 404346532 w 193"/>
              <a:gd name="T65" fmla="*/ 500284016 h 307"/>
              <a:gd name="T66" fmla="*/ 440449613 w 193"/>
              <a:gd name="T67" fmla="*/ 500284016 h 307"/>
              <a:gd name="T68" fmla="*/ 476550794 w 193"/>
              <a:gd name="T69" fmla="*/ 500284016 h 307"/>
              <a:gd name="T70" fmla="*/ 512653876 w 193"/>
              <a:gd name="T71" fmla="*/ 503733100 h 307"/>
              <a:gd name="T72" fmla="*/ 693165483 w 193"/>
              <a:gd name="T73" fmla="*/ 527885883 h 30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93" h="307">
                <a:moveTo>
                  <a:pt x="0" y="0"/>
                </a:moveTo>
                <a:lnTo>
                  <a:pt x="7" y="3"/>
                </a:lnTo>
                <a:lnTo>
                  <a:pt x="9" y="7"/>
                </a:lnTo>
                <a:lnTo>
                  <a:pt x="11" y="12"/>
                </a:lnTo>
                <a:lnTo>
                  <a:pt x="14" y="18"/>
                </a:lnTo>
                <a:lnTo>
                  <a:pt x="16" y="26"/>
                </a:lnTo>
                <a:lnTo>
                  <a:pt x="18" y="37"/>
                </a:lnTo>
                <a:lnTo>
                  <a:pt x="20" y="49"/>
                </a:lnTo>
                <a:lnTo>
                  <a:pt x="21" y="58"/>
                </a:lnTo>
                <a:lnTo>
                  <a:pt x="22" y="67"/>
                </a:lnTo>
                <a:lnTo>
                  <a:pt x="24" y="86"/>
                </a:lnTo>
                <a:lnTo>
                  <a:pt x="27" y="118"/>
                </a:lnTo>
                <a:lnTo>
                  <a:pt x="28" y="131"/>
                </a:lnTo>
                <a:lnTo>
                  <a:pt x="29" y="143"/>
                </a:lnTo>
                <a:lnTo>
                  <a:pt x="29" y="153"/>
                </a:lnTo>
                <a:lnTo>
                  <a:pt x="29" y="175"/>
                </a:lnTo>
                <a:lnTo>
                  <a:pt x="30" y="213"/>
                </a:lnTo>
                <a:lnTo>
                  <a:pt x="31" y="222"/>
                </a:lnTo>
                <a:lnTo>
                  <a:pt x="32" y="232"/>
                </a:lnTo>
                <a:lnTo>
                  <a:pt x="33" y="242"/>
                </a:lnTo>
                <a:lnTo>
                  <a:pt x="34" y="255"/>
                </a:lnTo>
                <a:lnTo>
                  <a:pt x="35" y="269"/>
                </a:lnTo>
                <a:lnTo>
                  <a:pt x="35" y="283"/>
                </a:lnTo>
                <a:lnTo>
                  <a:pt x="37" y="292"/>
                </a:lnTo>
                <a:lnTo>
                  <a:pt x="39" y="298"/>
                </a:lnTo>
                <a:lnTo>
                  <a:pt x="42" y="300"/>
                </a:lnTo>
                <a:lnTo>
                  <a:pt x="46" y="302"/>
                </a:lnTo>
                <a:lnTo>
                  <a:pt x="51" y="302"/>
                </a:lnTo>
                <a:lnTo>
                  <a:pt x="56" y="301"/>
                </a:lnTo>
                <a:lnTo>
                  <a:pt x="65" y="299"/>
                </a:lnTo>
                <a:lnTo>
                  <a:pt x="88" y="294"/>
                </a:lnTo>
                <a:lnTo>
                  <a:pt x="100" y="292"/>
                </a:lnTo>
                <a:lnTo>
                  <a:pt x="112" y="290"/>
                </a:lnTo>
                <a:lnTo>
                  <a:pt x="122" y="290"/>
                </a:lnTo>
                <a:lnTo>
                  <a:pt x="132" y="290"/>
                </a:lnTo>
                <a:lnTo>
                  <a:pt x="142" y="292"/>
                </a:lnTo>
                <a:lnTo>
                  <a:pt x="192" y="306"/>
                </a:lnTo>
              </a:path>
            </a:pathLst>
          </a:custGeom>
          <a:noFill/>
          <a:ln w="76200" cap="flat">
            <a:solidFill>
              <a:srgbClr val="0093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139405742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8018" y="365125"/>
            <a:ext cx="8262687" cy="5602537"/>
          </a:xfrm>
        </p:spPr>
      </p:pic>
    </p:spTree>
    <p:extLst>
      <p:ext uri="{BB962C8B-B14F-4D97-AF65-F5344CB8AC3E}">
        <p14:creationId xmlns:p14="http://schemas.microsoft.com/office/powerpoint/2010/main" val="76023222"/>
      </p:ext>
    </p:extLst>
  </p:cSld>
  <p:clrMapOvr>
    <a:masterClrMapping/>
  </p:clrMapOvr>
  <p:timing>
    <p:tnLst>
      <p:par>
        <p:cTn id="1" dur="indefinite" restart="never" nodeType="tmRoot"/>
      </p:par>
    </p:tnLst>
  </p:timing>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Footer Placeholder 4"/>
          <p:cNvSpPr>
            <a:spLocks noGrp="1"/>
          </p:cNvSpPr>
          <p:nvPr>
            <p:ph type="ftr" sz="quarter" idx="1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Saccone Powerpoint</a:t>
            </a:r>
          </a:p>
        </p:txBody>
      </p:sp>
      <p:pic>
        <p:nvPicPr>
          <p:cNvPr id="14339" name="Picture 2" descr="cell membra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343150"/>
            <a:ext cx="6019800" cy="451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Rectangle 3"/>
          <p:cNvSpPr>
            <a:spLocks noGrp="1" noChangeArrowheads="1"/>
          </p:cNvSpPr>
          <p:nvPr>
            <p:ph type="title"/>
          </p:nvPr>
        </p:nvSpPr>
        <p:spPr>
          <a:xfrm>
            <a:off x="0" y="284163"/>
            <a:ext cx="9144000" cy="1468437"/>
          </a:xfrm>
        </p:spPr>
        <p:txBody>
          <a:bodyPr>
            <a:normAutofit fontScale="90000"/>
          </a:bodyPr>
          <a:lstStyle/>
          <a:p>
            <a:pPr eaLnBrk="1" hangingPunct="1">
              <a:defRPr/>
            </a:pPr>
            <a:r>
              <a:rPr lang="en-US" sz="4800" b="1" dirty="0" smtClean="0">
                <a:effectLst>
                  <a:outerShdw blurRad="38100" dist="38100" dir="2700000" algn="tl">
                    <a:srgbClr val="C0C0C0"/>
                  </a:outerShdw>
                </a:effectLst>
              </a:rPr>
              <a:t>Absorption =</a:t>
            </a:r>
            <a:br>
              <a:rPr lang="en-US" sz="4800" b="1" dirty="0" smtClean="0">
                <a:effectLst>
                  <a:outerShdw blurRad="38100" dist="38100" dir="2700000" algn="tl">
                    <a:srgbClr val="C0C0C0"/>
                  </a:outerShdw>
                </a:effectLst>
              </a:rPr>
            </a:br>
            <a:r>
              <a:rPr lang="en-US" sz="4800" b="1" u="sng" dirty="0" smtClean="0">
                <a:effectLst>
                  <a:outerShdw blurRad="38100" dist="38100" dir="2700000" algn="tl">
                    <a:srgbClr val="C0C0C0"/>
                  </a:outerShdw>
                </a:effectLst>
              </a:rPr>
              <a:t>Diffusion</a:t>
            </a:r>
            <a:r>
              <a:rPr lang="en-US" sz="4800" b="1" dirty="0" smtClean="0">
                <a:effectLst>
                  <a:outerShdw blurRad="38100" dist="38100" dir="2700000" algn="tl">
                    <a:srgbClr val="C0C0C0"/>
                  </a:outerShdw>
                </a:effectLst>
              </a:rPr>
              <a:t> across the CELL MEMBRANE.</a:t>
            </a:r>
          </a:p>
        </p:txBody>
      </p:sp>
      <p:sp>
        <p:nvSpPr>
          <p:cNvPr id="18436" name="Rectangle 4"/>
          <p:cNvSpPr>
            <a:spLocks noChangeArrowheads="1"/>
          </p:cNvSpPr>
          <p:nvPr/>
        </p:nvSpPr>
        <p:spPr bwMode="auto">
          <a:xfrm>
            <a:off x="3200400" y="4800600"/>
            <a:ext cx="2686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b="1">
                <a:solidFill>
                  <a:schemeClr val="tx2"/>
                </a:solidFill>
                <a:effectLst>
                  <a:outerShdw blurRad="38100" dist="38100" dir="2700000" algn="tl">
                    <a:srgbClr val="C0C0C0"/>
                  </a:outerShdw>
                </a:effectLst>
              </a:rPr>
              <a:t>RECEPTOR PROTEINS</a:t>
            </a:r>
          </a:p>
        </p:txBody>
      </p:sp>
      <p:sp>
        <p:nvSpPr>
          <p:cNvPr id="14342" name="Line 5"/>
          <p:cNvSpPr>
            <a:spLocks noChangeShapeType="1"/>
          </p:cNvSpPr>
          <p:nvPr/>
        </p:nvSpPr>
        <p:spPr bwMode="auto">
          <a:xfrm flipV="1">
            <a:off x="4572000" y="3352800"/>
            <a:ext cx="152400" cy="1447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4343" name="Line 6"/>
          <p:cNvSpPr>
            <a:spLocks noChangeShapeType="1"/>
          </p:cNvSpPr>
          <p:nvPr/>
        </p:nvSpPr>
        <p:spPr bwMode="auto">
          <a:xfrm flipH="1" flipV="1">
            <a:off x="2590800" y="3505200"/>
            <a:ext cx="990600" cy="1295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4344" name="Line 7"/>
          <p:cNvSpPr>
            <a:spLocks noChangeShapeType="1"/>
          </p:cNvSpPr>
          <p:nvPr/>
        </p:nvSpPr>
        <p:spPr bwMode="auto">
          <a:xfrm flipV="1">
            <a:off x="5029200" y="3733800"/>
            <a:ext cx="1219200" cy="1219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4345" name="Line 8"/>
          <p:cNvSpPr>
            <a:spLocks noChangeShapeType="1"/>
          </p:cNvSpPr>
          <p:nvPr/>
        </p:nvSpPr>
        <p:spPr bwMode="auto">
          <a:xfrm flipV="1">
            <a:off x="3733800" y="3276600"/>
            <a:ext cx="76200" cy="1447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Tree>
    <p:extLst>
      <p:ext uri="{BB962C8B-B14F-4D97-AF65-F5344CB8AC3E}">
        <p14:creationId xmlns:p14="http://schemas.microsoft.com/office/powerpoint/2010/main" val="2124056329"/>
      </p:ext>
    </p:extLst>
  </p:cSld>
  <p:clrMapOvr>
    <a:masterClrMapping/>
  </p:clrMapOvr>
  <p:transition/>
  <p:timing>
    <p:tnLst>
      <p:par>
        <p:cTn id="1" dur="indefinite" restart="never" nodeType="tmRoot"/>
      </p:par>
    </p:tnLst>
  </p:timing>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Footer Placeholder 4"/>
          <p:cNvSpPr>
            <a:spLocks noGrp="1"/>
          </p:cNvSpPr>
          <p:nvPr>
            <p:ph type="ftr" sz="quarter" idx="1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Saccone Powerpoint</a:t>
            </a:r>
          </a:p>
        </p:txBody>
      </p:sp>
      <p:pic>
        <p:nvPicPr>
          <p:cNvPr id="1536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0704" y="1232148"/>
            <a:ext cx="667512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5364" name="Rectangle 2"/>
          <p:cNvSpPr>
            <a:spLocks noGrp="1" noChangeArrowheads="1"/>
          </p:cNvSpPr>
          <p:nvPr>
            <p:ph type="title"/>
          </p:nvPr>
        </p:nvSpPr>
        <p:spPr>
          <a:xfrm>
            <a:off x="822960" y="286605"/>
            <a:ext cx="7543800" cy="664372"/>
          </a:xfrm>
        </p:spPr>
        <p:txBody>
          <a:bodyPr/>
          <a:lstStyle/>
          <a:p>
            <a:pPr eaLnBrk="1" hangingPunct="1"/>
            <a:r>
              <a:rPr lang="en-US" altLang="en-US" sz="4000" dirty="0"/>
              <a:t>RED ONION IN FRESH WATER</a:t>
            </a:r>
          </a:p>
        </p:txBody>
      </p:sp>
    </p:spTree>
    <p:extLst>
      <p:ext uri="{BB962C8B-B14F-4D97-AF65-F5344CB8AC3E}">
        <p14:creationId xmlns:p14="http://schemas.microsoft.com/office/powerpoint/2010/main" val="1092397877"/>
      </p:ext>
    </p:extLst>
  </p:cSld>
  <p:clrMapOvr>
    <a:masterClrMapping/>
  </p:clrMapOvr>
  <p:timing>
    <p:tnLst>
      <p:par>
        <p:cTn id="1" dur="indefinite" restart="never" nodeType="tmRoot"/>
      </p:par>
    </p:tnLst>
  </p:timing>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6117" y="0"/>
            <a:ext cx="8967883" cy="4553712"/>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418" y="1021281"/>
            <a:ext cx="8022230" cy="5708703"/>
          </a:xfrm>
          <a:prstGeom prst="rect">
            <a:avLst/>
          </a:prstGeom>
        </p:spPr>
      </p:pic>
    </p:spTree>
    <p:extLst>
      <p:ext uri="{BB962C8B-B14F-4D97-AF65-F5344CB8AC3E}">
        <p14:creationId xmlns:p14="http://schemas.microsoft.com/office/powerpoint/2010/main" val="1469540745"/>
      </p:ext>
    </p:extLst>
  </p:cSld>
  <p:clrMapOvr>
    <a:masterClrMapping/>
  </p:clrMapOvr>
  <p:timing>
    <p:tnLst>
      <p:par>
        <p:cTn id="1" dur="indefinite" restart="never" nodeType="tmRoot"/>
      </p:par>
    </p:tnLst>
  </p:timing>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Footer Placeholder 2"/>
          <p:cNvSpPr>
            <a:spLocks noGrp="1"/>
          </p:cNvSpPr>
          <p:nvPr>
            <p:ph type="ftr" sz="quarter" idx="1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Saccone Powerpoint</a:t>
            </a:r>
          </a:p>
        </p:txBody>
      </p:sp>
      <p:pic>
        <p:nvPicPr>
          <p:cNvPr id="16387" name="Picture 2" descr="MVC-017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63" y="55563"/>
            <a:ext cx="8837612" cy="456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6388" name="Line 3"/>
          <p:cNvSpPr>
            <a:spLocks noChangeShapeType="1"/>
          </p:cNvSpPr>
          <p:nvPr/>
        </p:nvSpPr>
        <p:spPr bwMode="auto">
          <a:xfrm flipH="1">
            <a:off x="4332288" y="1092200"/>
            <a:ext cx="1096962" cy="698500"/>
          </a:xfrm>
          <a:prstGeom prst="line">
            <a:avLst/>
          </a:prstGeom>
          <a:noFill/>
          <a:ln w="38100">
            <a:solidFill>
              <a:srgbClr val="000000"/>
            </a:solidFill>
            <a:round/>
            <a:headEnd type="none" w="med" len="sm"/>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6389" name="Line 4"/>
          <p:cNvSpPr>
            <a:spLocks noChangeShapeType="1"/>
          </p:cNvSpPr>
          <p:nvPr/>
        </p:nvSpPr>
        <p:spPr bwMode="auto">
          <a:xfrm flipH="1">
            <a:off x="5429250" y="1100138"/>
            <a:ext cx="2079625" cy="0"/>
          </a:xfrm>
          <a:prstGeom prst="line">
            <a:avLst/>
          </a:prstGeom>
          <a:noFill/>
          <a:ln w="38100">
            <a:solidFill>
              <a:srgbClr val="000000"/>
            </a:solidFill>
            <a:round/>
            <a:headEnd type="none" w="med" len="sm"/>
            <a:tailEnd type="non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6390" name="Line 5"/>
          <p:cNvSpPr>
            <a:spLocks noChangeShapeType="1"/>
          </p:cNvSpPr>
          <p:nvPr/>
        </p:nvSpPr>
        <p:spPr bwMode="auto">
          <a:xfrm flipH="1">
            <a:off x="4400550" y="1931988"/>
            <a:ext cx="1497013" cy="463550"/>
          </a:xfrm>
          <a:prstGeom prst="line">
            <a:avLst/>
          </a:prstGeom>
          <a:noFill/>
          <a:ln w="38100">
            <a:solidFill>
              <a:srgbClr val="000000"/>
            </a:solidFill>
            <a:round/>
            <a:headEnd type="none" w="med" len="sm"/>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6391" name="Line 6"/>
          <p:cNvSpPr>
            <a:spLocks noChangeShapeType="1"/>
          </p:cNvSpPr>
          <p:nvPr/>
        </p:nvSpPr>
        <p:spPr bwMode="auto">
          <a:xfrm flipH="1">
            <a:off x="5897563" y="1939925"/>
            <a:ext cx="2081212" cy="0"/>
          </a:xfrm>
          <a:prstGeom prst="line">
            <a:avLst/>
          </a:prstGeom>
          <a:noFill/>
          <a:ln w="38100">
            <a:solidFill>
              <a:srgbClr val="000000"/>
            </a:solidFill>
            <a:round/>
            <a:headEnd type="none" w="med" len="sm"/>
            <a:tailEnd type="non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6392" name="Line 7"/>
          <p:cNvSpPr>
            <a:spLocks noChangeShapeType="1"/>
          </p:cNvSpPr>
          <p:nvPr/>
        </p:nvSpPr>
        <p:spPr bwMode="auto">
          <a:xfrm flipV="1">
            <a:off x="3589338" y="2466975"/>
            <a:ext cx="1793875" cy="1060450"/>
          </a:xfrm>
          <a:prstGeom prst="line">
            <a:avLst/>
          </a:prstGeom>
          <a:noFill/>
          <a:ln w="38100">
            <a:solidFill>
              <a:srgbClr val="000000"/>
            </a:solidFill>
            <a:round/>
            <a:headEnd type="none" w="med" len="sm"/>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6393" name="Line 8"/>
          <p:cNvSpPr>
            <a:spLocks noChangeShapeType="1"/>
          </p:cNvSpPr>
          <p:nvPr/>
        </p:nvSpPr>
        <p:spPr bwMode="auto">
          <a:xfrm flipH="1">
            <a:off x="696913" y="3543300"/>
            <a:ext cx="2881312" cy="0"/>
          </a:xfrm>
          <a:prstGeom prst="line">
            <a:avLst/>
          </a:prstGeom>
          <a:noFill/>
          <a:ln w="38100">
            <a:solidFill>
              <a:srgbClr val="000000"/>
            </a:solidFill>
            <a:round/>
            <a:headEnd type="none" w="med" len="sm"/>
            <a:tailEnd type="non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6394" name="Text Box 9"/>
          <p:cNvSpPr txBox="1">
            <a:spLocks noChangeArrowheads="1"/>
          </p:cNvSpPr>
          <p:nvPr/>
        </p:nvSpPr>
        <p:spPr bwMode="auto">
          <a:xfrm>
            <a:off x="358775" y="4079875"/>
            <a:ext cx="2346325"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200">
                <a:solidFill>
                  <a:srgbClr val="FF0000"/>
                </a:solidFill>
                <a:latin typeface="Times New Roman" charset="0"/>
              </a:rPr>
              <a:t>CELL WALL</a:t>
            </a:r>
            <a:endParaRPr lang="en-US" altLang="en-US" sz="2200"/>
          </a:p>
        </p:txBody>
      </p:sp>
      <p:sp>
        <p:nvSpPr>
          <p:cNvPr id="16395" name="Text Box 10"/>
          <p:cNvSpPr txBox="1">
            <a:spLocks noChangeArrowheads="1"/>
          </p:cNvSpPr>
          <p:nvPr/>
        </p:nvSpPr>
        <p:spPr bwMode="auto">
          <a:xfrm>
            <a:off x="2906713" y="4024313"/>
            <a:ext cx="2919412"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500">
                <a:solidFill>
                  <a:srgbClr val="7FFFD4"/>
                </a:solidFill>
                <a:latin typeface="Times New Roman" charset="0"/>
              </a:rPr>
              <a:t>CYTOPLASM</a:t>
            </a:r>
            <a:endParaRPr lang="en-US" altLang="en-US" sz="2500"/>
          </a:p>
        </p:txBody>
      </p:sp>
      <p:sp>
        <p:nvSpPr>
          <p:cNvPr id="16396" name="Text Box 11"/>
          <p:cNvSpPr txBox="1">
            <a:spLocks noChangeArrowheads="1"/>
          </p:cNvSpPr>
          <p:nvPr/>
        </p:nvSpPr>
        <p:spPr bwMode="auto">
          <a:xfrm>
            <a:off x="5570538" y="3986213"/>
            <a:ext cx="3398837" cy="334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200">
                <a:solidFill>
                  <a:srgbClr val="00FF00"/>
                </a:solidFill>
                <a:latin typeface="Times New Roman" charset="0"/>
              </a:rPr>
              <a:t>CELL MEMBRANE</a:t>
            </a:r>
            <a:endParaRPr lang="en-US" altLang="en-US" sz="2200"/>
          </a:p>
        </p:txBody>
      </p:sp>
    </p:spTree>
    <p:extLst>
      <p:ext uri="{BB962C8B-B14F-4D97-AF65-F5344CB8AC3E}">
        <p14:creationId xmlns:p14="http://schemas.microsoft.com/office/powerpoint/2010/main" val="1093420536"/>
      </p:ext>
    </p:extLst>
  </p:cSld>
  <p:clrMapOvr>
    <a:masterClrMapping/>
  </p:clrMapOvr>
  <p:timing>
    <p:tnLst>
      <p:par>
        <p:cTn id="1" dur="indefinite" restart="never" nodeType="tmRoot"/>
      </p:par>
    </p:tnLst>
  </p:timing>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693408"/>
          </a:xfrm>
          <a:prstGeom prst="rect">
            <a:avLst/>
          </a:prstGeom>
        </p:spPr>
      </p:pic>
    </p:spTree>
    <p:extLst>
      <p:ext uri="{BB962C8B-B14F-4D97-AF65-F5344CB8AC3E}">
        <p14:creationId xmlns:p14="http://schemas.microsoft.com/office/powerpoint/2010/main" val="2100821036"/>
      </p:ext>
    </p:extLst>
  </p:cSld>
  <p:clrMapOvr>
    <a:masterClrMapping/>
  </p:clrMapOvr>
  <p:timing>
    <p:tnLst>
      <p:par>
        <p:cTn id="1" dur="indefinite" restart="never" nodeType="tmRoot"/>
      </p:par>
    </p:tnLst>
  </p:timing>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979408" cy="6419088"/>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20" y="1021281"/>
            <a:ext cx="8705088" cy="5708703"/>
          </a:xfrm>
          <a:prstGeom prst="rect">
            <a:avLst/>
          </a:prstGeom>
        </p:spPr>
      </p:pic>
    </p:spTree>
    <p:extLst>
      <p:ext uri="{BB962C8B-B14F-4D97-AF65-F5344CB8AC3E}">
        <p14:creationId xmlns:p14="http://schemas.microsoft.com/office/powerpoint/2010/main" val="1720511725"/>
      </p:ext>
    </p:extLst>
  </p:cSld>
  <p:clrMapOvr>
    <a:masterClrMapping/>
  </p:clrMapOvr>
  <p:timing>
    <p:tnLst>
      <p:par>
        <p:cTn id="1" dur="indefinite" restart="never" nodeType="tmRoot"/>
      </p:par>
    </p:tnLst>
  </p:timing>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7772"/>
            <a:ext cx="9345168" cy="6211316"/>
          </a:xfrm>
          <a:prstGeom prst="rect">
            <a:avLst/>
          </a:prstGeom>
        </p:spPr>
      </p:pic>
    </p:spTree>
    <p:extLst>
      <p:ext uri="{BB962C8B-B14F-4D97-AF65-F5344CB8AC3E}">
        <p14:creationId xmlns:p14="http://schemas.microsoft.com/office/powerpoint/2010/main" val="792815161"/>
      </p:ext>
    </p:extLst>
  </p:cSld>
  <p:clrMapOvr>
    <a:masterClrMapping/>
  </p:clrMapOvr>
  <p:timing>
    <p:tnLst>
      <p:par>
        <p:cTn id="1" dur="indefinite" restart="never" nodeType="tmRoot"/>
      </p:par>
    </p:tnLst>
  </p:timing>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Footer Placeholder 4"/>
          <p:cNvSpPr>
            <a:spLocks noGrp="1"/>
          </p:cNvSpPr>
          <p:nvPr>
            <p:ph type="ftr" sz="quarter" idx="1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Saccone Powerpoint</a:t>
            </a:r>
          </a:p>
        </p:txBody>
      </p:sp>
      <p:pic>
        <p:nvPicPr>
          <p:cNvPr id="1741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6035" y="1758924"/>
            <a:ext cx="6034310" cy="4883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7413" name="Rectangle 6"/>
          <p:cNvSpPr>
            <a:spLocks noGrp="1" noChangeArrowheads="1"/>
          </p:cNvSpPr>
          <p:nvPr>
            <p:ph type="title"/>
          </p:nvPr>
        </p:nvSpPr>
        <p:spPr>
          <a:xfrm>
            <a:off x="801290" y="-155357"/>
            <a:ext cx="7543800" cy="1450757"/>
          </a:xfrm>
          <a:noFill/>
        </p:spPr>
        <p:txBody>
          <a:bodyPr/>
          <a:lstStyle/>
          <a:p>
            <a:pPr eaLnBrk="1" hangingPunct="1"/>
            <a:r>
              <a:rPr lang="en-US" altLang="en-US" dirty="0"/>
              <a:t>RED ONION IN SALT WATER</a:t>
            </a:r>
          </a:p>
        </p:txBody>
      </p:sp>
    </p:spTree>
    <p:extLst>
      <p:ext uri="{BB962C8B-B14F-4D97-AF65-F5344CB8AC3E}">
        <p14:creationId xmlns:p14="http://schemas.microsoft.com/office/powerpoint/2010/main" val="1101381173"/>
      </p:ext>
    </p:extLst>
  </p:cSld>
  <p:clrMapOvr>
    <a:masterClrMapping/>
  </p:clrMapOvr>
  <p:timing>
    <p:tnLst>
      <p:par>
        <p:cTn id="1" dur="indefinite" restart="never" nodeType="tmRoot"/>
      </p:par>
    </p:tnLst>
  </p:timing>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1676"/>
            <a:ext cx="9144000" cy="6656324"/>
          </a:xfrm>
          <a:prstGeom prst="rect">
            <a:avLst/>
          </a:prstGeom>
        </p:spPr>
      </p:pic>
    </p:spTree>
    <p:extLst>
      <p:ext uri="{BB962C8B-B14F-4D97-AF65-F5344CB8AC3E}">
        <p14:creationId xmlns:p14="http://schemas.microsoft.com/office/powerpoint/2010/main" val="1855864939"/>
      </p:ext>
    </p:extLst>
  </p:cSld>
  <p:clrMapOvr>
    <a:masterClrMapping/>
  </p:clrMapOvr>
  <p:timing>
    <p:tnLst>
      <p:par>
        <p:cTn id="1" dur="indefinite" restart="never" nodeType="tmRoot"/>
      </p:par>
    </p:tnLst>
  </p:timing>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Footer Placeholder 2"/>
          <p:cNvSpPr>
            <a:spLocks noGrp="1"/>
          </p:cNvSpPr>
          <p:nvPr>
            <p:ph type="ftr" sz="quarter" idx="1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Saccone Powerpoint</a:t>
            </a:r>
          </a:p>
        </p:txBody>
      </p:sp>
      <p:pic>
        <p:nvPicPr>
          <p:cNvPr id="18435" name="Picture 2" descr="MSOffic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13" y="-101600"/>
            <a:ext cx="9144001" cy="4713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8436" name="Text Box 3"/>
          <p:cNvSpPr txBox="1">
            <a:spLocks noChangeArrowheads="1"/>
          </p:cNvSpPr>
          <p:nvPr/>
        </p:nvSpPr>
        <p:spPr bwMode="auto">
          <a:xfrm>
            <a:off x="1031875" y="104775"/>
            <a:ext cx="6873875" cy="42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800">
                <a:solidFill>
                  <a:srgbClr val="FFFFE0"/>
                </a:solidFill>
                <a:latin typeface="Times New Roman" charset="0"/>
              </a:rPr>
              <a:t>LABEL THE FOLLOWING PARTS</a:t>
            </a:r>
            <a:endParaRPr lang="en-US" altLang="en-US" sz="2800"/>
          </a:p>
        </p:txBody>
      </p:sp>
      <p:sp>
        <p:nvSpPr>
          <p:cNvPr id="18437" name="Line 4"/>
          <p:cNvSpPr>
            <a:spLocks noChangeShapeType="1"/>
          </p:cNvSpPr>
          <p:nvPr/>
        </p:nvSpPr>
        <p:spPr bwMode="auto">
          <a:xfrm>
            <a:off x="2182813" y="1060450"/>
            <a:ext cx="0" cy="996950"/>
          </a:xfrm>
          <a:prstGeom prst="line">
            <a:avLst/>
          </a:prstGeom>
          <a:noFill/>
          <a:ln w="38100">
            <a:solidFill>
              <a:srgbClr val="000000"/>
            </a:solidFill>
            <a:round/>
            <a:headEnd type="none" w="med" len="sm"/>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8438" name="Line 5"/>
          <p:cNvSpPr>
            <a:spLocks noChangeShapeType="1"/>
          </p:cNvSpPr>
          <p:nvPr/>
        </p:nvSpPr>
        <p:spPr bwMode="auto">
          <a:xfrm flipH="1">
            <a:off x="103188" y="1060450"/>
            <a:ext cx="2079625" cy="0"/>
          </a:xfrm>
          <a:prstGeom prst="line">
            <a:avLst/>
          </a:prstGeom>
          <a:noFill/>
          <a:ln w="38100">
            <a:solidFill>
              <a:srgbClr val="000000"/>
            </a:solidFill>
            <a:round/>
            <a:headEnd type="none" w="med" len="sm"/>
            <a:tailEnd type="non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8439" name="Line 6"/>
          <p:cNvSpPr>
            <a:spLocks noChangeShapeType="1"/>
          </p:cNvSpPr>
          <p:nvPr/>
        </p:nvSpPr>
        <p:spPr bwMode="auto">
          <a:xfrm flipH="1">
            <a:off x="4011613" y="982663"/>
            <a:ext cx="1096962" cy="698500"/>
          </a:xfrm>
          <a:prstGeom prst="line">
            <a:avLst/>
          </a:prstGeom>
          <a:noFill/>
          <a:ln w="38100">
            <a:solidFill>
              <a:srgbClr val="000000"/>
            </a:solidFill>
            <a:round/>
            <a:headEnd type="none" w="med" len="sm"/>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8440" name="Line 7"/>
          <p:cNvSpPr>
            <a:spLocks noChangeShapeType="1"/>
          </p:cNvSpPr>
          <p:nvPr/>
        </p:nvSpPr>
        <p:spPr bwMode="auto">
          <a:xfrm flipH="1">
            <a:off x="5086350" y="990600"/>
            <a:ext cx="2079625" cy="0"/>
          </a:xfrm>
          <a:prstGeom prst="line">
            <a:avLst/>
          </a:prstGeom>
          <a:noFill/>
          <a:ln w="38100">
            <a:solidFill>
              <a:srgbClr val="000000"/>
            </a:solidFill>
            <a:round/>
            <a:headEnd type="none" w="med" len="sm"/>
            <a:tailEnd type="non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8441" name="Line 8"/>
          <p:cNvSpPr>
            <a:spLocks noChangeShapeType="1"/>
          </p:cNvSpPr>
          <p:nvPr/>
        </p:nvSpPr>
        <p:spPr bwMode="auto">
          <a:xfrm flipH="1">
            <a:off x="4000500" y="1609725"/>
            <a:ext cx="1497013" cy="463550"/>
          </a:xfrm>
          <a:prstGeom prst="line">
            <a:avLst/>
          </a:prstGeom>
          <a:noFill/>
          <a:ln w="38100">
            <a:solidFill>
              <a:srgbClr val="000000"/>
            </a:solidFill>
            <a:round/>
            <a:headEnd type="none" w="med" len="sm"/>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8442" name="Line 9"/>
          <p:cNvSpPr>
            <a:spLocks noChangeShapeType="1"/>
          </p:cNvSpPr>
          <p:nvPr/>
        </p:nvSpPr>
        <p:spPr bwMode="auto">
          <a:xfrm flipH="1">
            <a:off x="5521325" y="1609725"/>
            <a:ext cx="2079625" cy="0"/>
          </a:xfrm>
          <a:prstGeom prst="line">
            <a:avLst/>
          </a:prstGeom>
          <a:noFill/>
          <a:ln w="38100">
            <a:solidFill>
              <a:srgbClr val="000000"/>
            </a:solidFill>
            <a:round/>
            <a:headEnd type="none" w="med" len="sm"/>
            <a:tailEnd type="non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8443" name="Line 10"/>
          <p:cNvSpPr>
            <a:spLocks noChangeShapeType="1"/>
          </p:cNvSpPr>
          <p:nvPr/>
        </p:nvSpPr>
        <p:spPr bwMode="auto">
          <a:xfrm flipV="1">
            <a:off x="3154363" y="2349500"/>
            <a:ext cx="2686050" cy="754063"/>
          </a:xfrm>
          <a:prstGeom prst="line">
            <a:avLst/>
          </a:prstGeom>
          <a:noFill/>
          <a:ln w="38100">
            <a:solidFill>
              <a:srgbClr val="000000"/>
            </a:solidFill>
            <a:round/>
            <a:headEnd type="none" w="med" len="sm"/>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8444" name="Line 11"/>
          <p:cNvSpPr>
            <a:spLocks noChangeShapeType="1"/>
          </p:cNvSpPr>
          <p:nvPr/>
        </p:nvSpPr>
        <p:spPr bwMode="auto">
          <a:xfrm flipH="1">
            <a:off x="263525" y="3095625"/>
            <a:ext cx="2879725" cy="0"/>
          </a:xfrm>
          <a:prstGeom prst="line">
            <a:avLst/>
          </a:prstGeom>
          <a:noFill/>
          <a:ln w="38100">
            <a:solidFill>
              <a:srgbClr val="000000"/>
            </a:solidFill>
            <a:round/>
            <a:headEnd type="none" w="med" len="sm"/>
            <a:tailEnd type="non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8445" name="Text Box 12"/>
          <p:cNvSpPr txBox="1">
            <a:spLocks noChangeArrowheads="1"/>
          </p:cNvSpPr>
          <p:nvPr/>
        </p:nvSpPr>
        <p:spPr bwMode="auto">
          <a:xfrm>
            <a:off x="106363" y="3560763"/>
            <a:ext cx="2347912" cy="33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200">
                <a:solidFill>
                  <a:srgbClr val="FF0000"/>
                </a:solidFill>
                <a:latin typeface="Times New Roman" charset="0"/>
              </a:rPr>
              <a:t>CELL WALL</a:t>
            </a:r>
            <a:endParaRPr lang="en-US" altLang="en-US" sz="2200"/>
          </a:p>
        </p:txBody>
      </p:sp>
      <p:sp>
        <p:nvSpPr>
          <p:cNvPr id="18446" name="Text Box 13"/>
          <p:cNvSpPr txBox="1">
            <a:spLocks noChangeArrowheads="1"/>
          </p:cNvSpPr>
          <p:nvPr/>
        </p:nvSpPr>
        <p:spPr bwMode="auto">
          <a:xfrm>
            <a:off x="2244725" y="3522663"/>
            <a:ext cx="2643188" cy="34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300">
                <a:solidFill>
                  <a:srgbClr val="7FFFD4"/>
                </a:solidFill>
                <a:latin typeface="Times New Roman" charset="0"/>
              </a:rPr>
              <a:t>CYTOPLASM</a:t>
            </a:r>
            <a:endParaRPr lang="en-US" altLang="en-US" sz="2300"/>
          </a:p>
        </p:txBody>
      </p:sp>
      <p:sp>
        <p:nvSpPr>
          <p:cNvPr id="18447" name="Text Box 14"/>
          <p:cNvSpPr txBox="1">
            <a:spLocks noChangeArrowheads="1"/>
          </p:cNvSpPr>
          <p:nvPr/>
        </p:nvSpPr>
        <p:spPr bwMode="auto">
          <a:xfrm>
            <a:off x="5410200" y="3544888"/>
            <a:ext cx="3146425" cy="31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a:solidFill>
                  <a:srgbClr val="00FF00"/>
                </a:solidFill>
                <a:latin typeface="Times New Roman" charset="0"/>
              </a:rPr>
              <a:t>CELL MEMBRANE</a:t>
            </a:r>
            <a:endParaRPr lang="en-US" altLang="en-US" sz="2000"/>
          </a:p>
        </p:txBody>
      </p:sp>
      <p:sp>
        <p:nvSpPr>
          <p:cNvPr id="18448" name="Text Box 15"/>
          <p:cNvSpPr txBox="1">
            <a:spLocks noChangeArrowheads="1"/>
          </p:cNvSpPr>
          <p:nvPr/>
        </p:nvSpPr>
        <p:spPr bwMode="auto">
          <a:xfrm>
            <a:off x="5260975" y="2963863"/>
            <a:ext cx="3170238" cy="407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700">
                <a:solidFill>
                  <a:srgbClr val="AFEEEE"/>
                </a:solidFill>
                <a:latin typeface="Times New Roman" charset="0"/>
              </a:rPr>
              <a:t>SALT WATER</a:t>
            </a:r>
            <a:endParaRPr lang="en-US" altLang="en-US" sz="2700"/>
          </a:p>
        </p:txBody>
      </p:sp>
    </p:spTree>
    <p:extLst>
      <p:ext uri="{BB962C8B-B14F-4D97-AF65-F5344CB8AC3E}">
        <p14:creationId xmlns:p14="http://schemas.microsoft.com/office/powerpoint/2010/main" val="18083665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749" y="252662"/>
            <a:ext cx="5956893" cy="5678905"/>
          </a:xfrm>
          <a:prstGeom prst="rect">
            <a:avLst/>
          </a:prstGeom>
        </p:spPr>
      </p:pic>
    </p:spTree>
    <p:extLst>
      <p:ext uri="{BB962C8B-B14F-4D97-AF65-F5344CB8AC3E}">
        <p14:creationId xmlns:p14="http://schemas.microsoft.com/office/powerpoint/2010/main" val="2117005836"/>
      </p:ext>
    </p:extLst>
  </p:cSld>
  <p:clrMapOvr>
    <a:masterClrMapping/>
  </p:clrMapOvr>
  <p:timing>
    <p:tnLst>
      <p:par>
        <p:cTn id="1" dur="indefinite" restart="never" nodeType="tmRoot"/>
      </p:par>
    </p:tnLst>
  </p:timing>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Footer Placeholder 2"/>
          <p:cNvSpPr>
            <a:spLocks noGrp="1"/>
          </p:cNvSpPr>
          <p:nvPr>
            <p:ph type="ftr" sz="quarter" idx="1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Saccone Powerpoint</a:t>
            </a:r>
          </a:p>
        </p:txBody>
      </p:sp>
      <p:pic>
        <p:nvPicPr>
          <p:cNvPr id="19459" name="Picture 2" descr="MSOffic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13" y="-101600"/>
            <a:ext cx="9144001" cy="4713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9460" name="Text Box 3"/>
          <p:cNvSpPr txBox="1">
            <a:spLocks noChangeArrowheads="1"/>
          </p:cNvSpPr>
          <p:nvPr/>
        </p:nvSpPr>
        <p:spPr bwMode="auto">
          <a:xfrm>
            <a:off x="220663" y="65088"/>
            <a:ext cx="6873875" cy="42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800">
                <a:solidFill>
                  <a:srgbClr val="FFFFE0"/>
                </a:solidFill>
                <a:latin typeface="Times New Roman" charset="0"/>
              </a:rPr>
              <a:t>LABEL THE FOLLOWING PARTS</a:t>
            </a:r>
            <a:endParaRPr lang="en-US" altLang="en-US" sz="2800"/>
          </a:p>
        </p:txBody>
      </p:sp>
      <p:sp>
        <p:nvSpPr>
          <p:cNvPr id="19461" name="Line 4"/>
          <p:cNvSpPr>
            <a:spLocks noChangeShapeType="1"/>
          </p:cNvSpPr>
          <p:nvPr/>
        </p:nvSpPr>
        <p:spPr bwMode="auto">
          <a:xfrm>
            <a:off x="2182813" y="1060450"/>
            <a:ext cx="0" cy="996950"/>
          </a:xfrm>
          <a:prstGeom prst="line">
            <a:avLst/>
          </a:prstGeom>
          <a:noFill/>
          <a:ln w="38100">
            <a:solidFill>
              <a:srgbClr val="000000"/>
            </a:solidFill>
            <a:round/>
            <a:headEnd type="none" w="med" len="sm"/>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62" name="Line 5"/>
          <p:cNvSpPr>
            <a:spLocks noChangeShapeType="1"/>
          </p:cNvSpPr>
          <p:nvPr/>
        </p:nvSpPr>
        <p:spPr bwMode="auto">
          <a:xfrm flipH="1">
            <a:off x="103188" y="1060450"/>
            <a:ext cx="2079625" cy="0"/>
          </a:xfrm>
          <a:prstGeom prst="line">
            <a:avLst/>
          </a:prstGeom>
          <a:noFill/>
          <a:ln w="38100">
            <a:solidFill>
              <a:srgbClr val="000000"/>
            </a:solidFill>
            <a:round/>
            <a:headEnd type="none" w="med" len="sm"/>
            <a:tailEnd type="non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63" name="Line 6"/>
          <p:cNvSpPr>
            <a:spLocks noChangeShapeType="1"/>
          </p:cNvSpPr>
          <p:nvPr/>
        </p:nvSpPr>
        <p:spPr bwMode="auto">
          <a:xfrm flipH="1">
            <a:off x="4011613" y="982663"/>
            <a:ext cx="1096962" cy="698500"/>
          </a:xfrm>
          <a:prstGeom prst="line">
            <a:avLst/>
          </a:prstGeom>
          <a:noFill/>
          <a:ln w="38100">
            <a:solidFill>
              <a:srgbClr val="000000"/>
            </a:solidFill>
            <a:round/>
            <a:headEnd type="none" w="med" len="sm"/>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64" name="Line 7"/>
          <p:cNvSpPr>
            <a:spLocks noChangeShapeType="1"/>
          </p:cNvSpPr>
          <p:nvPr/>
        </p:nvSpPr>
        <p:spPr bwMode="auto">
          <a:xfrm flipH="1">
            <a:off x="5086350" y="990600"/>
            <a:ext cx="2765425" cy="0"/>
          </a:xfrm>
          <a:prstGeom prst="line">
            <a:avLst/>
          </a:prstGeom>
          <a:noFill/>
          <a:ln w="38100">
            <a:solidFill>
              <a:srgbClr val="000000"/>
            </a:solidFill>
            <a:round/>
            <a:headEnd type="none" w="med" len="sm"/>
            <a:tailEnd type="non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65" name="Line 8"/>
          <p:cNvSpPr>
            <a:spLocks noChangeShapeType="1"/>
          </p:cNvSpPr>
          <p:nvPr/>
        </p:nvSpPr>
        <p:spPr bwMode="auto">
          <a:xfrm flipH="1">
            <a:off x="4000500" y="1609725"/>
            <a:ext cx="1497013" cy="463550"/>
          </a:xfrm>
          <a:prstGeom prst="line">
            <a:avLst/>
          </a:prstGeom>
          <a:noFill/>
          <a:ln w="38100">
            <a:solidFill>
              <a:srgbClr val="000000"/>
            </a:solidFill>
            <a:round/>
            <a:headEnd type="none" w="med" len="sm"/>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66" name="Line 9"/>
          <p:cNvSpPr>
            <a:spLocks noChangeShapeType="1"/>
          </p:cNvSpPr>
          <p:nvPr/>
        </p:nvSpPr>
        <p:spPr bwMode="auto">
          <a:xfrm flipH="1">
            <a:off x="5521325" y="1609725"/>
            <a:ext cx="2079625" cy="0"/>
          </a:xfrm>
          <a:prstGeom prst="line">
            <a:avLst/>
          </a:prstGeom>
          <a:noFill/>
          <a:ln w="38100">
            <a:solidFill>
              <a:srgbClr val="000000"/>
            </a:solidFill>
            <a:round/>
            <a:headEnd type="none" w="med" len="sm"/>
            <a:tailEnd type="non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67" name="Line 10"/>
          <p:cNvSpPr>
            <a:spLocks noChangeShapeType="1"/>
          </p:cNvSpPr>
          <p:nvPr/>
        </p:nvSpPr>
        <p:spPr bwMode="auto">
          <a:xfrm flipV="1">
            <a:off x="3154363" y="2349500"/>
            <a:ext cx="2686050" cy="754063"/>
          </a:xfrm>
          <a:prstGeom prst="line">
            <a:avLst/>
          </a:prstGeom>
          <a:noFill/>
          <a:ln w="38100">
            <a:solidFill>
              <a:srgbClr val="000000"/>
            </a:solidFill>
            <a:round/>
            <a:headEnd type="none" w="med" len="sm"/>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68" name="Line 11"/>
          <p:cNvSpPr>
            <a:spLocks noChangeShapeType="1"/>
          </p:cNvSpPr>
          <p:nvPr/>
        </p:nvSpPr>
        <p:spPr bwMode="auto">
          <a:xfrm flipH="1">
            <a:off x="263525" y="3095625"/>
            <a:ext cx="2879725" cy="0"/>
          </a:xfrm>
          <a:prstGeom prst="line">
            <a:avLst/>
          </a:prstGeom>
          <a:noFill/>
          <a:ln w="38100">
            <a:solidFill>
              <a:srgbClr val="000000"/>
            </a:solidFill>
            <a:round/>
            <a:headEnd type="none" w="med" len="sm"/>
            <a:tailEnd type="non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69" name="Text Box 12"/>
          <p:cNvSpPr txBox="1">
            <a:spLocks noChangeArrowheads="1"/>
          </p:cNvSpPr>
          <p:nvPr/>
        </p:nvSpPr>
        <p:spPr bwMode="auto">
          <a:xfrm>
            <a:off x="187325" y="701675"/>
            <a:ext cx="2346325"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200">
                <a:solidFill>
                  <a:srgbClr val="FF0000"/>
                </a:solidFill>
                <a:latin typeface="Times New Roman" charset="0"/>
              </a:rPr>
              <a:t>CELL WALL</a:t>
            </a:r>
            <a:endParaRPr lang="en-US" altLang="en-US" sz="2200"/>
          </a:p>
        </p:txBody>
      </p:sp>
      <p:sp>
        <p:nvSpPr>
          <p:cNvPr id="19470" name="Text Box 13"/>
          <p:cNvSpPr txBox="1">
            <a:spLocks noChangeArrowheads="1"/>
          </p:cNvSpPr>
          <p:nvPr/>
        </p:nvSpPr>
        <p:spPr bwMode="auto">
          <a:xfrm>
            <a:off x="5387975" y="1290638"/>
            <a:ext cx="2643188" cy="34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300">
                <a:solidFill>
                  <a:srgbClr val="7FFFD4"/>
                </a:solidFill>
                <a:latin typeface="Times New Roman" charset="0"/>
              </a:rPr>
              <a:t>CYTOPLASM</a:t>
            </a:r>
            <a:endParaRPr lang="en-US" altLang="en-US" sz="2300"/>
          </a:p>
        </p:txBody>
      </p:sp>
      <p:sp>
        <p:nvSpPr>
          <p:cNvPr id="19471" name="Text Box 14"/>
          <p:cNvSpPr txBox="1">
            <a:spLocks noChangeArrowheads="1"/>
          </p:cNvSpPr>
          <p:nvPr/>
        </p:nvSpPr>
        <p:spPr bwMode="auto">
          <a:xfrm>
            <a:off x="4873625" y="661988"/>
            <a:ext cx="3146425" cy="31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a:solidFill>
                  <a:srgbClr val="00FF00"/>
                </a:solidFill>
                <a:latin typeface="Times New Roman" charset="0"/>
              </a:rPr>
              <a:t>CELL MEMBRANE</a:t>
            </a:r>
            <a:endParaRPr lang="en-US" altLang="en-US" sz="2000"/>
          </a:p>
        </p:txBody>
      </p:sp>
      <p:sp>
        <p:nvSpPr>
          <p:cNvPr id="19472" name="Text Box 15"/>
          <p:cNvSpPr txBox="1">
            <a:spLocks noChangeArrowheads="1"/>
          </p:cNvSpPr>
          <p:nvPr/>
        </p:nvSpPr>
        <p:spPr bwMode="auto">
          <a:xfrm>
            <a:off x="587375" y="2744788"/>
            <a:ext cx="3168650" cy="40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700">
                <a:solidFill>
                  <a:srgbClr val="AFEEEE"/>
                </a:solidFill>
                <a:latin typeface="Times New Roman" charset="0"/>
              </a:rPr>
              <a:t>SALT WATER</a:t>
            </a:r>
            <a:endParaRPr lang="en-US" altLang="en-US" sz="2700"/>
          </a:p>
        </p:txBody>
      </p:sp>
      <p:sp>
        <p:nvSpPr>
          <p:cNvPr id="19473" name="Text Box 16"/>
          <p:cNvSpPr txBox="1">
            <a:spLocks noChangeArrowheads="1"/>
          </p:cNvSpPr>
          <p:nvPr/>
        </p:nvSpPr>
        <p:spPr bwMode="auto">
          <a:xfrm>
            <a:off x="6667500" y="88900"/>
            <a:ext cx="2530475" cy="40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700">
                <a:solidFill>
                  <a:srgbClr val="FF0000"/>
                </a:solidFill>
                <a:latin typeface="Times New Roman" charset="0"/>
              </a:rPr>
              <a:t>ANSWERS</a:t>
            </a:r>
            <a:endParaRPr lang="en-US" altLang="en-US" sz="2700"/>
          </a:p>
        </p:txBody>
      </p:sp>
    </p:spTree>
    <p:extLst>
      <p:ext uri="{BB962C8B-B14F-4D97-AF65-F5344CB8AC3E}">
        <p14:creationId xmlns:p14="http://schemas.microsoft.com/office/powerpoint/2010/main" val="632333694"/>
      </p:ext>
    </p:extLst>
  </p:cSld>
  <p:clrMapOvr>
    <a:masterClrMapping/>
  </p:clrMapOvr>
  <p:timing>
    <p:tnLst>
      <p:par>
        <p:cTn id="1" dur="indefinite" restart="never" nodeType="tmRoot"/>
      </p:par>
    </p:tnLst>
  </p:timing>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Footer Placeholder 2"/>
          <p:cNvSpPr>
            <a:spLocks noGrp="1"/>
          </p:cNvSpPr>
          <p:nvPr>
            <p:ph type="ftr" sz="quarter" idx="1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Saccone Powerpoint</a:t>
            </a:r>
          </a:p>
        </p:txBody>
      </p:sp>
      <p:pic>
        <p:nvPicPr>
          <p:cNvPr id="20483" name="Picture 2" descr="MVC-024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613" y="-63500"/>
            <a:ext cx="9823451" cy="5075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0484" name="Text Box 3"/>
          <p:cNvSpPr txBox="1">
            <a:spLocks noChangeArrowheads="1"/>
          </p:cNvSpPr>
          <p:nvPr/>
        </p:nvSpPr>
        <p:spPr bwMode="auto">
          <a:xfrm>
            <a:off x="1398588" y="144463"/>
            <a:ext cx="6872287"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800">
                <a:solidFill>
                  <a:srgbClr val="FFFFE0"/>
                </a:solidFill>
                <a:latin typeface="Times New Roman" charset="0"/>
              </a:rPr>
              <a:t>LABEL THE FOLLOWING PARTS</a:t>
            </a:r>
            <a:endParaRPr lang="en-US" altLang="en-US" sz="2800"/>
          </a:p>
        </p:txBody>
      </p:sp>
      <p:sp>
        <p:nvSpPr>
          <p:cNvPr id="20485" name="Line 4"/>
          <p:cNvSpPr>
            <a:spLocks noChangeShapeType="1"/>
          </p:cNvSpPr>
          <p:nvPr/>
        </p:nvSpPr>
        <p:spPr bwMode="auto">
          <a:xfrm>
            <a:off x="2343150" y="1382713"/>
            <a:ext cx="0" cy="996950"/>
          </a:xfrm>
          <a:prstGeom prst="line">
            <a:avLst/>
          </a:prstGeom>
          <a:noFill/>
          <a:ln w="38100">
            <a:solidFill>
              <a:srgbClr val="FFFF00"/>
            </a:solidFill>
            <a:round/>
            <a:headEnd type="none" w="med" len="sm"/>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486" name="Line 5"/>
          <p:cNvSpPr>
            <a:spLocks noChangeShapeType="1"/>
          </p:cNvSpPr>
          <p:nvPr/>
        </p:nvSpPr>
        <p:spPr bwMode="auto">
          <a:xfrm flipH="1">
            <a:off x="263525" y="1382713"/>
            <a:ext cx="2079625" cy="0"/>
          </a:xfrm>
          <a:prstGeom prst="line">
            <a:avLst/>
          </a:prstGeom>
          <a:noFill/>
          <a:ln w="38100">
            <a:solidFill>
              <a:srgbClr val="FFFF00"/>
            </a:solidFill>
            <a:round/>
            <a:headEnd type="none" w="med" len="sm"/>
            <a:tailEnd type="non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487" name="Line 6"/>
          <p:cNvSpPr>
            <a:spLocks noChangeShapeType="1"/>
          </p:cNvSpPr>
          <p:nvPr/>
        </p:nvSpPr>
        <p:spPr bwMode="auto">
          <a:xfrm flipH="1">
            <a:off x="5337175" y="2286000"/>
            <a:ext cx="835025" cy="863600"/>
          </a:xfrm>
          <a:prstGeom prst="line">
            <a:avLst/>
          </a:prstGeom>
          <a:noFill/>
          <a:ln w="38100">
            <a:solidFill>
              <a:srgbClr val="FFFF00"/>
            </a:solidFill>
            <a:round/>
            <a:headEnd type="none" w="med" len="sm"/>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488" name="Line 7"/>
          <p:cNvSpPr>
            <a:spLocks noChangeShapeType="1"/>
          </p:cNvSpPr>
          <p:nvPr/>
        </p:nvSpPr>
        <p:spPr bwMode="auto">
          <a:xfrm flipH="1">
            <a:off x="6207125" y="2293938"/>
            <a:ext cx="2079625" cy="0"/>
          </a:xfrm>
          <a:prstGeom prst="line">
            <a:avLst/>
          </a:prstGeom>
          <a:noFill/>
          <a:ln w="38100">
            <a:solidFill>
              <a:srgbClr val="FFFF00"/>
            </a:solidFill>
            <a:round/>
            <a:headEnd type="none" w="med" len="sm"/>
            <a:tailEnd type="non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489" name="Line 8"/>
          <p:cNvSpPr>
            <a:spLocks noChangeShapeType="1"/>
          </p:cNvSpPr>
          <p:nvPr/>
        </p:nvSpPr>
        <p:spPr bwMode="auto">
          <a:xfrm flipV="1">
            <a:off x="3532188" y="3440113"/>
            <a:ext cx="2811462" cy="582612"/>
          </a:xfrm>
          <a:prstGeom prst="line">
            <a:avLst/>
          </a:prstGeom>
          <a:noFill/>
          <a:ln w="38100">
            <a:solidFill>
              <a:srgbClr val="FFFF00"/>
            </a:solidFill>
            <a:round/>
            <a:headEnd type="none" w="med" len="sm"/>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490" name="Line 9"/>
          <p:cNvSpPr>
            <a:spLocks noChangeShapeType="1"/>
          </p:cNvSpPr>
          <p:nvPr/>
        </p:nvSpPr>
        <p:spPr bwMode="auto">
          <a:xfrm flipH="1">
            <a:off x="628650" y="4022725"/>
            <a:ext cx="2879725" cy="0"/>
          </a:xfrm>
          <a:prstGeom prst="line">
            <a:avLst/>
          </a:prstGeom>
          <a:noFill/>
          <a:ln w="38100">
            <a:solidFill>
              <a:srgbClr val="FFFF00"/>
            </a:solidFill>
            <a:round/>
            <a:headEnd type="none" w="med" len="sm"/>
            <a:tailEnd type="non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491" name="Text Box 10"/>
          <p:cNvSpPr txBox="1">
            <a:spLocks noChangeArrowheads="1"/>
          </p:cNvSpPr>
          <p:nvPr/>
        </p:nvSpPr>
        <p:spPr bwMode="auto">
          <a:xfrm>
            <a:off x="6164263" y="4464050"/>
            <a:ext cx="2347912"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200">
                <a:solidFill>
                  <a:srgbClr val="FF0000"/>
                </a:solidFill>
                <a:latin typeface="Times New Roman" charset="0"/>
              </a:rPr>
              <a:t>CELL WALL</a:t>
            </a:r>
            <a:endParaRPr lang="en-US" altLang="en-US" sz="2200"/>
          </a:p>
        </p:txBody>
      </p:sp>
      <p:sp>
        <p:nvSpPr>
          <p:cNvPr id="20492" name="Text Box 11"/>
          <p:cNvSpPr txBox="1">
            <a:spLocks noChangeArrowheads="1"/>
          </p:cNvSpPr>
          <p:nvPr/>
        </p:nvSpPr>
        <p:spPr bwMode="auto">
          <a:xfrm>
            <a:off x="3032125" y="4298950"/>
            <a:ext cx="2644775" cy="350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300">
                <a:solidFill>
                  <a:srgbClr val="7FFFD4"/>
                </a:solidFill>
                <a:latin typeface="Times New Roman" charset="0"/>
              </a:rPr>
              <a:t>CYTOPLASM</a:t>
            </a:r>
            <a:endParaRPr lang="en-US" altLang="en-US" sz="2300"/>
          </a:p>
        </p:txBody>
      </p:sp>
      <p:sp>
        <p:nvSpPr>
          <p:cNvPr id="20493" name="Text Box 12"/>
          <p:cNvSpPr txBox="1">
            <a:spLocks noChangeArrowheads="1"/>
          </p:cNvSpPr>
          <p:nvPr/>
        </p:nvSpPr>
        <p:spPr bwMode="auto">
          <a:xfrm>
            <a:off x="5810250" y="4141788"/>
            <a:ext cx="3146425" cy="31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a:solidFill>
                  <a:srgbClr val="00FF00"/>
                </a:solidFill>
                <a:latin typeface="Times New Roman" charset="0"/>
              </a:rPr>
              <a:t>CELL MEMBRANE</a:t>
            </a:r>
            <a:endParaRPr lang="en-US" altLang="en-US" sz="2000"/>
          </a:p>
        </p:txBody>
      </p:sp>
      <p:sp>
        <p:nvSpPr>
          <p:cNvPr id="20494" name="Text Box 13"/>
          <p:cNvSpPr txBox="1">
            <a:spLocks noChangeArrowheads="1"/>
          </p:cNvSpPr>
          <p:nvPr/>
        </p:nvSpPr>
        <p:spPr bwMode="auto">
          <a:xfrm>
            <a:off x="3175" y="4173538"/>
            <a:ext cx="3170238" cy="407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700">
                <a:solidFill>
                  <a:srgbClr val="AFEEEE"/>
                </a:solidFill>
                <a:latin typeface="Times New Roman" charset="0"/>
              </a:rPr>
              <a:t>SALT WATER</a:t>
            </a:r>
            <a:endParaRPr lang="en-US" altLang="en-US" sz="2700"/>
          </a:p>
        </p:txBody>
      </p:sp>
      <p:sp>
        <p:nvSpPr>
          <p:cNvPr id="20495" name="Line 14"/>
          <p:cNvSpPr>
            <a:spLocks noChangeShapeType="1"/>
          </p:cNvSpPr>
          <p:nvPr/>
        </p:nvSpPr>
        <p:spPr bwMode="auto">
          <a:xfrm flipH="1">
            <a:off x="5143500" y="1766888"/>
            <a:ext cx="1063625" cy="684212"/>
          </a:xfrm>
          <a:prstGeom prst="line">
            <a:avLst/>
          </a:prstGeom>
          <a:noFill/>
          <a:ln w="38100">
            <a:solidFill>
              <a:srgbClr val="FFFF00"/>
            </a:solidFill>
            <a:round/>
            <a:headEnd type="none" w="med" len="sm"/>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496" name="Line 15"/>
          <p:cNvSpPr>
            <a:spLocks noChangeShapeType="1"/>
          </p:cNvSpPr>
          <p:nvPr/>
        </p:nvSpPr>
        <p:spPr bwMode="auto">
          <a:xfrm flipH="1">
            <a:off x="6229350" y="1766888"/>
            <a:ext cx="2079625" cy="0"/>
          </a:xfrm>
          <a:prstGeom prst="line">
            <a:avLst/>
          </a:prstGeom>
          <a:noFill/>
          <a:ln w="38100">
            <a:solidFill>
              <a:srgbClr val="FFFF00"/>
            </a:solidFill>
            <a:round/>
            <a:headEnd type="none" w="med" len="sm"/>
            <a:tailEnd type="non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1883309702"/>
      </p:ext>
    </p:extLst>
  </p:cSld>
  <p:clrMapOvr>
    <a:masterClrMapping/>
  </p:clrMapOvr>
  <p:timing>
    <p:tnLst>
      <p:par>
        <p:cTn id="1" dur="indefinite" restart="never" nodeType="tmRoot"/>
      </p:par>
    </p:tnLst>
  </p:timing>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63895" y="1791570"/>
            <a:ext cx="8366760" cy="2102518"/>
          </a:xfrm>
        </p:spPr>
        <p:txBody>
          <a:bodyPr>
            <a:normAutofit fontScale="90000"/>
          </a:bodyPr>
          <a:lstStyle/>
          <a:p>
            <a:r>
              <a:rPr lang="en-US" smtClean="0"/>
              <a:t>Draw/stick </a:t>
            </a:r>
            <a:r>
              <a:rPr lang="en-US"/>
              <a:t>a mustache on your face to show you are here today!</a:t>
            </a:r>
            <a:br>
              <a:rPr lang="en-US"/>
            </a:br>
            <a:endParaRPr lang="en-US"/>
          </a:p>
        </p:txBody>
      </p:sp>
      <p:sp>
        <p:nvSpPr>
          <p:cNvPr id="3" name="5-Point Star 2">
            <a:hlinkClick r:id="rId2"/>
          </p:cNvPr>
          <p:cNvSpPr/>
          <p:nvPr/>
        </p:nvSpPr>
        <p:spPr>
          <a:xfrm>
            <a:off x="4870579" y="2606187"/>
            <a:ext cx="3680927" cy="305166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Tree>
    <p:extLst>
      <p:ext uri="{BB962C8B-B14F-4D97-AF65-F5344CB8AC3E}">
        <p14:creationId xmlns:p14="http://schemas.microsoft.com/office/powerpoint/2010/main" val="462981817"/>
      </p:ext>
    </p:extLst>
  </p:cSld>
  <p:clrMapOvr>
    <a:masterClrMapping/>
  </p:clrMapOvr>
  <p:timing>
    <p:tnLst>
      <p:par>
        <p:cTn id="1" dur="indefinite" restart="never" nodeType="tmRoot"/>
      </p:par>
    </p:tnLst>
  </p:timing>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6066" y="1104566"/>
            <a:ext cx="7834363" cy="754313"/>
          </a:xfrm>
        </p:spPr>
        <p:txBody>
          <a:bodyPr>
            <a:noAutofit/>
          </a:bodyPr>
          <a:lstStyle/>
          <a:p>
            <a:r>
              <a:rPr lang="en-US" sz="3300" dirty="0"/>
              <a:t>During the month of November, thousands of men across USA and the world, grow mustaches to help bring awareness to men's health, especially prostate cancer.</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3444" y="3068605"/>
            <a:ext cx="4314694" cy="2932145"/>
          </a:xfrm>
          <a:prstGeom prst="rect">
            <a:avLst/>
          </a:prstGeom>
        </p:spPr>
      </p:pic>
    </p:spTree>
    <p:extLst>
      <p:ext uri="{BB962C8B-B14F-4D97-AF65-F5344CB8AC3E}">
        <p14:creationId xmlns:p14="http://schemas.microsoft.com/office/powerpoint/2010/main" val="1002145238"/>
      </p:ext>
    </p:extLst>
  </p:cSld>
  <p:clrMapOvr>
    <a:masterClrMapping/>
  </p:clrMapOvr>
  <p:timing>
    <p:tnLst>
      <p:par>
        <p:cTn id="1" dur="indefinite" restart="never" nodeType="tmRoot"/>
      </p:par>
    </p:tnLst>
  </p:timing>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2534699F-5AAB-4D45-BBCA-73CC8EEF154D}"/>
              </a:ext>
            </a:extLst>
          </p:cNvPr>
          <p:cNvSpPr txBox="1"/>
          <p:nvPr/>
        </p:nvSpPr>
        <p:spPr>
          <a:xfrm>
            <a:off x="97972" y="1234271"/>
            <a:ext cx="9046028" cy="3022752"/>
          </a:xfrm>
          <a:prstGeom prst="rect">
            <a:avLst/>
          </a:prstGeom>
          <a:noFill/>
        </p:spPr>
        <p:txBody>
          <a:bodyPr rot="0" spcFirstLastPara="0" vertOverflow="overflow" horzOverflow="overflow" vert="horz" wrap="square" lIns="51435" tIns="25718" rIns="51435" bIns="25718" numCol="1" spcCol="0" rtlCol="0" fromWordArt="0" anchor="t" anchorCtr="0" forceAA="0" compatLnSpc="1">
            <a:prstTxWarp prst="textNoShape">
              <a:avLst/>
            </a:prstTxWarp>
            <a:spAutoFit/>
          </a:bodyPr>
          <a:lstStyle/>
          <a:p>
            <a:pPr>
              <a:lnSpc>
                <a:spcPct val="90000"/>
              </a:lnSpc>
            </a:pPr>
            <a:r>
              <a:rPr lang="en-US" sz="4050" b="1" dirty="0"/>
              <a:t>LE-A Today's goals....</a:t>
            </a:r>
          </a:p>
          <a:p>
            <a:pPr marL="482204" indent="-482204">
              <a:lnSpc>
                <a:spcPct val="90000"/>
              </a:lnSpc>
              <a:buFont typeface="Arial"/>
              <a:buChar char="•"/>
            </a:pPr>
            <a:endParaRPr lang="en-US" sz="3600" i="1" dirty="0"/>
          </a:p>
          <a:p>
            <a:pPr marL="482204" indent="-482204">
              <a:lnSpc>
                <a:spcPct val="90000"/>
              </a:lnSpc>
              <a:buFont typeface="Arial"/>
              <a:buChar char="•"/>
            </a:pPr>
            <a:r>
              <a:rPr lang="en-US" sz="3600" i="1" dirty="0"/>
              <a:t>Describe the importance of raising awareness</a:t>
            </a:r>
          </a:p>
          <a:p>
            <a:pPr marL="482204" indent="-482204">
              <a:lnSpc>
                <a:spcPct val="90000"/>
              </a:lnSpc>
              <a:buFont typeface="Arial"/>
              <a:buChar char="•"/>
            </a:pPr>
            <a:endParaRPr lang="en-US" sz="3600" i="1" dirty="0"/>
          </a:p>
          <a:p>
            <a:pPr marL="482204" indent="-482204">
              <a:lnSpc>
                <a:spcPct val="90000"/>
              </a:lnSpc>
              <a:buFont typeface="Arial"/>
              <a:buChar char="•"/>
            </a:pPr>
            <a:r>
              <a:rPr lang="en-US" sz="3600" i="1" dirty="0"/>
              <a:t>To differentiate healthy vs cancerous cells </a:t>
            </a:r>
          </a:p>
          <a:p>
            <a:pPr marL="482204" indent="-482204">
              <a:lnSpc>
                <a:spcPct val="90000"/>
              </a:lnSpc>
              <a:buFont typeface="Arial"/>
              <a:buChar char="•"/>
            </a:pPr>
            <a:endParaRPr lang="en-US" sz="3000" i="1"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37823"/>
            <a:ext cx="3489649" cy="1962928"/>
          </a:xfrm>
          <a:prstGeom prst="rect">
            <a:avLst/>
          </a:prstGeom>
        </p:spPr>
      </p:pic>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9649" y="4037823"/>
            <a:ext cx="3489649" cy="1962928"/>
          </a:xfrm>
          <a:prstGeom prst="rect">
            <a:avLst/>
          </a:prstGeom>
        </p:spPr>
      </p:pic>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79298" y="4037823"/>
            <a:ext cx="3489649" cy="1962928"/>
          </a:xfrm>
          <a:prstGeom prst="rect">
            <a:avLst/>
          </a:prstGeom>
        </p:spPr>
      </p:pic>
    </p:spTree>
    <p:extLst>
      <p:ext uri="{BB962C8B-B14F-4D97-AF65-F5344CB8AC3E}">
        <p14:creationId xmlns:p14="http://schemas.microsoft.com/office/powerpoint/2010/main" val="340771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774965"/>
            <a:ext cx="9419253" cy="3323987"/>
          </a:xfrm>
          <a:prstGeom prst="rect">
            <a:avLst/>
          </a:prstGeom>
        </p:spPr>
        <p:txBody>
          <a:bodyPr wrap="square">
            <a:spAutoFit/>
          </a:bodyPr>
          <a:lstStyle/>
          <a:p>
            <a:r>
              <a:rPr lang="en-US" sz="3000" dirty="0"/>
              <a:t>1.What does </a:t>
            </a:r>
            <a:r>
              <a:rPr lang="en-US" sz="3000" b="1" u="sng" dirty="0">
                <a:solidFill>
                  <a:srgbClr val="E51786"/>
                </a:solidFill>
              </a:rPr>
              <a:t>pink</a:t>
            </a:r>
            <a:r>
              <a:rPr lang="en-US" sz="3000" dirty="0"/>
              <a:t> &amp; the </a:t>
            </a:r>
            <a:r>
              <a:rPr lang="en-US" sz="3000" b="1" u="sng" dirty="0">
                <a:solidFill>
                  <a:srgbClr val="0070C0"/>
                </a:solidFill>
              </a:rPr>
              <a:t>blue</a:t>
            </a:r>
            <a:r>
              <a:rPr lang="en-US" sz="3000" dirty="0"/>
              <a:t> ribbon each represent?</a:t>
            </a:r>
          </a:p>
          <a:p>
            <a:endParaRPr lang="en-US" sz="3000" dirty="0"/>
          </a:p>
          <a:p>
            <a:r>
              <a:rPr lang="en-US" sz="3000" dirty="0"/>
              <a:t>2. List as many things you know about the condition?</a:t>
            </a:r>
          </a:p>
          <a:p>
            <a:r>
              <a:rPr lang="en-US" sz="3000" dirty="0"/>
              <a:t> </a:t>
            </a:r>
            <a:r>
              <a:rPr lang="en-US" sz="2400" i="1" dirty="0"/>
              <a:t>(Words, facts, assumptions, treatment, statistics, etc.)</a:t>
            </a:r>
          </a:p>
          <a:p>
            <a:pPr marL="557213" indent="-557213">
              <a:buAutoNum type="alphaLcPeriod"/>
            </a:pPr>
            <a:r>
              <a:rPr lang="en-US" sz="3000" dirty="0"/>
              <a:t>Pink:</a:t>
            </a:r>
          </a:p>
          <a:p>
            <a:pPr marL="557213" indent="-557213">
              <a:buAutoNum type="alphaLcPeriod"/>
            </a:pPr>
            <a:endParaRPr lang="en-US" sz="3000" dirty="0"/>
          </a:p>
          <a:p>
            <a:r>
              <a:rPr lang="en-US" sz="3000" dirty="0"/>
              <a:t>b. Blue:</a:t>
            </a:r>
            <a:endParaRPr lang="en-US" sz="3000" dirty="0"/>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79318" y="542752"/>
            <a:ext cx="2460653" cy="1348859"/>
          </a:xfrm>
          <a:prstGeom prst="rect">
            <a:avLst/>
          </a:prstGeom>
        </p:spPr>
      </p:pic>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137918" y="542751"/>
            <a:ext cx="2460653" cy="1348859"/>
          </a:xfrm>
          <a:prstGeom prst="rect">
            <a:avLst/>
          </a:prstGeom>
        </p:spPr>
      </p:pic>
    </p:spTree>
    <p:extLst>
      <p:ext uri="{BB962C8B-B14F-4D97-AF65-F5344CB8AC3E}">
        <p14:creationId xmlns:p14="http://schemas.microsoft.com/office/powerpoint/2010/main" val="10150966"/>
      </p:ext>
    </p:extLst>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090" y="1522853"/>
            <a:ext cx="2283020" cy="1868843"/>
          </a:xfrm>
          <a:prstGeom prst="rect">
            <a:avLst/>
          </a:prstGeom>
        </p:spPr>
      </p:pic>
      <p:sp>
        <p:nvSpPr>
          <p:cNvPr id="6" name="TextBox 5"/>
          <p:cNvSpPr txBox="1"/>
          <p:nvPr/>
        </p:nvSpPr>
        <p:spPr>
          <a:xfrm>
            <a:off x="2286000" y="1117996"/>
            <a:ext cx="6858000" cy="4570482"/>
          </a:xfrm>
          <a:prstGeom prst="rect">
            <a:avLst/>
          </a:prstGeom>
          <a:noFill/>
        </p:spPr>
        <p:txBody>
          <a:bodyPr wrap="square" rtlCol="0">
            <a:spAutoFit/>
          </a:bodyPr>
          <a:lstStyle/>
          <a:p>
            <a:r>
              <a:rPr lang="en-US" sz="2400" i="1" dirty="0"/>
              <a:t>"When It Comes to Cancer, Men Must Act More Like Women" (Awareness</a:t>
            </a:r>
            <a:r>
              <a:rPr lang="en-US" sz="2400" i="1" dirty="0"/>
              <a:t>)</a:t>
            </a:r>
          </a:p>
          <a:p>
            <a:endParaRPr lang="en-US" sz="2400" dirty="0"/>
          </a:p>
          <a:p>
            <a:endParaRPr lang="en-US" sz="2400" dirty="0"/>
          </a:p>
          <a:p>
            <a:r>
              <a:rPr lang="en-US" sz="2400" dirty="0"/>
              <a:t>"</a:t>
            </a:r>
            <a:r>
              <a:rPr lang="en-US" sz="2400" i="1" dirty="0"/>
              <a:t>Did you know that breast cancer and prostate cancer are almost identical in statistics? Believe it or not, they have almost the same number of diagnoses each year and even occur at almost the exact same age in men and women. Prostate cancer is just as common in men as breast cancer is in women, with over 233,000 cases diagnosed each year."- </a:t>
            </a:r>
            <a:r>
              <a:rPr lang="en-US" sz="2400" i="1" dirty="0" err="1"/>
              <a:t>Samadi</a:t>
            </a:r>
            <a:endParaRPr lang="en-US" sz="2400" i="1" dirty="0"/>
          </a:p>
          <a:p>
            <a:endParaRPr lang="en-US" sz="1350" dirty="0"/>
          </a:p>
          <a:p>
            <a:endParaRPr lang="en-US" sz="1350" dirty="0"/>
          </a:p>
        </p:txBody>
      </p:sp>
    </p:spTree>
    <p:extLst>
      <p:ext uri="{BB962C8B-B14F-4D97-AF65-F5344CB8AC3E}">
        <p14:creationId xmlns:p14="http://schemas.microsoft.com/office/powerpoint/2010/main" val="956077449"/>
      </p:ext>
    </p:extLst>
  </p:cSld>
  <p:clrMapOvr>
    <a:masterClrMapping/>
  </p:clrMapOvr>
  <p:timing>
    <p:tnLst>
      <p:par>
        <p:cTn id="1" dur="indefinite" restart="never" nodeType="tmRoot"/>
      </p:par>
    </p:tnLst>
  </p:timing>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339" y="857250"/>
            <a:ext cx="9197339" cy="5143500"/>
          </a:xfrm>
        </p:spPr>
      </p:pic>
    </p:spTree>
    <p:extLst>
      <p:ext uri="{BB962C8B-B14F-4D97-AF65-F5344CB8AC3E}">
        <p14:creationId xmlns:p14="http://schemas.microsoft.com/office/powerpoint/2010/main" val="1321038489"/>
      </p:ext>
    </p:extLst>
  </p:cSld>
  <p:clrMapOvr>
    <a:masterClrMapping/>
  </p:clrMapOvr>
  <p:timing>
    <p:tnLst>
      <p:par>
        <p:cTn id="1" dur="indefinite" restart="never" nodeType="tmRoot"/>
      </p:par>
    </p:tnLst>
  </p:timing>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857250"/>
            <a:ext cx="9143999" cy="5143500"/>
          </a:xfrm>
        </p:spPr>
      </p:pic>
    </p:spTree>
    <p:extLst>
      <p:ext uri="{BB962C8B-B14F-4D97-AF65-F5344CB8AC3E}">
        <p14:creationId xmlns:p14="http://schemas.microsoft.com/office/powerpoint/2010/main" val="2007941937"/>
      </p:ext>
    </p:extLst>
  </p:cSld>
  <p:clrMapOvr>
    <a:masterClrMapping/>
  </p:clrMapOvr>
  <p:timing>
    <p:tnLst>
      <p:par>
        <p:cTn id="1" dur="indefinite" restart="never" nodeType="tmRoot"/>
      </p:par>
    </p:tnLst>
  </p:timing>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66850"/>
            <a:ext cx="9144000" cy="2643206"/>
          </a:xfrm>
          <a:prstGeom prst="rect">
            <a:avLst/>
          </a:prstGeom>
        </p:spPr>
      </p:pic>
      <p:pic>
        <p:nvPicPr>
          <p:cNvPr id="11" name="Content Placeholder 10"/>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857250"/>
            <a:ext cx="9144000" cy="2509601"/>
          </a:xfrm>
        </p:spPr>
      </p:pic>
    </p:spTree>
    <p:extLst>
      <p:ext uri="{BB962C8B-B14F-4D97-AF65-F5344CB8AC3E}">
        <p14:creationId xmlns:p14="http://schemas.microsoft.com/office/powerpoint/2010/main" val="19221062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4.jpg"/>
          <p:cNvPicPr/>
          <p:nvPr/>
        </p:nvPicPr>
        <p:blipFill>
          <a:blip r:embed="rId2"/>
          <a:srcRect/>
          <a:stretch>
            <a:fillRect/>
          </a:stretch>
        </p:blipFill>
        <p:spPr>
          <a:xfrm>
            <a:off x="5005137" y="2920895"/>
            <a:ext cx="4138863" cy="3774440"/>
          </a:xfrm>
          <a:prstGeom prst="rect">
            <a:avLst/>
          </a:prstGeom>
          <a:ln/>
        </p:spPr>
      </p:pic>
      <p:sp>
        <p:nvSpPr>
          <p:cNvPr id="5" name="TextBox 4"/>
          <p:cNvSpPr txBox="1"/>
          <p:nvPr/>
        </p:nvSpPr>
        <p:spPr>
          <a:xfrm>
            <a:off x="577516" y="252663"/>
            <a:ext cx="6978316" cy="830997"/>
          </a:xfrm>
          <a:prstGeom prst="rect">
            <a:avLst/>
          </a:prstGeom>
          <a:noFill/>
        </p:spPr>
        <p:txBody>
          <a:bodyPr wrap="square" rtlCol="0">
            <a:spAutoFit/>
          </a:bodyPr>
          <a:lstStyle/>
          <a:p>
            <a:r>
              <a:rPr lang="en-US" sz="4800" dirty="0" smtClean="0"/>
              <a:t>Robert Hooke</a:t>
            </a:r>
            <a:endParaRPr lang="en-US" sz="4800" dirty="0"/>
          </a:p>
        </p:txBody>
      </p:sp>
      <p:sp>
        <p:nvSpPr>
          <p:cNvPr id="6" name="TextBox 5"/>
          <p:cNvSpPr txBox="1"/>
          <p:nvPr/>
        </p:nvSpPr>
        <p:spPr>
          <a:xfrm>
            <a:off x="577516" y="1251284"/>
            <a:ext cx="4427621" cy="3046988"/>
          </a:xfrm>
          <a:prstGeom prst="rect">
            <a:avLst/>
          </a:prstGeom>
          <a:noFill/>
        </p:spPr>
        <p:txBody>
          <a:bodyPr wrap="square" rtlCol="0">
            <a:spAutoFit/>
          </a:bodyPr>
          <a:lstStyle/>
          <a:p>
            <a:pPr marL="285750" indent="-285750">
              <a:buFont typeface="Arial" charset="0"/>
              <a:buChar char="•"/>
            </a:pPr>
            <a:r>
              <a:rPr lang="en-US" sz="2400" b="1" u="sng" dirty="0" smtClean="0"/>
              <a:t>first </a:t>
            </a:r>
            <a:r>
              <a:rPr lang="en-US" sz="2400" b="1" u="sng" dirty="0"/>
              <a:t>person to see cells</a:t>
            </a:r>
            <a:r>
              <a:rPr lang="en-US" sz="2400" dirty="0"/>
              <a:t>; he was looking at cork and noted that he saw " great many boxes”. </a:t>
            </a:r>
            <a:endParaRPr lang="en-US" sz="2400" dirty="0" smtClean="0"/>
          </a:p>
          <a:p>
            <a:endParaRPr lang="en-US" sz="2400" dirty="0"/>
          </a:p>
          <a:p>
            <a:pPr marL="285750" indent="-285750">
              <a:buFont typeface="Arial" charset="0"/>
              <a:buChar char="•"/>
            </a:pPr>
            <a:r>
              <a:rPr lang="en-US" sz="2400" dirty="0" smtClean="0"/>
              <a:t>He </a:t>
            </a:r>
            <a:r>
              <a:rPr lang="en-US" sz="2400" dirty="0"/>
              <a:t>descried these many boxes as looking like a monk’s “Living cell” (or a jail cell with rooms closely next to each other).</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4821" y="-114300"/>
            <a:ext cx="3654799" cy="2731168"/>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116" y="4454725"/>
            <a:ext cx="1983705" cy="2267092"/>
          </a:xfrm>
          <a:prstGeom prst="rect">
            <a:avLst/>
          </a:prstGeom>
        </p:spPr>
      </p:pic>
    </p:spTree>
    <p:extLst>
      <p:ext uri="{BB962C8B-B14F-4D97-AF65-F5344CB8AC3E}">
        <p14:creationId xmlns:p14="http://schemas.microsoft.com/office/powerpoint/2010/main" val="203050679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2200" y="0"/>
            <a:ext cx="6941296" cy="6858000"/>
          </a:xfrm>
          <a:prstGeom prst="rect">
            <a:avLst/>
          </a:prstGeom>
        </p:spPr>
      </p:pic>
    </p:spTree>
    <p:extLst>
      <p:ext uri="{BB962C8B-B14F-4D97-AF65-F5344CB8AC3E}">
        <p14:creationId xmlns:p14="http://schemas.microsoft.com/office/powerpoint/2010/main" val="1008022156"/>
      </p:ext>
    </p:extLst>
  </p:cSld>
  <p:clrMapOvr>
    <a:masterClrMapping/>
  </p:clrMapOvr>
  <p:timing>
    <p:tnLst>
      <p:par>
        <p:cTn id="1" dur="indefinite" restart="never" nodeType="tmRoot"/>
      </p:par>
    </p:tnLst>
  </p:timing>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857251"/>
            <a:ext cx="9144000" cy="4822031"/>
          </a:xfrm>
        </p:spPr>
      </p:pic>
    </p:spTree>
    <p:extLst>
      <p:ext uri="{BB962C8B-B14F-4D97-AF65-F5344CB8AC3E}">
        <p14:creationId xmlns:p14="http://schemas.microsoft.com/office/powerpoint/2010/main" val="242418386"/>
      </p:ext>
    </p:extLst>
  </p:cSld>
  <p:clrMapOvr>
    <a:masterClrMapping/>
  </p:clrMapOvr>
  <p:timing>
    <p:tnLst>
      <p:par>
        <p:cTn id="1" dur="indefinite" restart="never" nodeType="tmRoot"/>
      </p:par>
    </p:tnLst>
  </p:timing>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981965"/>
            <a:ext cx="9144000" cy="5018785"/>
          </a:xfrm>
        </p:spPr>
      </p:pic>
    </p:spTree>
    <p:extLst>
      <p:ext uri="{BB962C8B-B14F-4D97-AF65-F5344CB8AC3E}">
        <p14:creationId xmlns:p14="http://schemas.microsoft.com/office/powerpoint/2010/main" val="549335143"/>
      </p:ext>
    </p:extLst>
  </p:cSld>
  <p:clrMapOvr>
    <a:masterClrMapping/>
  </p:clrMapOvr>
  <p:timing>
    <p:tnLst>
      <p:par>
        <p:cTn id="1" dur="indefinite" restart="never" nodeType="tmRoot"/>
      </p:par>
    </p:tnLst>
  </p:timing>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5356" y="1072203"/>
            <a:ext cx="8899019" cy="4253464"/>
          </a:xfrm>
        </p:spPr>
      </p:pic>
    </p:spTree>
    <p:extLst>
      <p:ext uri="{BB962C8B-B14F-4D97-AF65-F5344CB8AC3E}">
        <p14:creationId xmlns:p14="http://schemas.microsoft.com/office/powerpoint/2010/main" val="643549948"/>
      </p:ext>
    </p:extLst>
  </p:cSld>
  <p:clrMapOvr>
    <a:masterClrMapping/>
  </p:clrMapOvr>
  <p:timing>
    <p:tnLst>
      <p:par>
        <p:cTn id="1" dur="indefinite" restart="never" nodeType="tmRoot"/>
      </p:par>
    </p:tnLst>
  </p:timing>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152" y="857250"/>
            <a:ext cx="7543800" cy="1088068"/>
          </a:xfrm>
        </p:spPr>
        <p:txBody>
          <a:bodyPr/>
          <a:lstStyle/>
          <a:p>
            <a:r>
              <a:rPr lang="en-US" dirty="0" smtClean="0"/>
              <a:t>Why see a Urologist?</a:t>
            </a:r>
            <a:endParaRPr lang="en-US" dirty="0"/>
          </a:p>
        </p:txBody>
      </p:sp>
      <p:sp>
        <p:nvSpPr>
          <p:cNvPr id="3" name="Content Placeholder 2"/>
          <p:cNvSpPr>
            <a:spLocks noGrp="1"/>
          </p:cNvSpPr>
          <p:nvPr>
            <p:ph idx="1"/>
          </p:nvPr>
        </p:nvSpPr>
        <p:spPr>
          <a:xfrm>
            <a:off x="0" y="2241550"/>
            <a:ext cx="8366760" cy="3654230"/>
          </a:xfrm>
        </p:spPr>
        <p:txBody>
          <a:bodyPr>
            <a:normAutofit fontScale="92500" lnSpcReduction="10000"/>
          </a:bodyPr>
          <a:lstStyle/>
          <a:p>
            <a:r>
              <a:rPr lang="en-US" sz="2100" dirty="0"/>
              <a:t>One may go to see a urologist for screening of:</a:t>
            </a:r>
          </a:p>
          <a:p>
            <a:r>
              <a:rPr lang="en-US" sz="2100" dirty="0"/>
              <a:t>   -prostate cancer </a:t>
            </a:r>
          </a:p>
          <a:p>
            <a:r>
              <a:rPr lang="en-US" sz="2100" dirty="0"/>
              <a:t>   - bladder cancer.</a:t>
            </a:r>
          </a:p>
          <a:p>
            <a:r>
              <a:rPr lang="en-US" sz="2100" dirty="0"/>
              <a:t>   - bladder prolapse.</a:t>
            </a:r>
          </a:p>
          <a:p>
            <a:r>
              <a:rPr lang="en-US" sz="2100" dirty="0"/>
              <a:t>  - hematuria (blood in the urine)</a:t>
            </a:r>
          </a:p>
          <a:p>
            <a:r>
              <a:rPr lang="en-US" sz="2100" dirty="0"/>
              <a:t>  -  erectile dysfunction (ED)</a:t>
            </a:r>
          </a:p>
          <a:p>
            <a:r>
              <a:rPr lang="en-US" sz="2100" dirty="0"/>
              <a:t>  -  interstitial cystitis (also called painful bladder syndrome)</a:t>
            </a:r>
          </a:p>
          <a:p>
            <a:r>
              <a:rPr lang="en-US" sz="2100" dirty="0"/>
              <a:t>  -  overactive </a:t>
            </a:r>
            <a:r>
              <a:rPr lang="en-US" sz="2100" dirty="0"/>
              <a:t>bladder</a:t>
            </a:r>
            <a:endParaRPr lang="en-US" sz="2100" dirty="0"/>
          </a:p>
          <a:p>
            <a:r>
              <a:rPr lang="en-US" sz="2100" dirty="0"/>
              <a:t>   - prostatitis (swelling of the prostate gland)</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0562" y="1260156"/>
            <a:ext cx="4215726" cy="2490155"/>
          </a:xfrm>
          <a:prstGeom prst="rect">
            <a:avLst/>
          </a:prstGeom>
        </p:spPr>
      </p:pic>
    </p:spTree>
    <p:extLst>
      <p:ext uri="{BB962C8B-B14F-4D97-AF65-F5344CB8AC3E}">
        <p14:creationId xmlns:p14="http://schemas.microsoft.com/office/powerpoint/2010/main" val="1416329744"/>
      </p:ext>
    </p:extLst>
  </p:cSld>
  <p:clrMapOvr>
    <a:masterClrMapping/>
  </p:clrMapOvr>
  <p:timing>
    <p:tnLst>
      <p:par>
        <p:cTn id="1" dur="indefinite" restart="never" nodeType="tmRoot"/>
      </p:par>
    </p:tnLst>
  </p:timing>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857250"/>
            <a:ext cx="9144000" cy="5143500"/>
          </a:xfrm>
        </p:spPr>
      </p:pic>
    </p:spTree>
    <p:extLst>
      <p:ext uri="{BB962C8B-B14F-4D97-AF65-F5344CB8AC3E}">
        <p14:creationId xmlns:p14="http://schemas.microsoft.com/office/powerpoint/2010/main" val="1545264060"/>
      </p:ext>
    </p:extLst>
  </p:cSld>
  <p:clrMapOvr>
    <a:masterClrMapping/>
  </p:clrMapOvr>
  <p:timing>
    <p:tnLst>
      <p:par>
        <p:cTn id="1" dur="indefinite" restart="never" nodeType="tmRoot"/>
      </p:par>
    </p:tnLst>
  </p:timing>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857250"/>
            <a:ext cx="9144000" cy="5143500"/>
          </a:xfrm>
        </p:spPr>
      </p:pic>
      <p:sp>
        <p:nvSpPr>
          <p:cNvPr id="3" name="Rectangle 2"/>
          <p:cNvSpPr/>
          <p:nvPr/>
        </p:nvSpPr>
        <p:spPr>
          <a:xfrm>
            <a:off x="4828591" y="3110593"/>
            <a:ext cx="4086809" cy="2183363"/>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Tree>
    <p:extLst>
      <p:ext uri="{BB962C8B-B14F-4D97-AF65-F5344CB8AC3E}">
        <p14:creationId xmlns:p14="http://schemas.microsoft.com/office/powerpoint/2010/main" val="1733313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857250"/>
            <a:ext cx="9144000" cy="5143500"/>
          </a:xfrm>
        </p:spPr>
      </p:pic>
    </p:spTree>
    <p:extLst>
      <p:ext uri="{BB962C8B-B14F-4D97-AF65-F5344CB8AC3E}">
        <p14:creationId xmlns:p14="http://schemas.microsoft.com/office/powerpoint/2010/main" val="1180104388"/>
      </p:ext>
    </p:extLst>
  </p:cSld>
  <p:clrMapOvr>
    <a:masterClrMapping/>
  </p:clrMapOvr>
  <p:timing>
    <p:tnLst>
      <p:par>
        <p:cTn id="1" dur="indefinite" restart="never" nodeType="tmRoot"/>
      </p:par>
    </p:tnLst>
  </p:timing>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857250"/>
            <a:ext cx="9144000" cy="5143500"/>
          </a:xfrm>
        </p:spPr>
      </p:pic>
      <p:sp>
        <p:nvSpPr>
          <p:cNvPr id="5" name="Rectangle 4"/>
          <p:cNvSpPr/>
          <p:nvPr/>
        </p:nvSpPr>
        <p:spPr>
          <a:xfrm>
            <a:off x="4041192" y="2988828"/>
            <a:ext cx="4645608" cy="2415022"/>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Tree>
    <p:extLst>
      <p:ext uri="{BB962C8B-B14F-4D97-AF65-F5344CB8AC3E}">
        <p14:creationId xmlns:p14="http://schemas.microsoft.com/office/powerpoint/2010/main" val="2002969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857250"/>
            <a:ext cx="9144000" cy="5143500"/>
          </a:xfrm>
        </p:spPr>
      </p:pic>
      <p:sp>
        <p:nvSpPr>
          <p:cNvPr id="5" name="Rectangle 4"/>
          <p:cNvSpPr/>
          <p:nvPr/>
        </p:nvSpPr>
        <p:spPr>
          <a:xfrm>
            <a:off x="4015792" y="2988829"/>
            <a:ext cx="4350968" cy="2183363"/>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Tree>
    <p:extLst>
      <p:ext uri="{BB962C8B-B14F-4D97-AF65-F5344CB8AC3E}">
        <p14:creationId xmlns:p14="http://schemas.microsoft.com/office/powerpoint/2010/main" val="2095009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9" presetClass="exit" presetSubtype="0" fill="hold" grpId="1" nodeType="clickEffect">
                                  <p:stCondLst>
                                    <p:cond delay="0"/>
                                  </p:stCondLst>
                                  <p:childTnLst>
                                    <p:animEffect transition="out" filter="dissolve">
                                      <p:cBhvr>
                                        <p:cTn id="10" dur="500"/>
                                        <p:tgtEl>
                                          <p:spTgt spid="5"/>
                                        </p:tgtEl>
                                      </p:cBhvr>
                                    </p:animEffect>
                                    <p:set>
                                      <p:cBhvr>
                                        <p:cTn id="11"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857250"/>
            <a:ext cx="9144000" cy="5143500"/>
          </a:xfrm>
        </p:spPr>
      </p:pic>
      <p:sp>
        <p:nvSpPr>
          <p:cNvPr id="5" name="Rectangle 4"/>
          <p:cNvSpPr/>
          <p:nvPr/>
        </p:nvSpPr>
        <p:spPr>
          <a:xfrm>
            <a:off x="485191" y="2988828"/>
            <a:ext cx="7363409" cy="3011922"/>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Tree>
    <p:extLst>
      <p:ext uri="{BB962C8B-B14F-4D97-AF65-F5344CB8AC3E}">
        <p14:creationId xmlns:p14="http://schemas.microsoft.com/office/powerpoint/2010/main" val="684000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5200" y="0"/>
            <a:ext cx="7203782" cy="6858000"/>
          </a:xfrm>
          <a:prstGeom prst="rect">
            <a:avLst/>
          </a:prstGeom>
        </p:spPr>
      </p:pic>
    </p:spTree>
    <p:extLst>
      <p:ext uri="{BB962C8B-B14F-4D97-AF65-F5344CB8AC3E}">
        <p14:creationId xmlns:p14="http://schemas.microsoft.com/office/powerpoint/2010/main" val="329884709"/>
      </p:ext>
    </p:extLst>
  </p:cSld>
  <p:clrMapOvr>
    <a:masterClrMapping/>
  </p:clrMapOvr>
  <p:timing>
    <p:tnLst>
      <p:par>
        <p:cTn id="1" dur="indefinite" restart="never" nodeType="tmRoot"/>
      </p:par>
    </p:tnLst>
  </p:timing>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857250"/>
            <a:ext cx="9144000" cy="5143500"/>
          </a:xfrm>
        </p:spPr>
      </p:pic>
      <p:sp>
        <p:nvSpPr>
          <p:cNvPr id="5" name="Rectangle 4"/>
          <p:cNvSpPr/>
          <p:nvPr/>
        </p:nvSpPr>
        <p:spPr>
          <a:xfrm>
            <a:off x="4279951" y="2988828"/>
            <a:ext cx="4864049" cy="3011922"/>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Tree>
    <p:extLst>
      <p:ext uri="{BB962C8B-B14F-4D97-AF65-F5344CB8AC3E}">
        <p14:creationId xmlns:p14="http://schemas.microsoft.com/office/powerpoint/2010/main" val="514625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9" presetClass="exit" presetSubtype="0" fill="hold" grpId="1" nodeType="clickEffect">
                                  <p:stCondLst>
                                    <p:cond delay="0"/>
                                  </p:stCondLst>
                                  <p:childTnLst>
                                    <p:animEffect transition="out" filter="dissolve">
                                      <p:cBhvr>
                                        <p:cTn id="10" dur="500"/>
                                        <p:tgtEl>
                                          <p:spTgt spid="5"/>
                                        </p:tgtEl>
                                      </p:cBhvr>
                                    </p:animEffect>
                                    <p:set>
                                      <p:cBhvr>
                                        <p:cTn id="11"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857250"/>
            <a:ext cx="9144000" cy="5143500"/>
          </a:xfrm>
        </p:spPr>
      </p:pic>
      <p:sp>
        <p:nvSpPr>
          <p:cNvPr id="5" name="Rectangle 4"/>
          <p:cNvSpPr/>
          <p:nvPr/>
        </p:nvSpPr>
        <p:spPr>
          <a:xfrm>
            <a:off x="4279951" y="2988828"/>
            <a:ext cx="4864049" cy="3011922"/>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Tree>
    <p:extLst>
      <p:ext uri="{BB962C8B-B14F-4D97-AF65-F5344CB8AC3E}">
        <p14:creationId xmlns:p14="http://schemas.microsoft.com/office/powerpoint/2010/main" val="1401745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857250"/>
            <a:ext cx="9144000" cy="5143500"/>
          </a:xfrm>
        </p:spPr>
      </p:pic>
    </p:spTree>
    <p:extLst>
      <p:ext uri="{BB962C8B-B14F-4D97-AF65-F5344CB8AC3E}">
        <p14:creationId xmlns:p14="http://schemas.microsoft.com/office/powerpoint/2010/main" val="1242725224"/>
      </p:ext>
    </p:extLst>
  </p:cSld>
  <p:clrMapOvr>
    <a:masterClrMapping/>
  </p:clrMapOvr>
  <p:timing>
    <p:tnLst>
      <p:par>
        <p:cTn id="1" dur="indefinite" restart="never" nodeType="tmRoot"/>
      </p:par>
    </p:tnLst>
  </p:timing>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857250"/>
            <a:ext cx="9144000" cy="5143500"/>
          </a:xfrm>
        </p:spPr>
      </p:pic>
      <p:sp>
        <p:nvSpPr>
          <p:cNvPr id="5" name="Rectangle 4"/>
          <p:cNvSpPr/>
          <p:nvPr/>
        </p:nvSpPr>
        <p:spPr>
          <a:xfrm>
            <a:off x="3634792" y="2729593"/>
            <a:ext cx="5509208" cy="3271157"/>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Tree>
    <p:extLst>
      <p:ext uri="{BB962C8B-B14F-4D97-AF65-F5344CB8AC3E}">
        <p14:creationId xmlns:p14="http://schemas.microsoft.com/office/powerpoint/2010/main" val="56889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9" presetClass="exit" presetSubtype="0" fill="hold" grpId="1" nodeType="clickEffect">
                                  <p:stCondLst>
                                    <p:cond delay="0"/>
                                  </p:stCondLst>
                                  <p:childTnLst>
                                    <p:animEffect transition="out" filter="dissolve">
                                      <p:cBhvr>
                                        <p:cTn id="10" dur="500"/>
                                        <p:tgtEl>
                                          <p:spTgt spid="5"/>
                                        </p:tgtEl>
                                      </p:cBhvr>
                                    </p:animEffect>
                                    <p:set>
                                      <p:cBhvr>
                                        <p:cTn id="11"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763270"/>
            <a:ext cx="9144000" cy="5237480"/>
          </a:xfrm>
        </p:spPr>
      </p:pic>
      <p:sp>
        <p:nvSpPr>
          <p:cNvPr id="5" name="Rectangle 4"/>
          <p:cNvSpPr/>
          <p:nvPr/>
        </p:nvSpPr>
        <p:spPr>
          <a:xfrm>
            <a:off x="3533191" y="2754992"/>
            <a:ext cx="5610809" cy="2852058"/>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Tree>
    <p:extLst>
      <p:ext uri="{BB962C8B-B14F-4D97-AF65-F5344CB8AC3E}">
        <p14:creationId xmlns:p14="http://schemas.microsoft.com/office/powerpoint/2010/main" val="503973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5" presetClass="exit" presetSubtype="10" fill="hold" grpId="1" nodeType="clickEffect">
                                  <p:stCondLst>
                                    <p:cond delay="0"/>
                                  </p:stCondLst>
                                  <p:childTnLst>
                                    <p:animEffect transition="out" filter="checkerboard(across)">
                                      <p:cBhvr>
                                        <p:cTn id="10" dur="500"/>
                                        <p:tgtEl>
                                          <p:spTgt spid="5"/>
                                        </p:tgtEl>
                                      </p:cBhvr>
                                    </p:animEffect>
                                    <p:set>
                                      <p:cBhvr>
                                        <p:cTn id="11"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857250"/>
            <a:ext cx="9144000" cy="5143500"/>
          </a:xfrm>
        </p:spPr>
      </p:pic>
      <p:sp>
        <p:nvSpPr>
          <p:cNvPr id="5" name="Rectangle 4"/>
          <p:cNvSpPr/>
          <p:nvPr/>
        </p:nvSpPr>
        <p:spPr>
          <a:xfrm>
            <a:off x="3761791" y="2988828"/>
            <a:ext cx="5382209" cy="3011922"/>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Tree>
    <p:extLst>
      <p:ext uri="{BB962C8B-B14F-4D97-AF65-F5344CB8AC3E}">
        <p14:creationId xmlns:p14="http://schemas.microsoft.com/office/powerpoint/2010/main" val="602186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9" presetClass="exit" presetSubtype="0" fill="hold" grpId="1" nodeType="clickEffect">
                                  <p:stCondLst>
                                    <p:cond delay="0"/>
                                  </p:stCondLst>
                                  <p:childTnLst>
                                    <p:animEffect transition="out" filter="dissolve">
                                      <p:cBhvr>
                                        <p:cTn id="10" dur="500"/>
                                        <p:tgtEl>
                                          <p:spTgt spid="5"/>
                                        </p:tgtEl>
                                      </p:cBhvr>
                                    </p:animEffect>
                                    <p:set>
                                      <p:cBhvr>
                                        <p:cTn id="11"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857250"/>
            <a:ext cx="9144000" cy="5069123"/>
          </a:xfrm>
        </p:spPr>
      </p:pic>
      <p:sp>
        <p:nvSpPr>
          <p:cNvPr id="5" name="Rectangle 4"/>
          <p:cNvSpPr/>
          <p:nvPr/>
        </p:nvSpPr>
        <p:spPr>
          <a:xfrm>
            <a:off x="3507791" y="2577193"/>
            <a:ext cx="5636209" cy="3156857"/>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Tree>
    <p:extLst>
      <p:ext uri="{BB962C8B-B14F-4D97-AF65-F5344CB8AC3E}">
        <p14:creationId xmlns:p14="http://schemas.microsoft.com/office/powerpoint/2010/main" val="2001880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2" presetClass="exit" presetSubtype="4" fill="hold" grpId="1" nodeType="clickEffect">
                                  <p:stCondLst>
                                    <p:cond delay="0"/>
                                  </p:stCondLst>
                                  <p:childTnLst>
                                    <p:anim calcmode="lin" valueType="num">
                                      <p:cBhvr additive="base">
                                        <p:cTn id="10" dur="500"/>
                                        <p:tgtEl>
                                          <p:spTgt spid="5"/>
                                        </p:tgtEl>
                                        <p:attrNameLst>
                                          <p:attrName>ppt_y</p:attrName>
                                        </p:attrNameLst>
                                      </p:cBhvr>
                                      <p:tavLst>
                                        <p:tav tm="0">
                                          <p:val>
                                            <p:strVal val="#ppt_y"/>
                                          </p:val>
                                        </p:tav>
                                        <p:tav tm="100000">
                                          <p:val>
                                            <p:strVal val="#ppt_y+#ppt_h*1.125000"/>
                                          </p:val>
                                        </p:tav>
                                      </p:tavLst>
                                    </p:anim>
                                    <p:animEffect transition="out" filter="wipe(down)">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955" y="1072203"/>
            <a:ext cx="8212805" cy="1088068"/>
          </a:xfrm>
        </p:spPr>
        <p:txBody>
          <a:bodyPr>
            <a:normAutofit fontScale="90000"/>
          </a:bodyPr>
          <a:lstStyle/>
          <a:p>
            <a:r>
              <a:rPr lang="en-US" i="1" dirty="0"/>
              <a:t>Healthy vs. Cancerous Cell</a:t>
            </a:r>
            <a:r>
              <a:rPr lang="en-US" dirty="0"/>
              <a:t> Video Questions</a:t>
            </a:r>
            <a:br>
              <a:rPr lang="en-US" dirty="0"/>
            </a:br>
            <a:endParaRPr lang="en-US" dirty="0"/>
          </a:p>
        </p:txBody>
      </p:sp>
      <p:sp>
        <p:nvSpPr>
          <p:cNvPr id="3" name="Content Placeholder 2"/>
          <p:cNvSpPr>
            <a:spLocks noGrp="1"/>
          </p:cNvSpPr>
          <p:nvPr>
            <p:ph idx="1"/>
          </p:nvPr>
        </p:nvSpPr>
        <p:spPr>
          <a:xfrm>
            <a:off x="1" y="2241550"/>
            <a:ext cx="3820886" cy="3584251"/>
          </a:xfrm>
        </p:spPr>
        <p:txBody>
          <a:bodyPr>
            <a:normAutofit fontScale="92500" lnSpcReduction="20000"/>
          </a:bodyPr>
          <a:lstStyle/>
          <a:p>
            <a:pPr lvl="0">
              <a:buFont typeface="Arial" charset="0"/>
              <a:buChar char="•"/>
            </a:pPr>
            <a:r>
              <a:rPr lang="en-US" sz="3000" b="1" dirty="0"/>
              <a:t> </a:t>
            </a:r>
            <a:r>
              <a:rPr lang="en-US" sz="3000" b="1" dirty="0"/>
              <a:t>How do our cells reproduce?</a:t>
            </a:r>
          </a:p>
          <a:p>
            <a:pPr lvl="0">
              <a:buFont typeface="Arial" charset="0"/>
              <a:buChar char="•"/>
            </a:pPr>
            <a:r>
              <a:rPr lang="en-US" sz="3000" b="1" dirty="0"/>
              <a:t>Which organelle controls cell division?</a:t>
            </a:r>
          </a:p>
          <a:p>
            <a:pPr lvl="0">
              <a:buFont typeface="Arial" charset="0"/>
              <a:buChar char="•"/>
            </a:pPr>
            <a:r>
              <a:rPr lang="en-US" sz="3000" b="1" dirty="0"/>
              <a:t>What happens if DNA undergoes a change?</a:t>
            </a:r>
          </a:p>
          <a:p>
            <a:pPr lvl="0">
              <a:buFont typeface="Arial" charset="0"/>
              <a:buChar char="•"/>
            </a:pPr>
            <a:r>
              <a:rPr lang="en-US" sz="3000" b="1" dirty="0"/>
              <a:t>How do tumors survive?</a:t>
            </a:r>
          </a:p>
          <a:p>
            <a:pPr lvl="0">
              <a:buFont typeface="Arial" charset="0"/>
              <a:buChar char="•"/>
            </a:pPr>
            <a:r>
              <a:rPr lang="en-US" sz="3000" b="1" dirty="0"/>
              <a:t>When does the tumor become dangerous?</a:t>
            </a:r>
          </a:p>
          <a:p>
            <a:endParaRPr lang="en-US" dirty="0"/>
          </a:p>
          <a:p>
            <a:endParaRPr lang="en-US" dirty="0"/>
          </a:p>
        </p:txBody>
      </p:sp>
      <p:sp>
        <p:nvSpPr>
          <p:cNvPr id="5" name="TextBox 4"/>
          <p:cNvSpPr txBox="1"/>
          <p:nvPr/>
        </p:nvSpPr>
        <p:spPr>
          <a:xfrm>
            <a:off x="4436707" y="2284834"/>
            <a:ext cx="4324739" cy="3624069"/>
          </a:xfrm>
          <a:prstGeom prst="rect">
            <a:avLst/>
          </a:prstGeom>
          <a:noFill/>
        </p:spPr>
        <p:txBody>
          <a:bodyPr wrap="square" rtlCol="0">
            <a:spAutoFit/>
          </a:bodyPr>
          <a:lstStyle/>
          <a:p>
            <a:pPr marL="342900" indent="-342900">
              <a:buFont typeface="Arial" charset="0"/>
              <a:buChar char="•"/>
            </a:pPr>
            <a:r>
              <a:rPr lang="en-US" sz="2400" b="1" dirty="0"/>
              <a:t>What is metastasis?</a:t>
            </a:r>
          </a:p>
          <a:p>
            <a:pPr marL="342900" indent="-342900">
              <a:buFont typeface="Arial" charset="0"/>
              <a:buChar char="•"/>
            </a:pPr>
            <a:r>
              <a:rPr lang="en-US" sz="2400" b="1" dirty="0"/>
              <a:t>Why does a cell become cancerous : Name 2 factors </a:t>
            </a:r>
          </a:p>
          <a:p>
            <a:pPr marL="342900" indent="-342900">
              <a:buFont typeface="Arial" charset="0"/>
              <a:buChar char="•"/>
            </a:pPr>
            <a:r>
              <a:rPr lang="en-US" sz="2400" b="1" dirty="0"/>
              <a:t>How many people a year die from cancer?</a:t>
            </a:r>
          </a:p>
          <a:p>
            <a:pPr marL="342900" indent="-342900">
              <a:buFont typeface="Arial" charset="0"/>
              <a:buChar char="•"/>
            </a:pPr>
            <a:r>
              <a:rPr lang="en-US" sz="2400" b="1" dirty="0"/>
              <a:t>What is the most wide spread type of cancer?</a:t>
            </a:r>
          </a:p>
          <a:p>
            <a:pPr marL="342900" indent="-342900">
              <a:buFont typeface="Arial" charset="0"/>
              <a:buChar char="•"/>
            </a:pPr>
            <a:r>
              <a:rPr lang="en-US" sz="2400" b="1" dirty="0"/>
              <a:t>What are three types of treatment of cancer?</a:t>
            </a:r>
          </a:p>
          <a:p>
            <a:endParaRPr lang="en-US" sz="1350" dirty="0"/>
          </a:p>
        </p:txBody>
      </p:sp>
    </p:spTree>
    <p:extLst>
      <p:ext uri="{BB962C8B-B14F-4D97-AF65-F5344CB8AC3E}">
        <p14:creationId xmlns:p14="http://schemas.microsoft.com/office/powerpoint/2010/main" val="972593572"/>
      </p:ext>
    </p:extLst>
  </p:cSld>
  <p:clrMapOvr>
    <a:masterClrMapping/>
  </p:clrMapOvr>
  <p:timing>
    <p:tnLst>
      <p:par>
        <p:cTn id="1" dur="indefinite" restart="never" nodeType="tmRoot"/>
      </p:par>
    </p:tnLst>
  </p:timing>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a:hlinkClick r:id="rId2"/>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857250"/>
            <a:ext cx="9001125" cy="5143500"/>
          </a:xfrm>
        </p:spPr>
      </p:pic>
      <p:sp>
        <p:nvSpPr>
          <p:cNvPr id="5" name="5-Point Star 4">
            <a:hlinkClick r:id="rId2"/>
          </p:cNvPr>
          <p:cNvSpPr/>
          <p:nvPr/>
        </p:nvSpPr>
        <p:spPr>
          <a:xfrm>
            <a:off x="6575107" y="2160270"/>
            <a:ext cx="2614613" cy="221813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5-Point Star 5">
            <a:hlinkClick r:id="rId4"/>
          </p:cNvPr>
          <p:cNvSpPr/>
          <p:nvPr/>
        </p:nvSpPr>
        <p:spPr>
          <a:xfrm>
            <a:off x="1298267" y="1266155"/>
            <a:ext cx="2614613" cy="221813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882127287"/>
      </p:ext>
    </p:extLst>
  </p:cSld>
  <p:clrMapOvr>
    <a:masterClrMapping/>
  </p:clrMapOvr>
  <p:timing>
    <p:tnLst>
      <p:par>
        <p:cTn id="1" dur="indefinite" restart="never" nodeType="tmRoot"/>
      </p:par>
    </p:tnLst>
  </p:timing>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857251"/>
            <a:ext cx="9144000" cy="5080334"/>
          </a:xfrm>
        </p:spPr>
      </p:pic>
    </p:spTree>
    <p:extLst>
      <p:ext uri="{BB962C8B-B14F-4D97-AF65-F5344CB8AC3E}">
        <p14:creationId xmlns:p14="http://schemas.microsoft.com/office/powerpoint/2010/main" val="47919229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2534699F-5AAB-4D45-BBCA-73CC8EEF154D}"/>
              </a:ext>
            </a:extLst>
          </p:cNvPr>
          <p:cNvSpPr txBox="1"/>
          <p:nvPr/>
        </p:nvSpPr>
        <p:spPr>
          <a:xfrm>
            <a:off x="108284" y="574131"/>
            <a:ext cx="8843882" cy="2520690"/>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nSpc>
                <a:spcPct val="90000"/>
              </a:lnSpc>
            </a:pPr>
            <a:r>
              <a:rPr lang="en-US" sz="5400" b="1" dirty="0"/>
              <a:t>Today's goals</a:t>
            </a:r>
            <a:r>
              <a:rPr lang="en-US" sz="5400" b="1" dirty="0" smtClean="0"/>
              <a:t>....</a:t>
            </a:r>
          </a:p>
          <a:p>
            <a:pPr>
              <a:lnSpc>
                <a:spcPct val="90000"/>
              </a:lnSpc>
            </a:pPr>
            <a:endParaRPr lang="en-US" sz="5400" b="1" dirty="0" smtClean="0"/>
          </a:p>
          <a:p>
            <a:pPr marL="685800" indent="-685800">
              <a:lnSpc>
                <a:spcPct val="90000"/>
              </a:lnSpc>
              <a:buFont typeface="Arial" charset="0"/>
              <a:buChar char="•"/>
            </a:pPr>
            <a:r>
              <a:rPr lang="en-US" sz="3600" b="1" i="1" dirty="0" smtClean="0"/>
              <a:t>List levels of tissue organization</a:t>
            </a:r>
            <a:endParaRPr lang="en-US" sz="3600" b="1" i="1" dirty="0"/>
          </a:p>
          <a:p>
            <a:pPr marL="642938" indent="-642938">
              <a:lnSpc>
                <a:spcPct val="90000"/>
              </a:lnSpc>
              <a:buFont typeface="Arial"/>
              <a:buChar char="•"/>
            </a:pPr>
            <a:endParaRPr lang="en-US" sz="3300" i="1" dirty="0"/>
          </a:p>
        </p:txBody>
      </p:sp>
      <p:sp>
        <p:nvSpPr>
          <p:cNvPr id="3" name="TextBox 2">
            <a:extLst>
              <a:ext uri="{FF2B5EF4-FFF2-40B4-BE49-F238E27FC236}">
                <a16:creationId xmlns:a16="http://schemas.microsoft.com/office/drawing/2014/main" xmlns="" id="{A5B6F687-F7B4-414C-B5E5-8EDF2E0EF14C}"/>
              </a:ext>
            </a:extLst>
          </p:cNvPr>
          <p:cNvSpPr txBox="1"/>
          <p:nvPr/>
        </p:nvSpPr>
        <p:spPr>
          <a:xfrm>
            <a:off x="269437" y="3593683"/>
            <a:ext cx="8874563" cy="1855893"/>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lnSpc>
                <a:spcPct val="90000"/>
              </a:lnSpc>
            </a:pPr>
            <a:r>
              <a:rPr lang="en-US" sz="2100" b="1" i="1" dirty="0">
                <a:latin typeface="Comic Sans MS"/>
                <a:cs typeface="Segoe UI"/>
              </a:rPr>
              <a:t>Table of Contents Log</a:t>
            </a:r>
            <a:r>
              <a:rPr lang="en-US" sz="2100" i="1" dirty="0">
                <a:latin typeface="Segoe UI"/>
                <a:cs typeface="Segoe UI"/>
              </a:rPr>
              <a:t>​</a:t>
            </a:r>
            <a:r>
              <a:rPr lang="en-US" sz="2100" dirty="0">
                <a:latin typeface="Segoe UI"/>
                <a:cs typeface="Segoe UI"/>
              </a:rPr>
              <a:t>​</a:t>
            </a:r>
          </a:p>
          <a:p>
            <a:pPr algn="ctr">
              <a:lnSpc>
                <a:spcPct val="90000"/>
              </a:lnSpc>
            </a:pPr>
            <a:r>
              <a:rPr lang="en-US" sz="2100" dirty="0">
                <a:latin typeface="Segoe UI"/>
                <a:cs typeface="Segoe UI"/>
              </a:rPr>
              <a:t>​​</a:t>
            </a:r>
          </a:p>
          <a:p>
            <a:pPr>
              <a:lnSpc>
                <a:spcPct val="90000"/>
              </a:lnSpc>
            </a:pPr>
            <a:r>
              <a:rPr lang="en-US" sz="2100" b="1" u="sng" dirty="0">
                <a:latin typeface="Arial"/>
                <a:cs typeface="Segoe UI"/>
              </a:rPr>
              <a:t>Date                                    Topic                                                  Page</a:t>
            </a:r>
            <a:r>
              <a:rPr lang="en-US" sz="2100" b="1" dirty="0">
                <a:latin typeface="Arial"/>
                <a:cs typeface="Segoe UI"/>
              </a:rPr>
              <a:t>    </a:t>
            </a:r>
            <a:r>
              <a:rPr lang="en-US" sz="2100" dirty="0">
                <a:latin typeface="Arial"/>
                <a:cs typeface="Segoe UI"/>
              </a:rPr>
              <a:t>  ​</a:t>
            </a:r>
            <a:endParaRPr lang="en-US" sz="2100" dirty="0">
              <a:latin typeface="Arial"/>
              <a:cs typeface="Arial"/>
            </a:endParaRPr>
          </a:p>
          <a:p>
            <a:pPr>
              <a:lnSpc>
                <a:spcPct val="90000"/>
              </a:lnSpc>
            </a:pPr>
            <a:r>
              <a:rPr lang="en-US" sz="2100" dirty="0">
                <a:latin typeface="Arial"/>
                <a:cs typeface="Segoe UI"/>
              </a:rPr>
              <a:t>​</a:t>
            </a:r>
            <a:endParaRPr lang="en-US" sz="2100" dirty="0">
              <a:latin typeface="Segoe UI"/>
              <a:cs typeface="Segoe UI"/>
            </a:endParaRPr>
          </a:p>
          <a:p>
            <a:pPr>
              <a:lnSpc>
                <a:spcPct val="90000"/>
              </a:lnSpc>
            </a:pPr>
            <a:r>
              <a:rPr lang="en-US" sz="2100" b="1" i="1" dirty="0" smtClean="0">
                <a:latin typeface="Arial"/>
                <a:cs typeface="Segoe UI"/>
              </a:rPr>
              <a:t>11/28     Cells 2: </a:t>
            </a:r>
            <a:r>
              <a:rPr lang="en-US" sz="2400" b="1" dirty="0"/>
              <a:t>Levels of Tissue Organization</a:t>
            </a:r>
            <a:r>
              <a:rPr lang="en-US" sz="2400" dirty="0"/>
              <a:t> </a:t>
            </a:r>
            <a:r>
              <a:rPr lang="en-US" sz="2100" b="1" i="1" dirty="0">
                <a:latin typeface="Arial"/>
                <a:cs typeface="Segoe UI"/>
              </a:rPr>
              <a:t> </a:t>
            </a:r>
            <a:r>
              <a:rPr lang="en-US" sz="2100" b="1" i="1" dirty="0" smtClean="0">
                <a:latin typeface="Arial"/>
                <a:cs typeface="Segoe UI"/>
              </a:rPr>
              <a:t>                             14</a:t>
            </a:r>
            <a:endParaRPr lang="en-US" sz="2100" b="1" i="1" dirty="0">
              <a:latin typeface="Arial"/>
              <a:cs typeface="Arial"/>
            </a:endParaRPr>
          </a:p>
        </p:txBody>
      </p:sp>
    </p:spTree>
    <p:extLst>
      <p:ext uri="{BB962C8B-B14F-4D97-AF65-F5344CB8AC3E}">
        <p14:creationId xmlns:p14="http://schemas.microsoft.com/office/powerpoint/2010/main" val="1781995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857250"/>
            <a:ext cx="9144000" cy="5143500"/>
          </a:xfrm>
        </p:spPr>
      </p:pic>
    </p:spTree>
    <p:extLst>
      <p:ext uri="{BB962C8B-B14F-4D97-AF65-F5344CB8AC3E}">
        <p14:creationId xmlns:p14="http://schemas.microsoft.com/office/powerpoint/2010/main" val="721293043"/>
      </p:ext>
    </p:extLst>
  </p:cSld>
  <p:clrMapOvr>
    <a:masterClrMapping/>
  </p:clrMapOvr>
  <p:timing>
    <p:tnLst>
      <p:par>
        <p:cTn id="1" dur="indefinite" restart="never" nodeType="tmRoot"/>
      </p:par>
    </p:tnLst>
  </p:timing>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2534699F-5AAB-4D45-BBCA-73CC8EEF154D}"/>
              </a:ext>
            </a:extLst>
          </p:cNvPr>
          <p:cNvSpPr txBox="1"/>
          <p:nvPr/>
        </p:nvSpPr>
        <p:spPr>
          <a:xfrm>
            <a:off x="97972" y="1234270"/>
            <a:ext cx="9046028" cy="2586478"/>
          </a:xfrm>
          <a:prstGeom prst="rect">
            <a:avLst/>
          </a:prstGeom>
          <a:noFill/>
        </p:spPr>
        <p:txBody>
          <a:bodyPr rot="0" spcFirstLastPara="0" vertOverflow="overflow" horzOverflow="overflow" vert="horz" wrap="square" lIns="51435" tIns="25718" rIns="51435" bIns="25718" numCol="1" spcCol="0" rtlCol="0" fromWordArt="0" anchor="t" anchorCtr="0" forceAA="0" compatLnSpc="1">
            <a:prstTxWarp prst="textNoShape">
              <a:avLst/>
            </a:prstTxWarp>
            <a:spAutoFit/>
          </a:bodyPr>
          <a:lstStyle/>
          <a:p>
            <a:pPr>
              <a:lnSpc>
                <a:spcPct val="90000"/>
              </a:lnSpc>
            </a:pPr>
            <a:r>
              <a:rPr lang="en-US" sz="4050" b="1" dirty="0"/>
              <a:t>LE-A Today's goals....</a:t>
            </a:r>
          </a:p>
          <a:p>
            <a:pPr>
              <a:lnSpc>
                <a:spcPct val="90000"/>
              </a:lnSpc>
            </a:pPr>
            <a:endParaRPr lang="en-US" sz="4050" b="1" dirty="0"/>
          </a:p>
          <a:p>
            <a:pPr marL="482204" indent="-482204">
              <a:lnSpc>
                <a:spcPct val="90000"/>
              </a:lnSpc>
              <a:buFont typeface="Arial"/>
              <a:buChar char="•"/>
            </a:pPr>
            <a:r>
              <a:rPr lang="en-US" sz="3600" i="1" dirty="0"/>
              <a:t>Construct a cancer removing device using art, math and engineering skills.</a:t>
            </a:r>
          </a:p>
          <a:p>
            <a:pPr marL="482204" indent="-482204">
              <a:lnSpc>
                <a:spcPct val="90000"/>
              </a:lnSpc>
              <a:buFont typeface="Arial"/>
              <a:buChar char="•"/>
            </a:pPr>
            <a:endParaRPr lang="en-US" sz="3000" i="1" dirty="0"/>
          </a:p>
        </p:txBody>
      </p:sp>
      <p:pic>
        <p:nvPicPr>
          <p:cNvPr id="8" name="Picture 7">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0682" y="3691423"/>
            <a:ext cx="4105469" cy="2309327"/>
          </a:xfrm>
          <a:prstGeom prst="rect">
            <a:avLst/>
          </a:prstGeom>
        </p:spPr>
      </p:pic>
    </p:spTree>
    <p:extLst>
      <p:ext uri="{BB962C8B-B14F-4D97-AF65-F5344CB8AC3E}">
        <p14:creationId xmlns:p14="http://schemas.microsoft.com/office/powerpoint/2010/main" val="226986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857250"/>
            <a:ext cx="9144000" cy="5143500"/>
          </a:xfr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305" y="857250"/>
            <a:ext cx="3623310" cy="5143500"/>
          </a:xfrm>
          <a:prstGeom prst="rect">
            <a:avLst/>
          </a:prstGeom>
        </p:spPr>
      </p:pic>
    </p:spTree>
    <p:extLst>
      <p:ext uri="{BB962C8B-B14F-4D97-AF65-F5344CB8AC3E}">
        <p14:creationId xmlns:p14="http://schemas.microsoft.com/office/powerpoint/2010/main" val="1029232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177416"/>
            <a:ext cx="9144000" cy="3533855"/>
          </a:xfrm>
        </p:spPr>
        <p:txBody>
          <a:bodyPr>
            <a:normAutofit/>
          </a:bodyPr>
          <a:lstStyle/>
          <a:p>
            <a:r>
              <a:rPr lang="en-US" sz="4500" i="1" dirty="0"/>
              <a:t>Why do you think that exponential growth matters when we are trying to treat cancer</a:t>
            </a:r>
            <a:r>
              <a:rPr lang="en-US" sz="4500" i="1" dirty="0"/>
              <a:t>?</a:t>
            </a:r>
            <a:endParaRPr lang="en-US" sz="4500" i="1" dirty="0"/>
          </a:p>
          <a:p>
            <a:endParaRPr lang="en-US" dirty="0"/>
          </a:p>
        </p:txBody>
      </p:sp>
    </p:spTree>
    <p:extLst>
      <p:ext uri="{BB962C8B-B14F-4D97-AF65-F5344CB8AC3E}">
        <p14:creationId xmlns:p14="http://schemas.microsoft.com/office/powerpoint/2010/main" val="328674425"/>
      </p:ext>
    </p:extLst>
  </p:cSld>
  <p:clrMapOvr>
    <a:masterClrMapping/>
  </p:clrMapOvr>
  <p:timing>
    <p:tnLst>
      <p:par>
        <p:cTn id="1" dur="indefinite" restart="never" nodeType="tmRoot"/>
      </p:par>
    </p:tnLst>
  </p:timing>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0015" y="857250"/>
            <a:ext cx="9144000" cy="3323987"/>
          </a:xfrm>
          <a:prstGeom prst="rect">
            <a:avLst/>
          </a:prstGeom>
        </p:spPr>
        <p:txBody>
          <a:bodyPr wrap="square">
            <a:spAutoFit/>
          </a:bodyPr>
          <a:lstStyle/>
          <a:p>
            <a:r>
              <a:rPr lang="en-US" sz="3000" dirty="0"/>
              <a:t>E</a:t>
            </a:r>
            <a:r>
              <a:rPr lang="en-US" sz="3000" dirty="0"/>
              <a:t>arlier </a:t>
            </a:r>
            <a:r>
              <a:rPr lang="en-US" sz="3000" dirty="0"/>
              <a:t>tumors are smaller than later tumors. If you let cancer cells divide more, the tumor size can become very </a:t>
            </a:r>
            <a:r>
              <a:rPr lang="en-US" sz="3000" b="1" u="sng" dirty="0">
                <a:solidFill>
                  <a:srgbClr val="FF0000"/>
                </a:solidFill>
              </a:rPr>
              <a:t>large</a:t>
            </a:r>
            <a:r>
              <a:rPr lang="en-US" sz="3000" dirty="0"/>
              <a:t>, very quickly. The smaller the tumor, the easier it is for doctors to treat and the less likely it is to spread to other parts of the body. These two factors mean that it is less likely, then, that healthy tissue will be damaged during treatment.</a:t>
            </a:r>
          </a:p>
        </p:txBody>
      </p:sp>
    </p:spTree>
    <p:extLst>
      <p:ext uri="{BB962C8B-B14F-4D97-AF65-F5344CB8AC3E}">
        <p14:creationId xmlns:p14="http://schemas.microsoft.com/office/powerpoint/2010/main" val="703120891"/>
      </p:ext>
    </p:extLst>
  </p:cSld>
  <p:clrMapOvr>
    <a:masterClrMapping/>
  </p:clrMapOvr>
  <p:timing>
    <p:tnLst>
      <p:par>
        <p:cTn id="1" dur="indefinite" restart="never" nodeType="tmRoot"/>
      </p:par>
    </p:tnLst>
  </p:timing>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1897789243"/>
      </p:ext>
    </p:extLst>
  </p:cSld>
  <p:clrMapOvr>
    <a:masterClrMapping/>
  </p:clrMapOvr>
  <p:timing>
    <p:tnLst>
      <p:par>
        <p:cTn id="1" dur="indefinite" restart="never" nodeType="tmRoot"/>
      </p:par>
    </p:tnLst>
  </p:timing>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977503"/>
            <a:ext cx="9144000" cy="4903232"/>
          </a:xfrm>
        </p:spPr>
      </p:pic>
    </p:spTree>
    <p:extLst>
      <p:ext uri="{BB962C8B-B14F-4D97-AF65-F5344CB8AC3E}">
        <p14:creationId xmlns:p14="http://schemas.microsoft.com/office/powerpoint/2010/main" val="1716681857"/>
      </p:ext>
    </p:extLst>
  </p:cSld>
  <p:clrMapOvr>
    <a:masterClrMapping/>
  </p:clrMapOvr>
  <p:timing>
    <p:tnLst>
      <p:par>
        <p:cTn id="1" dur="indefinite" restart="never" nodeType="tmRoot"/>
      </p:par>
    </p:tnLst>
  </p:timing>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31750"/>
            <a:ext cx="9144000" cy="5009064"/>
          </a:xfrm>
          <a:prstGeom prst="rect">
            <a:avLst/>
          </a:prstGeom>
        </p:spPr>
        <p:txBody>
          <a:bodyPr wrap="square">
            <a:spAutoFit/>
          </a:bodyPr>
          <a:lstStyle/>
          <a:p>
            <a:r>
              <a:rPr lang="en-US" sz="1350" dirty="0"/>
              <a:t/>
            </a:r>
            <a:br>
              <a:rPr lang="en-US" sz="1350" dirty="0"/>
            </a:br>
            <a:r>
              <a:rPr lang="en-US" dirty="0"/>
              <a:t>If in Trial 1, all the cancer cells are removed but fewer than 10 lentils are removed, great. (BEAT) You beat cancer! If not, the number of remaining cancer cells DOUBLES, which causes exponential growth, before Trial 2. The number of lentils stays the same. Have students fill out the worksheet with the results of each trial to keep track of numbers of cancerous and healthy cells.</a:t>
            </a:r>
          </a:p>
          <a:p>
            <a:r>
              <a:rPr lang="en-US" dirty="0"/>
              <a:t/>
            </a:r>
            <a:br>
              <a:rPr lang="en-US" dirty="0"/>
            </a:br>
            <a:endParaRPr lang="en-US" dirty="0"/>
          </a:p>
          <a:p>
            <a:r>
              <a:rPr lang="en-US" dirty="0"/>
              <a:t>Students complete additional one-minute trials of testing until either 1) all the cancer cells are removed, 2) the cancerous tumor has 100 or more cells or 3) 10 or more healthy cells are removed total (in all testing trials).</a:t>
            </a:r>
          </a:p>
          <a:p>
            <a:r>
              <a:rPr lang="en-US" dirty="0"/>
              <a:t/>
            </a:r>
            <a:br>
              <a:rPr lang="en-US" dirty="0"/>
            </a:br>
            <a:endParaRPr lang="en-US" dirty="0"/>
          </a:p>
          <a:p>
            <a:r>
              <a:rPr lang="en-US" dirty="0"/>
              <a:t>Upon winning or losing the battle against cancer, have groups modify their surgical tools to improve them. Then make the game easier or harder as required through adjusting the number of cancer cells to start. Then, start the testing procedure over with Trial 1.</a:t>
            </a:r>
          </a:p>
          <a:p>
            <a:r>
              <a:rPr lang="en-US" dirty="0"/>
              <a:t/>
            </a:r>
            <a:br>
              <a:rPr lang="en-US" dirty="0"/>
            </a:br>
            <a:endParaRPr lang="en-US" dirty="0"/>
          </a:p>
        </p:txBody>
      </p:sp>
    </p:spTree>
    <p:extLst>
      <p:ext uri="{BB962C8B-B14F-4D97-AF65-F5344CB8AC3E}">
        <p14:creationId xmlns:p14="http://schemas.microsoft.com/office/powerpoint/2010/main" val="829173154"/>
      </p:ext>
    </p:extLst>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Draw a tool model</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5522" y="2432590"/>
            <a:ext cx="1600200" cy="1092708"/>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8168" y="2640330"/>
            <a:ext cx="3975896" cy="270891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5276" y="3216688"/>
            <a:ext cx="3016445" cy="2475452"/>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90879" y="1072202"/>
            <a:ext cx="2623185" cy="1748790"/>
          </a:xfrm>
          <a:prstGeom prst="rect">
            <a:avLst/>
          </a:prstGeom>
        </p:spPr>
      </p:pic>
    </p:spTree>
    <p:extLst>
      <p:ext uri="{BB962C8B-B14F-4D97-AF65-F5344CB8AC3E}">
        <p14:creationId xmlns:p14="http://schemas.microsoft.com/office/powerpoint/2010/main" val="891813895"/>
      </p:ext>
    </p:extLst>
  </p:cSld>
  <p:clrMapOvr>
    <a:masterClrMapping/>
  </p:clrMapOvr>
  <p:timing>
    <p:tnLst>
      <p:par>
        <p:cTn id="1" dur="indefinite" restart="never" nodeType="tmRoot"/>
      </p:par>
    </p:tnLst>
  </p:timing>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i="1" dirty="0"/>
              <a:t>Goal</a:t>
            </a:r>
            <a:r>
              <a:rPr lang="mr-IN" sz="6600" i="1" dirty="0"/>
              <a:t>…</a:t>
            </a:r>
            <a:endParaRPr lang="en-US" sz="6600" i="1" dirty="0"/>
          </a:p>
        </p:txBody>
      </p:sp>
      <p:sp>
        <p:nvSpPr>
          <p:cNvPr id="3" name="Content Placeholder 2"/>
          <p:cNvSpPr>
            <a:spLocks noGrp="1"/>
          </p:cNvSpPr>
          <p:nvPr>
            <p:ph idx="1"/>
          </p:nvPr>
        </p:nvSpPr>
        <p:spPr>
          <a:xfrm>
            <a:off x="822960" y="2241550"/>
            <a:ext cx="7543800" cy="1444625"/>
          </a:xfrm>
        </p:spPr>
        <p:txBody>
          <a:bodyPr>
            <a:normAutofit lnSpcReduction="10000"/>
          </a:bodyPr>
          <a:lstStyle/>
          <a:p>
            <a:r>
              <a:rPr lang="en-US" sz="4950" dirty="0"/>
              <a:t>Design a cancer removing tool!</a:t>
            </a:r>
            <a:endParaRPr lang="en-US" sz="495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802" y="1937385"/>
            <a:ext cx="9862820" cy="3771900"/>
          </a:xfrm>
          <a:prstGeom prst="rect">
            <a:avLst/>
          </a:prstGeom>
        </p:spPr>
      </p:pic>
    </p:spTree>
    <p:extLst>
      <p:ext uri="{BB962C8B-B14F-4D97-AF65-F5344CB8AC3E}">
        <p14:creationId xmlns:p14="http://schemas.microsoft.com/office/powerpoint/2010/main" val="142776085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2980" y="300791"/>
            <a:ext cx="8771020" cy="5447645"/>
          </a:xfrm>
          <a:prstGeom prst="rect">
            <a:avLst/>
          </a:prstGeom>
          <a:noFill/>
        </p:spPr>
        <p:txBody>
          <a:bodyPr wrap="square" rtlCol="0">
            <a:spAutoFit/>
          </a:bodyPr>
          <a:lstStyle/>
          <a:p>
            <a:r>
              <a:rPr lang="en-US" sz="6600" dirty="0" smtClean="0"/>
              <a:t>Daily Topic Quiz</a:t>
            </a:r>
          </a:p>
          <a:p>
            <a:endParaRPr lang="en-US" sz="6600" dirty="0" smtClean="0"/>
          </a:p>
          <a:p>
            <a:r>
              <a:rPr lang="en-US" sz="6600" dirty="0" smtClean="0"/>
              <a:t>Weekly Topic Quiz 12/1</a:t>
            </a:r>
          </a:p>
          <a:p>
            <a:endParaRPr lang="en-US" sz="6600" dirty="0" smtClean="0"/>
          </a:p>
          <a:p>
            <a:r>
              <a:rPr lang="en-US" sz="6600" dirty="0" smtClean="0"/>
              <a:t>Unit Exam 12/8</a:t>
            </a:r>
          </a:p>
          <a:p>
            <a:r>
              <a:rPr lang="en-US" dirty="0" smtClean="0"/>
              <a:t> </a:t>
            </a:r>
            <a:endParaRPr lang="en-US" dirty="0"/>
          </a:p>
        </p:txBody>
      </p:sp>
    </p:spTree>
    <p:extLst>
      <p:ext uri="{BB962C8B-B14F-4D97-AF65-F5344CB8AC3E}">
        <p14:creationId xmlns:p14="http://schemas.microsoft.com/office/powerpoint/2010/main" val="1473065860"/>
      </p:ext>
    </p:extLst>
  </p:cSld>
  <p:clrMapOvr>
    <a:masterClrMapping/>
  </p:clrMapOvr>
  <p:timing>
    <p:tnLst>
      <p:par>
        <p:cTn id="1" dur="indefinite" restart="never" nodeType="tmRoot"/>
      </p:par>
    </p:tnLst>
  </p:timing>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0302" y="1072203"/>
            <a:ext cx="7672142" cy="4486169"/>
          </a:xfrm>
        </p:spPr>
      </p:pic>
    </p:spTree>
    <p:extLst>
      <p:ext uri="{BB962C8B-B14F-4D97-AF65-F5344CB8AC3E}">
        <p14:creationId xmlns:p14="http://schemas.microsoft.com/office/powerpoint/2010/main" val="394367986"/>
      </p:ext>
    </p:extLst>
  </p:cSld>
  <p:clrMapOvr>
    <a:masterClrMapping/>
  </p:clrMapOvr>
  <p:timing>
    <p:tnLst>
      <p:par>
        <p:cTn id="1" dur="indefinite" restart="never" nodeType="tmRoot"/>
      </p:par>
    </p:tnLst>
  </p:timing>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308610"/>
            <a:ext cx="9144000" cy="5235115"/>
          </a:xfrm>
        </p:spPr>
      </p:pic>
    </p:spTree>
    <p:extLst>
      <p:ext uri="{BB962C8B-B14F-4D97-AF65-F5344CB8AC3E}">
        <p14:creationId xmlns:p14="http://schemas.microsoft.com/office/powerpoint/2010/main" val="1008206060"/>
      </p:ext>
    </p:extLst>
  </p:cSld>
  <p:clrMapOvr>
    <a:masterClrMapping/>
  </p:clrMapOvr>
  <p:timing>
    <p:tnLst>
      <p:par>
        <p:cTn id="1" dur="indefinite" restart="never" nodeType="tmRoot"/>
      </p:par>
    </p:tnLst>
  </p:timing>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857250"/>
            <a:ext cx="9144000" cy="5143500"/>
          </a:xfrm>
        </p:spPr>
      </p:pic>
      <p:sp>
        <p:nvSpPr>
          <p:cNvPr id="3" name="5-Point Star 2">
            <a:hlinkClick r:id="rId3"/>
          </p:cNvPr>
          <p:cNvSpPr/>
          <p:nvPr/>
        </p:nvSpPr>
        <p:spPr>
          <a:xfrm>
            <a:off x="4114800" y="3768402"/>
            <a:ext cx="2981131" cy="223234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Tree>
    <p:extLst>
      <p:ext uri="{BB962C8B-B14F-4D97-AF65-F5344CB8AC3E}">
        <p14:creationId xmlns:p14="http://schemas.microsoft.com/office/powerpoint/2010/main" val="1273275590"/>
      </p:ext>
    </p:extLst>
  </p:cSld>
  <p:clrMapOvr>
    <a:masterClrMapping/>
  </p:clrMapOvr>
  <p:timing>
    <p:tnLst>
      <p:par>
        <p:cTn id="1" dur="indefinite" restart="never" nodeType="tmRoot"/>
      </p:par>
    </p:tnLst>
  </p:timing>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
        <p:nvSpPr>
          <p:cNvPr id="4" name="Rectangle 3"/>
          <p:cNvSpPr/>
          <p:nvPr/>
        </p:nvSpPr>
        <p:spPr>
          <a:xfrm>
            <a:off x="1651000" y="1683114"/>
            <a:ext cx="5842000" cy="34917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5" name="TextBox 4"/>
          <p:cNvSpPr txBox="1"/>
          <p:nvPr/>
        </p:nvSpPr>
        <p:spPr>
          <a:xfrm>
            <a:off x="1651000" y="1683114"/>
            <a:ext cx="5842000" cy="3070071"/>
          </a:xfrm>
          <a:prstGeom prst="rect">
            <a:avLst/>
          </a:prstGeom>
          <a:noFill/>
        </p:spPr>
        <p:txBody>
          <a:bodyPr wrap="square" rtlCol="0">
            <a:spAutoFit/>
          </a:bodyPr>
          <a:lstStyle/>
          <a:p>
            <a:pPr marL="557213" indent="-557213">
              <a:buFont typeface="+mj-lt"/>
              <a:buAutoNum type="arabicPeriod"/>
            </a:pPr>
            <a:r>
              <a:rPr lang="en-US" sz="3000" b="1" dirty="0"/>
              <a:t>List one difference between healthy cells and cancer cells.</a:t>
            </a:r>
          </a:p>
          <a:p>
            <a:pPr marL="557213" indent="-557213">
              <a:buFont typeface="+mj-lt"/>
              <a:buAutoNum type="arabicPeriod"/>
            </a:pPr>
            <a:endParaRPr lang="en-US" sz="3000" b="1" dirty="0"/>
          </a:p>
          <a:p>
            <a:pPr marL="557213" indent="-557213">
              <a:buFont typeface="+mj-lt"/>
              <a:buAutoNum type="arabicPeriod"/>
            </a:pPr>
            <a:r>
              <a:rPr lang="en-US" sz="3000" b="1" dirty="0"/>
              <a:t>What cancer/condition will you design a project for? Describe your project ideas</a:t>
            </a:r>
          </a:p>
          <a:p>
            <a:endParaRPr lang="en-US" sz="1350" dirty="0"/>
          </a:p>
        </p:txBody>
      </p:sp>
    </p:spTree>
    <p:extLst>
      <p:ext uri="{BB962C8B-B14F-4D97-AF65-F5344CB8AC3E}">
        <p14:creationId xmlns:p14="http://schemas.microsoft.com/office/powerpoint/2010/main" val="268298775"/>
      </p:ext>
    </p:extLst>
  </p:cSld>
  <p:clrMapOvr>
    <a:masterClrMapping/>
  </p:clrMapOvr>
  <p:timing>
    <p:tnLst>
      <p:par>
        <p:cTn id="1" dur="indefinite" restart="never" nodeType="tmRoot"/>
      </p:par>
    </p:tnLst>
  </p:timing>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213" y="1776897"/>
            <a:ext cx="788273" cy="889031"/>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960" y="3931169"/>
            <a:ext cx="1338779" cy="1338779"/>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0739" y="2951632"/>
            <a:ext cx="2216021" cy="954736"/>
          </a:xfrm>
          <a:prstGeom prst="rect">
            <a:avLst/>
          </a:prstGeom>
        </p:spPr>
      </p:pic>
      <p:pic>
        <p:nvPicPr>
          <p:cNvPr id="6" name="Content Placeholder 5"/>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 y="857250"/>
            <a:ext cx="9143999" cy="5143500"/>
          </a:xfr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5039" y="3065932"/>
            <a:ext cx="2216021" cy="954736"/>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7260" y="4045469"/>
            <a:ext cx="1338779" cy="1338779"/>
          </a:xfrm>
          <a:prstGeom prst="rect">
            <a:avLst/>
          </a:prstGeom>
        </p:spPr>
      </p:pic>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9513" y="1891197"/>
            <a:ext cx="788273" cy="889031"/>
          </a:xfrm>
          <a:prstGeom prst="rect">
            <a:avLst/>
          </a:prstGeom>
        </p:spPr>
      </p:pic>
    </p:spTree>
    <p:extLst>
      <p:ext uri="{BB962C8B-B14F-4D97-AF65-F5344CB8AC3E}">
        <p14:creationId xmlns:p14="http://schemas.microsoft.com/office/powerpoint/2010/main" val="1729336372"/>
      </p:ext>
    </p:extLst>
  </p:cSld>
  <p:clrMapOvr>
    <a:masterClrMapping/>
  </p:clrMapOvr>
  <p:timing>
    <p:tnLst>
      <p:par>
        <p:cTn id="1" dur="indefinite" restart="never" nodeType="tmRoot"/>
      </p:par>
    </p:tnLst>
  </p:timing>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2534699F-5AAB-4D45-BBCA-73CC8EEF154D}"/>
              </a:ext>
            </a:extLst>
          </p:cNvPr>
          <p:cNvSpPr txBox="1"/>
          <p:nvPr/>
        </p:nvSpPr>
        <p:spPr>
          <a:xfrm>
            <a:off x="97972" y="1234271"/>
            <a:ext cx="9046028" cy="1942456"/>
          </a:xfrm>
          <a:prstGeom prst="rect">
            <a:avLst/>
          </a:prstGeom>
          <a:noFill/>
        </p:spPr>
        <p:txBody>
          <a:bodyPr rot="0" spcFirstLastPara="0" vertOverflow="overflow" horzOverflow="overflow" vert="horz" wrap="square" lIns="51435" tIns="25718" rIns="51435" bIns="25718" numCol="1" spcCol="0" rtlCol="0" fromWordArt="0" anchor="t" anchorCtr="0" forceAA="0" compatLnSpc="1">
            <a:prstTxWarp prst="textNoShape">
              <a:avLst/>
            </a:prstTxWarp>
            <a:spAutoFit/>
          </a:bodyPr>
          <a:lstStyle/>
          <a:p>
            <a:pPr>
              <a:lnSpc>
                <a:spcPct val="90000"/>
              </a:lnSpc>
            </a:pPr>
            <a:r>
              <a:rPr lang="en-US" sz="4050" b="1" dirty="0" smtClean="0"/>
              <a:t>LE-9R </a:t>
            </a:r>
            <a:r>
              <a:rPr lang="en-US" sz="4050" b="1" dirty="0"/>
              <a:t>Today's goals....</a:t>
            </a:r>
          </a:p>
          <a:p>
            <a:pPr marL="482204" indent="-482204">
              <a:lnSpc>
                <a:spcPct val="90000"/>
              </a:lnSpc>
              <a:buFont typeface="Arial"/>
              <a:buChar char="•"/>
            </a:pPr>
            <a:endParaRPr lang="en-US" sz="3600" i="1" dirty="0"/>
          </a:p>
          <a:p>
            <a:pPr marL="482204" indent="-482204">
              <a:lnSpc>
                <a:spcPct val="90000"/>
              </a:lnSpc>
              <a:buFont typeface="Arial"/>
              <a:buChar char="•"/>
            </a:pPr>
            <a:r>
              <a:rPr lang="en-US" sz="3000" i="1" dirty="0" smtClean="0"/>
              <a:t>Osmosis vs Diffusion</a:t>
            </a:r>
          </a:p>
          <a:p>
            <a:pPr marL="482204" indent="-482204">
              <a:lnSpc>
                <a:spcPct val="90000"/>
              </a:lnSpc>
              <a:buFont typeface="Arial"/>
              <a:buChar char="•"/>
            </a:pPr>
            <a:r>
              <a:rPr lang="en-US" sz="3000" i="1" dirty="0" smtClean="0"/>
              <a:t>Passive vs Active Transport</a:t>
            </a:r>
            <a:endParaRPr lang="en-US" sz="3000" i="1" dirty="0"/>
          </a:p>
        </p:txBody>
      </p:sp>
    </p:spTree>
    <p:extLst>
      <p:ext uri="{BB962C8B-B14F-4D97-AF65-F5344CB8AC3E}">
        <p14:creationId xmlns:p14="http://schemas.microsoft.com/office/powerpoint/2010/main" val="912725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7454"/>
            <a:ext cx="4613207" cy="2842936"/>
          </a:xfrm>
          <a:prstGeom prst="rect">
            <a:avLst/>
          </a:prstGeom>
        </p:spPr>
      </p:pic>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67713"/>
            <a:ext cx="4613207" cy="2842936"/>
          </a:xfrm>
          <a:prstGeom prst="rect">
            <a:avLst/>
          </a:prstGeom>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3206" y="237454"/>
            <a:ext cx="4613207" cy="2842936"/>
          </a:xfrm>
          <a:prstGeom prst="rect">
            <a:avLst/>
          </a:prstGeom>
        </p:spPr>
      </p:pic>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3206" y="3367713"/>
            <a:ext cx="4613207" cy="2842936"/>
          </a:xfrm>
          <a:prstGeom prst="rect">
            <a:avLst/>
          </a:prstGeom>
        </p:spPr>
      </p:pic>
      <p:sp>
        <p:nvSpPr>
          <p:cNvPr id="9" name="Rectangle 8"/>
          <p:cNvSpPr/>
          <p:nvPr/>
        </p:nvSpPr>
        <p:spPr>
          <a:xfrm>
            <a:off x="163217" y="377505"/>
            <a:ext cx="4286774" cy="25015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0473" y="3538406"/>
            <a:ext cx="4286774" cy="25015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755186" y="465039"/>
            <a:ext cx="612061" cy="369332"/>
          </a:xfrm>
          <a:prstGeom prst="rect">
            <a:avLst/>
          </a:prstGeom>
          <a:noFill/>
        </p:spPr>
        <p:txBody>
          <a:bodyPr wrap="square" rtlCol="0">
            <a:spAutoFit/>
          </a:bodyPr>
          <a:lstStyle/>
          <a:p>
            <a:r>
              <a:rPr lang="en-US" dirty="0" smtClean="0"/>
              <a:t>29</a:t>
            </a:r>
            <a:endParaRPr lang="en-US" sz="3200" dirty="0"/>
          </a:p>
        </p:txBody>
      </p:sp>
      <p:sp>
        <p:nvSpPr>
          <p:cNvPr id="12" name="TextBox 11"/>
          <p:cNvSpPr txBox="1"/>
          <p:nvPr/>
        </p:nvSpPr>
        <p:spPr>
          <a:xfrm>
            <a:off x="3784912" y="3571636"/>
            <a:ext cx="612061" cy="369332"/>
          </a:xfrm>
          <a:prstGeom prst="rect">
            <a:avLst/>
          </a:prstGeom>
          <a:noFill/>
        </p:spPr>
        <p:txBody>
          <a:bodyPr wrap="square" rtlCol="0">
            <a:spAutoFit/>
          </a:bodyPr>
          <a:lstStyle/>
          <a:p>
            <a:r>
              <a:rPr lang="en-US" dirty="0" smtClean="0"/>
              <a:t>30</a:t>
            </a:r>
            <a:endParaRPr lang="en-US" sz="3200" dirty="0"/>
          </a:p>
        </p:txBody>
      </p:sp>
      <p:sp>
        <p:nvSpPr>
          <p:cNvPr id="4" name="TextBox 3"/>
          <p:cNvSpPr txBox="1"/>
          <p:nvPr/>
        </p:nvSpPr>
        <p:spPr>
          <a:xfrm>
            <a:off x="321276" y="3855308"/>
            <a:ext cx="2965621" cy="369332"/>
          </a:xfrm>
          <a:prstGeom prst="rect">
            <a:avLst/>
          </a:prstGeom>
          <a:noFill/>
        </p:spPr>
        <p:txBody>
          <a:bodyPr wrap="square" rtlCol="0">
            <a:spAutoFit/>
          </a:bodyPr>
          <a:lstStyle/>
          <a:p>
            <a:endParaRPr lang="en-US" dirty="0"/>
          </a:p>
        </p:txBody>
      </p:sp>
      <p:sp>
        <p:nvSpPr>
          <p:cNvPr id="7" name="TextBox 6"/>
          <p:cNvSpPr txBox="1"/>
          <p:nvPr/>
        </p:nvSpPr>
        <p:spPr>
          <a:xfrm>
            <a:off x="388373" y="634258"/>
            <a:ext cx="3396539" cy="1569660"/>
          </a:xfrm>
          <a:prstGeom prst="rect">
            <a:avLst/>
          </a:prstGeom>
          <a:noFill/>
        </p:spPr>
        <p:txBody>
          <a:bodyPr wrap="square" rtlCol="0">
            <a:spAutoFit/>
          </a:bodyPr>
          <a:lstStyle/>
          <a:p>
            <a:r>
              <a:rPr lang="en-US" sz="4800" dirty="0" smtClean="0"/>
              <a:t>Active Transport</a:t>
            </a:r>
            <a:endParaRPr lang="en-US" sz="4800" dirty="0"/>
          </a:p>
        </p:txBody>
      </p:sp>
      <p:sp>
        <p:nvSpPr>
          <p:cNvPr id="16" name="Rectangle 15"/>
          <p:cNvSpPr/>
          <p:nvPr/>
        </p:nvSpPr>
        <p:spPr>
          <a:xfrm>
            <a:off x="5779008" y="1850562"/>
            <a:ext cx="2861629" cy="10284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721895" y="4074695"/>
            <a:ext cx="2565002" cy="1446550"/>
          </a:xfrm>
          <a:prstGeom prst="rect">
            <a:avLst/>
          </a:prstGeom>
          <a:noFill/>
        </p:spPr>
        <p:txBody>
          <a:bodyPr wrap="square" rtlCol="0">
            <a:spAutoFit/>
          </a:bodyPr>
          <a:lstStyle/>
          <a:p>
            <a:r>
              <a:rPr lang="en-US" sz="4400" dirty="0" smtClean="0"/>
              <a:t>Passive Transport</a:t>
            </a:r>
            <a:endParaRPr lang="en-US" sz="4400" dirty="0"/>
          </a:p>
        </p:txBody>
      </p:sp>
      <p:sp>
        <p:nvSpPr>
          <p:cNvPr id="8" name="TextBox 7"/>
          <p:cNvSpPr txBox="1"/>
          <p:nvPr/>
        </p:nvSpPr>
        <p:spPr>
          <a:xfrm>
            <a:off x="4613206" y="377505"/>
            <a:ext cx="4311338" cy="2246769"/>
          </a:xfrm>
          <a:prstGeom prst="rect">
            <a:avLst/>
          </a:prstGeom>
          <a:noFill/>
        </p:spPr>
        <p:txBody>
          <a:bodyPr wrap="square" rtlCol="0">
            <a:spAutoFit/>
          </a:bodyPr>
          <a:lstStyle/>
          <a:p>
            <a:r>
              <a:rPr lang="en-US" sz="2800" dirty="0"/>
              <a:t>P</a:t>
            </a:r>
            <a:r>
              <a:rPr lang="en-US" sz="2800" dirty="0" smtClean="0"/>
              <a:t>umping </a:t>
            </a:r>
            <a:r>
              <a:rPr lang="en-US" sz="2800" dirty="0"/>
              <a:t>molecules against their concentration gradient; requires </a:t>
            </a:r>
            <a:r>
              <a:rPr lang="en-US" sz="2800" dirty="0" smtClean="0"/>
              <a:t>energy (ATP). L to H </a:t>
            </a:r>
            <a:endParaRPr lang="en-US" sz="2800" dirty="0"/>
          </a:p>
          <a:p>
            <a:endParaRPr lang="en-US" sz="2800" dirty="0"/>
          </a:p>
        </p:txBody>
      </p:sp>
      <p:sp>
        <p:nvSpPr>
          <p:cNvPr id="14" name="TextBox 13"/>
          <p:cNvSpPr txBox="1"/>
          <p:nvPr/>
        </p:nvSpPr>
        <p:spPr>
          <a:xfrm>
            <a:off x="4854010" y="3747586"/>
            <a:ext cx="3928664" cy="1200329"/>
          </a:xfrm>
          <a:prstGeom prst="rect">
            <a:avLst/>
          </a:prstGeom>
          <a:noFill/>
        </p:spPr>
        <p:txBody>
          <a:bodyPr wrap="square" rtlCol="0">
            <a:spAutoFit/>
          </a:bodyPr>
          <a:lstStyle/>
          <a:p>
            <a:r>
              <a:rPr lang="en-US" sz="2400" dirty="0"/>
              <a:t>Movement of molecules across the cell that does not require energy</a:t>
            </a:r>
            <a:r>
              <a:rPr lang="en-US" sz="2400" dirty="0" smtClean="0"/>
              <a:t>. H to L </a:t>
            </a:r>
            <a:endParaRPr lang="en-US" sz="2400" dirty="0">
              <a:effectLst/>
            </a:endParaRPr>
          </a:p>
        </p:txBody>
      </p:sp>
      <p:sp>
        <p:nvSpPr>
          <p:cNvPr id="17" name="Rectangle 16"/>
          <p:cNvSpPr/>
          <p:nvPr/>
        </p:nvSpPr>
        <p:spPr>
          <a:xfrm>
            <a:off x="4693680" y="4947915"/>
            <a:ext cx="4450320" cy="10337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166046"/>
      </p:ext>
    </p:extLst>
  </p:cSld>
  <p:clrMapOvr>
    <a:masterClrMapping/>
  </p:clrMapOvr>
  <p:timing>
    <p:tnLst>
      <p:par>
        <p:cTn id="1" dur="indefinite" restart="never" nodeType="tmRoot"/>
      </p:par>
    </p:tnLst>
  </p:timing>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7454"/>
            <a:ext cx="4613207" cy="2842936"/>
          </a:xfrm>
          <a:prstGeom prst="rect">
            <a:avLst/>
          </a:prstGeom>
        </p:spPr>
      </p:pic>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67713"/>
            <a:ext cx="4613207" cy="2842936"/>
          </a:xfrm>
          <a:prstGeom prst="rect">
            <a:avLst/>
          </a:prstGeom>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3206" y="237454"/>
            <a:ext cx="4613207" cy="2842936"/>
          </a:xfrm>
          <a:prstGeom prst="rect">
            <a:avLst/>
          </a:prstGeom>
        </p:spPr>
      </p:pic>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3206" y="3367713"/>
            <a:ext cx="4613207" cy="2842936"/>
          </a:xfrm>
          <a:prstGeom prst="rect">
            <a:avLst/>
          </a:prstGeom>
        </p:spPr>
      </p:pic>
      <p:sp>
        <p:nvSpPr>
          <p:cNvPr id="9" name="Rectangle 8"/>
          <p:cNvSpPr/>
          <p:nvPr/>
        </p:nvSpPr>
        <p:spPr>
          <a:xfrm>
            <a:off x="163217" y="377505"/>
            <a:ext cx="4286774" cy="25015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0473" y="3538406"/>
            <a:ext cx="4286774" cy="25015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755186" y="465039"/>
            <a:ext cx="612061" cy="369332"/>
          </a:xfrm>
          <a:prstGeom prst="rect">
            <a:avLst/>
          </a:prstGeom>
          <a:noFill/>
        </p:spPr>
        <p:txBody>
          <a:bodyPr wrap="square" rtlCol="0">
            <a:spAutoFit/>
          </a:bodyPr>
          <a:lstStyle/>
          <a:p>
            <a:r>
              <a:rPr lang="en-US" dirty="0" smtClean="0"/>
              <a:t>31</a:t>
            </a:r>
            <a:endParaRPr lang="en-US" sz="3200" dirty="0"/>
          </a:p>
        </p:txBody>
      </p:sp>
      <p:sp>
        <p:nvSpPr>
          <p:cNvPr id="12" name="TextBox 11"/>
          <p:cNvSpPr txBox="1"/>
          <p:nvPr/>
        </p:nvSpPr>
        <p:spPr>
          <a:xfrm>
            <a:off x="3784912" y="3571636"/>
            <a:ext cx="612061" cy="369332"/>
          </a:xfrm>
          <a:prstGeom prst="rect">
            <a:avLst/>
          </a:prstGeom>
          <a:noFill/>
        </p:spPr>
        <p:txBody>
          <a:bodyPr wrap="square" rtlCol="0">
            <a:spAutoFit/>
          </a:bodyPr>
          <a:lstStyle/>
          <a:p>
            <a:r>
              <a:rPr lang="en-US" dirty="0" smtClean="0"/>
              <a:t>32</a:t>
            </a:r>
            <a:endParaRPr lang="en-US" sz="3200" dirty="0"/>
          </a:p>
        </p:txBody>
      </p:sp>
      <p:sp>
        <p:nvSpPr>
          <p:cNvPr id="4" name="TextBox 3"/>
          <p:cNvSpPr txBox="1"/>
          <p:nvPr/>
        </p:nvSpPr>
        <p:spPr>
          <a:xfrm>
            <a:off x="321276" y="3855308"/>
            <a:ext cx="2965621" cy="369332"/>
          </a:xfrm>
          <a:prstGeom prst="rect">
            <a:avLst/>
          </a:prstGeom>
          <a:noFill/>
        </p:spPr>
        <p:txBody>
          <a:bodyPr wrap="square" rtlCol="0">
            <a:spAutoFit/>
          </a:bodyPr>
          <a:lstStyle/>
          <a:p>
            <a:endParaRPr lang="en-US" dirty="0"/>
          </a:p>
        </p:txBody>
      </p:sp>
      <p:sp>
        <p:nvSpPr>
          <p:cNvPr id="7" name="TextBox 6"/>
          <p:cNvSpPr txBox="1"/>
          <p:nvPr/>
        </p:nvSpPr>
        <p:spPr>
          <a:xfrm>
            <a:off x="388373" y="634258"/>
            <a:ext cx="3396539" cy="830997"/>
          </a:xfrm>
          <a:prstGeom prst="rect">
            <a:avLst/>
          </a:prstGeom>
          <a:noFill/>
        </p:spPr>
        <p:txBody>
          <a:bodyPr wrap="square" rtlCol="0">
            <a:spAutoFit/>
          </a:bodyPr>
          <a:lstStyle/>
          <a:p>
            <a:r>
              <a:rPr lang="en-US" sz="4800" dirty="0" smtClean="0"/>
              <a:t>Osmosis</a:t>
            </a:r>
            <a:endParaRPr lang="en-US" sz="4800" dirty="0"/>
          </a:p>
        </p:txBody>
      </p:sp>
      <p:sp>
        <p:nvSpPr>
          <p:cNvPr id="16" name="Rectangle 15"/>
          <p:cNvSpPr/>
          <p:nvPr/>
        </p:nvSpPr>
        <p:spPr>
          <a:xfrm>
            <a:off x="5779008" y="1850562"/>
            <a:ext cx="2861629" cy="10284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721895" y="4074695"/>
            <a:ext cx="2565002" cy="769441"/>
          </a:xfrm>
          <a:prstGeom prst="rect">
            <a:avLst/>
          </a:prstGeom>
          <a:noFill/>
        </p:spPr>
        <p:txBody>
          <a:bodyPr wrap="square" rtlCol="0">
            <a:spAutoFit/>
          </a:bodyPr>
          <a:lstStyle/>
          <a:p>
            <a:r>
              <a:rPr lang="en-US" sz="4400" dirty="0" smtClean="0"/>
              <a:t>Diffusion</a:t>
            </a:r>
            <a:endParaRPr lang="en-US" sz="4400" dirty="0"/>
          </a:p>
        </p:txBody>
      </p:sp>
      <p:sp>
        <p:nvSpPr>
          <p:cNvPr id="8" name="TextBox 7"/>
          <p:cNvSpPr txBox="1"/>
          <p:nvPr/>
        </p:nvSpPr>
        <p:spPr>
          <a:xfrm>
            <a:off x="4613206" y="377505"/>
            <a:ext cx="4311338" cy="1815882"/>
          </a:xfrm>
          <a:prstGeom prst="rect">
            <a:avLst/>
          </a:prstGeom>
          <a:noFill/>
        </p:spPr>
        <p:txBody>
          <a:bodyPr wrap="square" rtlCol="0">
            <a:spAutoFit/>
          </a:bodyPr>
          <a:lstStyle/>
          <a:p>
            <a:r>
              <a:rPr lang="en-US" sz="2800" dirty="0" smtClean="0"/>
              <a:t>Passive: Osmosis </a:t>
            </a:r>
            <a:r>
              <a:rPr lang="en-US" sz="2800" dirty="0"/>
              <a:t>is the diffusion of </a:t>
            </a:r>
            <a:r>
              <a:rPr lang="en-US" sz="2800" dirty="0" smtClean="0"/>
              <a:t>water from H to L.</a:t>
            </a:r>
            <a:endParaRPr lang="en-US" sz="2800" dirty="0"/>
          </a:p>
          <a:p>
            <a:endParaRPr lang="en-US" sz="2800" dirty="0"/>
          </a:p>
        </p:txBody>
      </p:sp>
      <p:sp>
        <p:nvSpPr>
          <p:cNvPr id="14" name="TextBox 13"/>
          <p:cNvSpPr txBox="1"/>
          <p:nvPr/>
        </p:nvSpPr>
        <p:spPr>
          <a:xfrm>
            <a:off x="4854010" y="3747586"/>
            <a:ext cx="3928664" cy="830997"/>
          </a:xfrm>
          <a:prstGeom prst="rect">
            <a:avLst/>
          </a:prstGeom>
          <a:noFill/>
        </p:spPr>
        <p:txBody>
          <a:bodyPr wrap="square" rtlCol="0">
            <a:spAutoFit/>
          </a:bodyPr>
          <a:lstStyle/>
          <a:p>
            <a:r>
              <a:rPr lang="en-US" sz="2400" dirty="0" smtClean="0"/>
              <a:t>Passive: Molecules to spread to an equilibrium state. </a:t>
            </a:r>
            <a:endParaRPr lang="en-US" sz="2400" dirty="0">
              <a:effectLst/>
            </a:endParaRPr>
          </a:p>
        </p:txBody>
      </p:sp>
      <p:sp>
        <p:nvSpPr>
          <p:cNvPr id="17" name="Rectangle 16"/>
          <p:cNvSpPr/>
          <p:nvPr/>
        </p:nvSpPr>
        <p:spPr>
          <a:xfrm>
            <a:off x="4693680" y="4947915"/>
            <a:ext cx="4450320" cy="10337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2149693"/>
      </p:ext>
    </p:extLst>
  </p:cSld>
  <p:clrMapOvr>
    <a:masterClrMapping/>
  </p:clrMapOvr>
  <p:timing>
    <p:tnLst>
      <p:par>
        <p:cTn id="1" dur="indefinite" restart="never" nodeType="tmRoot"/>
      </p:par>
    </p:tnLst>
  </p:timing>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7454"/>
            <a:ext cx="4613207" cy="2842936"/>
          </a:xfrm>
          <a:prstGeom prst="rect">
            <a:avLst/>
          </a:prstGeom>
        </p:spPr>
      </p:pic>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67713"/>
            <a:ext cx="4613207" cy="2842936"/>
          </a:xfrm>
          <a:prstGeom prst="rect">
            <a:avLst/>
          </a:prstGeom>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3206" y="237454"/>
            <a:ext cx="4613207" cy="2842936"/>
          </a:xfrm>
          <a:prstGeom prst="rect">
            <a:avLst/>
          </a:prstGeom>
        </p:spPr>
      </p:pic>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3206" y="3367713"/>
            <a:ext cx="4613207" cy="2842936"/>
          </a:xfrm>
          <a:prstGeom prst="rect">
            <a:avLst/>
          </a:prstGeom>
        </p:spPr>
      </p:pic>
      <p:sp>
        <p:nvSpPr>
          <p:cNvPr id="9" name="Rectangle 8"/>
          <p:cNvSpPr/>
          <p:nvPr/>
        </p:nvSpPr>
        <p:spPr>
          <a:xfrm>
            <a:off x="163217" y="377505"/>
            <a:ext cx="4286774" cy="25015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0473" y="3538406"/>
            <a:ext cx="4286774" cy="25015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OO</a:t>
            </a:r>
            <a:endParaRPr lang="en-US" dirty="0"/>
          </a:p>
        </p:txBody>
      </p:sp>
      <p:sp>
        <p:nvSpPr>
          <p:cNvPr id="11" name="TextBox 10"/>
          <p:cNvSpPr txBox="1"/>
          <p:nvPr/>
        </p:nvSpPr>
        <p:spPr>
          <a:xfrm>
            <a:off x="3755186" y="465039"/>
            <a:ext cx="612061" cy="369332"/>
          </a:xfrm>
          <a:prstGeom prst="rect">
            <a:avLst/>
          </a:prstGeom>
          <a:noFill/>
        </p:spPr>
        <p:txBody>
          <a:bodyPr wrap="square" rtlCol="0">
            <a:spAutoFit/>
          </a:bodyPr>
          <a:lstStyle/>
          <a:p>
            <a:r>
              <a:rPr lang="en-US" dirty="0" smtClean="0"/>
              <a:t>33</a:t>
            </a:r>
            <a:endParaRPr lang="en-US" sz="3200" dirty="0"/>
          </a:p>
        </p:txBody>
      </p:sp>
      <p:sp>
        <p:nvSpPr>
          <p:cNvPr id="12" name="TextBox 11"/>
          <p:cNvSpPr txBox="1"/>
          <p:nvPr/>
        </p:nvSpPr>
        <p:spPr>
          <a:xfrm>
            <a:off x="3784912" y="3571636"/>
            <a:ext cx="612061" cy="369332"/>
          </a:xfrm>
          <a:prstGeom prst="rect">
            <a:avLst/>
          </a:prstGeom>
          <a:noFill/>
        </p:spPr>
        <p:txBody>
          <a:bodyPr wrap="square" rtlCol="0">
            <a:spAutoFit/>
          </a:bodyPr>
          <a:lstStyle/>
          <a:p>
            <a:r>
              <a:rPr lang="en-US" dirty="0" smtClean="0"/>
              <a:t>34</a:t>
            </a:r>
            <a:endParaRPr lang="en-US" sz="3200" dirty="0"/>
          </a:p>
        </p:txBody>
      </p:sp>
      <p:sp>
        <p:nvSpPr>
          <p:cNvPr id="4" name="TextBox 3"/>
          <p:cNvSpPr txBox="1"/>
          <p:nvPr/>
        </p:nvSpPr>
        <p:spPr>
          <a:xfrm>
            <a:off x="321276" y="3855308"/>
            <a:ext cx="2965621" cy="369332"/>
          </a:xfrm>
          <a:prstGeom prst="rect">
            <a:avLst/>
          </a:prstGeom>
          <a:noFill/>
        </p:spPr>
        <p:txBody>
          <a:bodyPr wrap="square" rtlCol="0">
            <a:spAutoFit/>
          </a:bodyPr>
          <a:lstStyle/>
          <a:p>
            <a:endParaRPr lang="en-US" dirty="0"/>
          </a:p>
        </p:txBody>
      </p:sp>
      <p:sp>
        <p:nvSpPr>
          <p:cNvPr id="7" name="TextBox 6"/>
          <p:cNvSpPr txBox="1"/>
          <p:nvPr/>
        </p:nvSpPr>
        <p:spPr>
          <a:xfrm>
            <a:off x="388373" y="634258"/>
            <a:ext cx="3396539" cy="830997"/>
          </a:xfrm>
          <a:prstGeom prst="rect">
            <a:avLst/>
          </a:prstGeom>
          <a:noFill/>
        </p:spPr>
        <p:txBody>
          <a:bodyPr wrap="square" rtlCol="0">
            <a:spAutoFit/>
          </a:bodyPr>
          <a:lstStyle/>
          <a:p>
            <a:r>
              <a:rPr lang="en-US" sz="4800" dirty="0" smtClean="0"/>
              <a:t>Phagocytosis</a:t>
            </a:r>
            <a:endParaRPr lang="en-US" sz="4800" dirty="0"/>
          </a:p>
        </p:txBody>
      </p:sp>
      <p:sp>
        <p:nvSpPr>
          <p:cNvPr id="16" name="Rectangle 15"/>
          <p:cNvSpPr/>
          <p:nvPr/>
        </p:nvSpPr>
        <p:spPr>
          <a:xfrm>
            <a:off x="5779008" y="1850562"/>
            <a:ext cx="2861629" cy="10284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613206" y="377505"/>
            <a:ext cx="4311338" cy="1384995"/>
          </a:xfrm>
          <a:prstGeom prst="rect">
            <a:avLst/>
          </a:prstGeom>
          <a:noFill/>
        </p:spPr>
        <p:txBody>
          <a:bodyPr wrap="square" rtlCol="0">
            <a:spAutoFit/>
          </a:bodyPr>
          <a:lstStyle/>
          <a:p>
            <a:r>
              <a:rPr lang="en-US" sz="2800" dirty="0" smtClean="0"/>
              <a:t>Active: </a:t>
            </a:r>
            <a:r>
              <a:rPr lang="en-US" sz="2800" dirty="0"/>
              <a:t>living cells </a:t>
            </a:r>
            <a:r>
              <a:rPr lang="en-US" sz="2800" dirty="0" smtClean="0"/>
              <a:t>ingest </a:t>
            </a:r>
            <a:r>
              <a:rPr lang="en-US" sz="2800" dirty="0"/>
              <a:t>or engulf other cells or particles</a:t>
            </a:r>
            <a:r>
              <a:rPr lang="en-US" sz="2800" dirty="0" smtClean="0"/>
              <a:t>. L to H</a:t>
            </a:r>
            <a:endParaRPr lang="en-US" sz="2800" dirty="0"/>
          </a:p>
        </p:txBody>
      </p:sp>
      <p:sp>
        <p:nvSpPr>
          <p:cNvPr id="17" name="Rectangle 16"/>
          <p:cNvSpPr/>
          <p:nvPr/>
        </p:nvSpPr>
        <p:spPr>
          <a:xfrm>
            <a:off x="4693680" y="3940969"/>
            <a:ext cx="4450320" cy="20406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388372" y="3855308"/>
            <a:ext cx="3726427" cy="1323439"/>
          </a:xfrm>
          <a:prstGeom prst="rect">
            <a:avLst/>
          </a:prstGeom>
          <a:noFill/>
        </p:spPr>
        <p:txBody>
          <a:bodyPr wrap="square" rtlCol="0">
            <a:spAutoFit/>
          </a:bodyPr>
          <a:lstStyle/>
          <a:p>
            <a:r>
              <a:rPr lang="en-US" sz="4000" dirty="0" smtClean="0"/>
              <a:t>Osmosis Solution Types</a:t>
            </a:r>
            <a:endParaRPr lang="en-US" sz="4000" dirty="0"/>
          </a:p>
        </p:txBody>
      </p:sp>
      <p:sp>
        <p:nvSpPr>
          <p:cNvPr id="18" name="TextBox 17"/>
          <p:cNvSpPr txBox="1"/>
          <p:nvPr/>
        </p:nvSpPr>
        <p:spPr>
          <a:xfrm>
            <a:off x="4693680" y="3571636"/>
            <a:ext cx="3946957" cy="369332"/>
          </a:xfrm>
          <a:prstGeom prst="rect">
            <a:avLst/>
          </a:prstGeom>
          <a:noFill/>
        </p:spPr>
        <p:txBody>
          <a:bodyPr wrap="square" rtlCol="0">
            <a:spAutoFit/>
          </a:bodyPr>
          <a:lstStyle/>
          <a:p>
            <a:r>
              <a:rPr lang="en-US" b="1" u="sng" dirty="0" smtClean="0">
                <a:solidFill>
                  <a:srgbClr val="FF0000"/>
                </a:solidFill>
              </a:rPr>
              <a:t>Water Movement:</a:t>
            </a:r>
            <a:endParaRPr lang="en-US" b="1" u="sng" dirty="0">
              <a:solidFill>
                <a:srgbClr val="FF0000"/>
              </a:solidFill>
            </a:endParaRPr>
          </a:p>
        </p:txBody>
      </p:sp>
    </p:spTree>
    <p:extLst>
      <p:ext uri="{BB962C8B-B14F-4D97-AF65-F5344CB8AC3E}">
        <p14:creationId xmlns:p14="http://schemas.microsoft.com/office/powerpoint/2010/main" val="298028341"/>
      </p:ext>
    </p:extLst>
  </p:cSld>
  <p:clrMapOvr>
    <a:masterClrMapping/>
  </p:clrMapOvr>
  <p:timing>
    <p:tnLst>
      <p:par>
        <p:cTn id="1" dur="indefinite" restart="never" nodeType="tmRoot"/>
      </p:par>
    </p:tnLst>
  </p:timing>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2534699F-5AAB-4D45-BBCA-73CC8EEF154D}"/>
              </a:ext>
            </a:extLst>
          </p:cNvPr>
          <p:cNvSpPr txBox="1"/>
          <p:nvPr/>
        </p:nvSpPr>
        <p:spPr>
          <a:xfrm>
            <a:off x="170476" y="-471956"/>
            <a:ext cx="9072483" cy="3033138"/>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nSpc>
                <a:spcPct val="90000"/>
              </a:lnSpc>
            </a:pPr>
            <a:endParaRPr lang="en-US" sz="5400" b="1" dirty="0" smtClean="0"/>
          </a:p>
          <a:p>
            <a:pPr>
              <a:lnSpc>
                <a:spcPct val="90000"/>
              </a:lnSpc>
            </a:pPr>
            <a:r>
              <a:rPr lang="en-US" sz="4800" b="1" dirty="0"/>
              <a:t>LE-9R Today's goals....</a:t>
            </a:r>
          </a:p>
          <a:p>
            <a:pPr marL="482204" indent="-482204">
              <a:lnSpc>
                <a:spcPct val="90000"/>
              </a:lnSpc>
              <a:buFont typeface="Arial"/>
              <a:buChar char="•"/>
            </a:pPr>
            <a:endParaRPr lang="en-US" sz="4000" i="1" dirty="0"/>
          </a:p>
          <a:p>
            <a:pPr marL="482204" indent="-482204">
              <a:lnSpc>
                <a:spcPct val="90000"/>
              </a:lnSpc>
              <a:buFont typeface="Arial"/>
              <a:buChar char="•"/>
            </a:pPr>
            <a:r>
              <a:rPr lang="en-US" sz="3600" i="1" dirty="0"/>
              <a:t>Osmosis vs Diffusion</a:t>
            </a:r>
          </a:p>
          <a:p>
            <a:pPr marL="482204" indent="-482204">
              <a:lnSpc>
                <a:spcPct val="90000"/>
              </a:lnSpc>
              <a:buFont typeface="Arial"/>
              <a:buChar char="•"/>
            </a:pPr>
            <a:r>
              <a:rPr lang="en-US" sz="3600" i="1" dirty="0"/>
              <a:t>Passive vs Active Transport</a:t>
            </a:r>
            <a:endParaRPr lang="en-US" sz="3600" i="1" dirty="0"/>
          </a:p>
        </p:txBody>
      </p:sp>
      <p:sp>
        <p:nvSpPr>
          <p:cNvPr id="3" name="TextBox 2">
            <a:extLst>
              <a:ext uri="{FF2B5EF4-FFF2-40B4-BE49-F238E27FC236}">
                <a16:creationId xmlns:a16="http://schemas.microsoft.com/office/drawing/2014/main" xmlns="" id="{A5B6F687-F7B4-414C-B5E5-8EDF2E0EF14C}"/>
              </a:ext>
            </a:extLst>
          </p:cNvPr>
          <p:cNvSpPr txBox="1"/>
          <p:nvPr/>
        </p:nvSpPr>
        <p:spPr>
          <a:xfrm>
            <a:off x="269437" y="3593683"/>
            <a:ext cx="8874563" cy="1814343"/>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lnSpc>
                <a:spcPct val="90000"/>
              </a:lnSpc>
            </a:pPr>
            <a:r>
              <a:rPr lang="en-US" sz="2100" b="1" i="1" dirty="0">
                <a:latin typeface="Comic Sans MS"/>
                <a:cs typeface="Segoe UI"/>
              </a:rPr>
              <a:t>Table of Contents Log</a:t>
            </a:r>
            <a:r>
              <a:rPr lang="en-US" sz="2100" i="1" dirty="0">
                <a:latin typeface="Segoe UI"/>
                <a:cs typeface="Segoe UI"/>
              </a:rPr>
              <a:t>​</a:t>
            </a:r>
            <a:r>
              <a:rPr lang="en-US" sz="2100" dirty="0">
                <a:latin typeface="Segoe UI"/>
                <a:cs typeface="Segoe UI"/>
              </a:rPr>
              <a:t>​</a:t>
            </a:r>
          </a:p>
          <a:p>
            <a:pPr algn="ctr">
              <a:lnSpc>
                <a:spcPct val="90000"/>
              </a:lnSpc>
            </a:pPr>
            <a:r>
              <a:rPr lang="en-US" sz="2100" dirty="0">
                <a:latin typeface="Segoe UI"/>
                <a:cs typeface="Segoe UI"/>
              </a:rPr>
              <a:t>​​</a:t>
            </a:r>
          </a:p>
          <a:p>
            <a:pPr>
              <a:lnSpc>
                <a:spcPct val="90000"/>
              </a:lnSpc>
            </a:pPr>
            <a:r>
              <a:rPr lang="en-US" sz="2100" b="1" u="sng" dirty="0">
                <a:latin typeface="Arial"/>
                <a:cs typeface="Segoe UI"/>
              </a:rPr>
              <a:t>Date                                    Topic                                                  Page</a:t>
            </a:r>
            <a:r>
              <a:rPr lang="en-US" sz="2100" b="1" dirty="0">
                <a:latin typeface="Arial"/>
                <a:cs typeface="Segoe UI"/>
              </a:rPr>
              <a:t>    </a:t>
            </a:r>
            <a:r>
              <a:rPr lang="en-US" sz="2100" dirty="0">
                <a:latin typeface="Arial"/>
                <a:cs typeface="Segoe UI"/>
              </a:rPr>
              <a:t>  ​</a:t>
            </a:r>
            <a:endParaRPr lang="en-US" sz="2100" dirty="0">
              <a:latin typeface="Arial"/>
              <a:cs typeface="Arial"/>
            </a:endParaRPr>
          </a:p>
          <a:p>
            <a:pPr>
              <a:lnSpc>
                <a:spcPct val="90000"/>
              </a:lnSpc>
            </a:pPr>
            <a:r>
              <a:rPr lang="en-US" sz="2100" dirty="0">
                <a:latin typeface="Arial"/>
                <a:cs typeface="Segoe UI"/>
              </a:rPr>
              <a:t>​</a:t>
            </a:r>
            <a:endParaRPr lang="en-US" sz="2100" dirty="0">
              <a:latin typeface="Segoe UI"/>
              <a:cs typeface="Segoe UI"/>
            </a:endParaRPr>
          </a:p>
          <a:p>
            <a:pPr>
              <a:lnSpc>
                <a:spcPct val="90000"/>
              </a:lnSpc>
            </a:pPr>
            <a:r>
              <a:rPr lang="en-US" sz="2000" b="1" i="1" dirty="0" smtClean="0">
                <a:latin typeface="Arial"/>
                <a:cs typeface="Segoe UI"/>
              </a:rPr>
              <a:t>12/14     </a:t>
            </a:r>
            <a:r>
              <a:rPr lang="en-US" sz="2000" b="1" i="1" dirty="0" smtClean="0">
                <a:latin typeface="Arial"/>
                <a:cs typeface="Segoe UI"/>
              </a:rPr>
              <a:t>Cells </a:t>
            </a:r>
            <a:r>
              <a:rPr lang="en-US" sz="2000" b="1" i="1" dirty="0" smtClean="0">
                <a:latin typeface="Arial"/>
                <a:cs typeface="Segoe UI"/>
              </a:rPr>
              <a:t>14: </a:t>
            </a:r>
            <a:r>
              <a:rPr lang="en-US" sz="2000" b="1" dirty="0" smtClean="0"/>
              <a:t>Diffusion Through a Membrane: Cell Transport</a:t>
            </a:r>
            <a:r>
              <a:rPr lang="en-US" sz="2100" b="1" i="1" dirty="0">
                <a:latin typeface="Arial"/>
                <a:cs typeface="Segoe UI"/>
              </a:rPr>
              <a:t> </a:t>
            </a:r>
            <a:endParaRPr lang="en-US" sz="2100" b="1" i="1" dirty="0">
              <a:latin typeface="Arial"/>
              <a:cs typeface="Arial"/>
            </a:endParaRPr>
          </a:p>
        </p:txBody>
      </p:sp>
      <p:pic>
        <p:nvPicPr>
          <p:cNvPr id="4" name="Picture 3" descr="http://www.biologycorner.com/resources/mitochondria.jpg"/>
          <p:cNvPicPr/>
          <p:nvPr/>
        </p:nvPicPr>
        <p:blipFill>
          <a:blip r:embed="rId2" cstate="print"/>
          <a:srcRect/>
          <a:stretch>
            <a:fillRect/>
          </a:stretch>
        </p:blipFill>
        <p:spPr bwMode="auto">
          <a:xfrm>
            <a:off x="7265044" y="342771"/>
            <a:ext cx="1311275" cy="809625"/>
          </a:xfrm>
          <a:prstGeom prst="rect">
            <a:avLst/>
          </a:prstGeom>
          <a:noFill/>
          <a:ln w="9525">
            <a:noFill/>
            <a:miter lim="800000"/>
            <a:headEnd/>
            <a:tailEnd/>
          </a:ln>
        </p:spPr>
      </p:pic>
      <p:pic>
        <p:nvPicPr>
          <p:cNvPr id="5" name="Picture 4" descr="http://www.biologycorner.com/resources/GA.gif"/>
          <p:cNvPicPr/>
          <p:nvPr/>
        </p:nvPicPr>
        <p:blipFill>
          <a:blip r:embed="rId3" cstate="print"/>
          <a:srcRect/>
          <a:stretch>
            <a:fillRect/>
          </a:stretch>
        </p:blipFill>
        <p:spPr bwMode="auto">
          <a:xfrm>
            <a:off x="4794936" y="5449576"/>
            <a:ext cx="1333500" cy="858520"/>
          </a:xfrm>
          <a:prstGeom prst="rect">
            <a:avLst/>
          </a:prstGeom>
          <a:noFill/>
          <a:ln w="9525">
            <a:noFill/>
            <a:miter lim="800000"/>
            <a:headEnd/>
            <a:tailEnd/>
          </a:ln>
        </p:spPr>
      </p:pic>
      <p:pic>
        <p:nvPicPr>
          <p:cNvPr id="6" name="Picture 5" descr="http://www.biologycorner.com/resources/lysosome.gif"/>
          <p:cNvPicPr/>
          <p:nvPr/>
        </p:nvPicPr>
        <p:blipFill>
          <a:blip r:embed="rId4" cstate="print"/>
          <a:srcRect/>
          <a:stretch>
            <a:fillRect/>
          </a:stretch>
        </p:blipFill>
        <p:spPr bwMode="auto">
          <a:xfrm>
            <a:off x="317658" y="5831622"/>
            <a:ext cx="384175" cy="384175"/>
          </a:xfrm>
          <a:prstGeom prst="rect">
            <a:avLst/>
          </a:prstGeom>
          <a:noFill/>
          <a:ln w="9525">
            <a:noFill/>
            <a:miter lim="800000"/>
            <a:headEnd/>
            <a:tailEnd/>
          </a:ln>
        </p:spPr>
      </p:pic>
      <p:sp>
        <p:nvSpPr>
          <p:cNvPr id="7" name="5-Point Star 6">
            <a:hlinkClick r:id="rId5"/>
          </p:cNvPr>
          <p:cNvSpPr/>
          <p:nvPr/>
        </p:nvSpPr>
        <p:spPr>
          <a:xfrm>
            <a:off x="230542" y="2561182"/>
            <a:ext cx="1650355" cy="1221374"/>
          </a:xfrm>
          <a:prstGeom prst="star5">
            <a:avLst/>
          </a:prstGeom>
          <a:solidFill>
            <a:srgbClr val="77F46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5-Point Star 7">
            <a:hlinkClick r:id="rId6"/>
          </p:cNvPr>
          <p:cNvSpPr/>
          <p:nvPr/>
        </p:nvSpPr>
        <p:spPr>
          <a:xfrm>
            <a:off x="7265044" y="5367283"/>
            <a:ext cx="1650355" cy="1221374"/>
          </a:xfrm>
          <a:prstGeom prst="star5">
            <a:avLst/>
          </a:prstGeom>
          <a:solidFill>
            <a:srgbClr val="77F46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7849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0875" cy="6858000"/>
          </a:xfrm>
          <a:prstGeom prst="rect">
            <a:avLst/>
          </a:prstGeom>
        </p:spPr>
      </p:pic>
      <p:sp>
        <p:nvSpPr>
          <p:cNvPr id="3" name="TextBox 2"/>
          <p:cNvSpPr txBox="1"/>
          <p:nvPr/>
        </p:nvSpPr>
        <p:spPr>
          <a:xfrm>
            <a:off x="4120896" y="792480"/>
            <a:ext cx="4937760" cy="584775"/>
          </a:xfrm>
          <a:prstGeom prst="rect">
            <a:avLst/>
          </a:prstGeom>
          <a:noFill/>
        </p:spPr>
        <p:txBody>
          <a:bodyPr wrap="square" rtlCol="0">
            <a:spAutoFit/>
          </a:bodyPr>
          <a:lstStyle/>
          <a:p>
            <a:r>
              <a:rPr lang="en-US" sz="3200" dirty="0" smtClean="0">
                <a:solidFill>
                  <a:srgbClr val="C03227"/>
                </a:solidFill>
              </a:rPr>
              <a:t>Composed of cells</a:t>
            </a:r>
            <a:endParaRPr lang="en-US" sz="3200" dirty="0">
              <a:solidFill>
                <a:srgbClr val="C03227"/>
              </a:solidFill>
            </a:endParaRPr>
          </a:p>
        </p:txBody>
      </p:sp>
      <p:sp>
        <p:nvSpPr>
          <p:cNvPr id="4" name="TextBox 3"/>
          <p:cNvSpPr txBox="1"/>
          <p:nvPr/>
        </p:nvSpPr>
        <p:spPr>
          <a:xfrm>
            <a:off x="2243328" y="1377255"/>
            <a:ext cx="6693408" cy="523220"/>
          </a:xfrm>
          <a:prstGeom prst="rect">
            <a:avLst/>
          </a:prstGeom>
          <a:noFill/>
        </p:spPr>
        <p:txBody>
          <a:bodyPr wrap="square" rtlCol="0">
            <a:spAutoFit/>
          </a:bodyPr>
          <a:lstStyle/>
          <a:p>
            <a:r>
              <a:rPr lang="en-US" sz="2800" dirty="0" smtClean="0">
                <a:solidFill>
                  <a:srgbClr val="C03227"/>
                </a:solidFill>
              </a:rPr>
              <a:t>Basic unit of structure and function of life</a:t>
            </a:r>
            <a:endParaRPr lang="en-US" sz="2800" dirty="0">
              <a:solidFill>
                <a:srgbClr val="C03227"/>
              </a:solidFill>
            </a:endParaRPr>
          </a:p>
        </p:txBody>
      </p:sp>
      <p:sp>
        <p:nvSpPr>
          <p:cNvPr id="5" name="TextBox 4"/>
          <p:cNvSpPr txBox="1"/>
          <p:nvPr/>
        </p:nvSpPr>
        <p:spPr>
          <a:xfrm>
            <a:off x="2912007" y="1887401"/>
            <a:ext cx="4230624" cy="584775"/>
          </a:xfrm>
          <a:prstGeom prst="rect">
            <a:avLst/>
          </a:prstGeom>
          <a:noFill/>
        </p:spPr>
        <p:txBody>
          <a:bodyPr wrap="square" rtlCol="0">
            <a:spAutoFit/>
          </a:bodyPr>
          <a:lstStyle/>
          <a:p>
            <a:r>
              <a:rPr lang="en-US" sz="3200" dirty="0" smtClean="0">
                <a:solidFill>
                  <a:srgbClr val="C03227"/>
                </a:solidFill>
              </a:rPr>
              <a:t>Preexisting cells</a:t>
            </a:r>
            <a:endParaRPr lang="en-US" sz="3200" dirty="0">
              <a:solidFill>
                <a:srgbClr val="C03227"/>
              </a:solidFill>
            </a:endParaRPr>
          </a:p>
        </p:txBody>
      </p:sp>
      <p:sp>
        <p:nvSpPr>
          <p:cNvPr id="6" name="TextBox 5"/>
          <p:cNvSpPr txBox="1"/>
          <p:nvPr/>
        </p:nvSpPr>
        <p:spPr>
          <a:xfrm>
            <a:off x="1207008" y="2974848"/>
            <a:ext cx="1987296" cy="523220"/>
          </a:xfrm>
          <a:prstGeom prst="rect">
            <a:avLst/>
          </a:prstGeom>
          <a:noFill/>
        </p:spPr>
        <p:txBody>
          <a:bodyPr wrap="square" rtlCol="0">
            <a:spAutoFit/>
          </a:bodyPr>
          <a:lstStyle/>
          <a:p>
            <a:r>
              <a:rPr lang="en-US" sz="2800" b="1" dirty="0" smtClean="0">
                <a:solidFill>
                  <a:srgbClr val="C03227"/>
                </a:solidFill>
              </a:rPr>
              <a:t>Protista</a:t>
            </a:r>
            <a:endParaRPr lang="en-US" sz="2800" b="1" dirty="0">
              <a:solidFill>
                <a:srgbClr val="C03227"/>
              </a:solidFill>
            </a:endParaRPr>
          </a:p>
        </p:txBody>
      </p:sp>
      <p:sp>
        <p:nvSpPr>
          <p:cNvPr id="7" name="TextBox 6"/>
          <p:cNvSpPr txBox="1"/>
          <p:nvPr/>
        </p:nvSpPr>
        <p:spPr>
          <a:xfrm>
            <a:off x="1328928" y="3560064"/>
            <a:ext cx="1755648" cy="523220"/>
          </a:xfrm>
          <a:prstGeom prst="rect">
            <a:avLst/>
          </a:prstGeom>
          <a:noFill/>
        </p:spPr>
        <p:txBody>
          <a:bodyPr wrap="square" rtlCol="0">
            <a:spAutoFit/>
          </a:bodyPr>
          <a:lstStyle/>
          <a:p>
            <a:r>
              <a:rPr lang="en-US" sz="2800" b="1" dirty="0" smtClean="0">
                <a:solidFill>
                  <a:srgbClr val="C03227"/>
                </a:solidFill>
              </a:rPr>
              <a:t>Plant</a:t>
            </a:r>
            <a:endParaRPr lang="en-US" sz="2800" b="1" dirty="0">
              <a:solidFill>
                <a:srgbClr val="C03227"/>
              </a:solidFill>
            </a:endParaRPr>
          </a:p>
        </p:txBody>
      </p:sp>
      <p:sp>
        <p:nvSpPr>
          <p:cNvPr id="8" name="TextBox 7"/>
          <p:cNvSpPr txBox="1"/>
          <p:nvPr/>
        </p:nvSpPr>
        <p:spPr>
          <a:xfrm>
            <a:off x="1377696" y="4044420"/>
            <a:ext cx="1816608" cy="523220"/>
          </a:xfrm>
          <a:prstGeom prst="rect">
            <a:avLst/>
          </a:prstGeom>
          <a:noFill/>
        </p:spPr>
        <p:txBody>
          <a:bodyPr wrap="square" rtlCol="0">
            <a:spAutoFit/>
          </a:bodyPr>
          <a:lstStyle/>
          <a:p>
            <a:r>
              <a:rPr lang="en-US" sz="2800" b="1" dirty="0" smtClean="0">
                <a:solidFill>
                  <a:srgbClr val="C03227"/>
                </a:solidFill>
              </a:rPr>
              <a:t>Animals</a:t>
            </a:r>
            <a:endParaRPr lang="en-US" sz="2800" b="1" dirty="0">
              <a:solidFill>
                <a:srgbClr val="C03227"/>
              </a:solidFill>
            </a:endParaRPr>
          </a:p>
        </p:txBody>
      </p:sp>
      <p:sp>
        <p:nvSpPr>
          <p:cNvPr id="9" name="TextBox 8"/>
          <p:cNvSpPr txBox="1"/>
          <p:nvPr/>
        </p:nvSpPr>
        <p:spPr>
          <a:xfrm>
            <a:off x="4401313" y="2867126"/>
            <a:ext cx="1877568" cy="584775"/>
          </a:xfrm>
          <a:prstGeom prst="rect">
            <a:avLst/>
          </a:prstGeom>
          <a:noFill/>
        </p:spPr>
        <p:txBody>
          <a:bodyPr wrap="square" rtlCol="0">
            <a:spAutoFit/>
          </a:bodyPr>
          <a:lstStyle/>
          <a:p>
            <a:r>
              <a:rPr lang="en-US" sz="3200" b="1" dirty="0" smtClean="0">
                <a:solidFill>
                  <a:srgbClr val="C03227"/>
                </a:solidFill>
              </a:rPr>
              <a:t>Fungi</a:t>
            </a:r>
            <a:endParaRPr lang="en-US" sz="3200" b="1" dirty="0">
              <a:solidFill>
                <a:srgbClr val="C03227"/>
              </a:solidFill>
            </a:endParaRPr>
          </a:p>
        </p:txBody>
      </p:sp>
      <p:sp>
        <p:nvSpPr>
          <p:cNvPr id="10" name="TextBox 9"/>
          <p:cNvSpPr txBox="1"/>
          <p:nvPr/>
        </p:nvSpPr>
        <p:spPr>
          <a:xfrm>
            <a:off x="4462273" y="3451901"/>
            <a:ext cx="3907800" cy="646331"/>
          </a:xfrm>
          <a:prstGeom prst="rect">
            <a:avLst/>
          </a:prstGeom>
          <a:noFill/>
        </p:spPr>
        <p:txBody>
          <a:bodyPr wrap="square" rtlCol="0">
            <a:spAutoFit/>
          </a:bodyPr>
          <a:lstStyle/>
          <a:p>
            <a:r>
              <a:rPr lang="en-US" sz="3600" b="1" dirty="0" err="1" smtClean="0">
                <a:solidFill>
                  <a:srgbClr val="C03227"/>
                </a:solidFill>
              </a:rPr>
              <a:t>Monera</a:t>
            </a:r>
            <a:r>
              <a:rPr lang="en-US" sz="3600" b="1" dirty="0" smtClean="0">
                <a:solidFill>
                  <a:srgbClr val="C03227"/>
                </a:solidFill>
              </a:rPr>
              <a:t> (bacteria)</a:t>
            </a:r>
            <a:endParaRPr lang="en-US" sz="3600" b="1" dirty="0">
              <a:solidFill>
                <a:srgbClr val="C03227"/>
              </a:solidFill>
            </a:endParaRPr>
          </a:p>
        </p:txBody>
      </p:sp>
      <p:sp>
        <p:nvSpPr>
          <p:cNvPr id="11" name="TextBox 10"/>
          <p:cNvSpPr txBox="1"/>
          <p:nvPr/>
        </p:nvSpPr>
        <p:spPr>
          <a:xfrm>
            <a:off x="2286000" y="5029200"/>
            <a:ext cx="2115313" cy="584775"/>
          </a:xfrm>
          <a:prstGeom prst="rect">
            <a:avLst/>
          </a:prstGeom>
          <a:noFill/>
        </p:spPr>
        <p:txBody>
          <a:bodyPr wrap="square" rtlCol="0">
            <a:spAutoFit/>
          </a:bodyPr>
          <a:lstStyle/>
          <a:p>
            <a:r>
              <a:rPr lang="en-US" sz="3200" b="1" dirty="0" smtClean="0">
                <a:solidFill>
                  <a:srgbClr val="C03227"/>
                </a:solidFill>
              </a:rPr>
              <a:t>Flagella</a:t>
            </a:r>
            <a:endParaRPr lang="en-US" sz="3200" b="1" dirty="0">
              <a:solidFill>
                <a:srgbClr val="C03227"/>
              </a:solidFill>
            </a:endParaRPr>
          </a:p>
        </p:txBody>
      </p:sp>
      <p:sp>
        <p:nvSpPr>
          <p:cNvPr id="12" name="TextBox 11"/>
          <p:cNvSpPr txBox="1"/>
          <p:nvPr/>
        </p:nvSpPr>
        <p:spPr>
          <a:xfrm>
            <a:off x="2504661" y="5614416"/>
            <a:ext cx="1896652" cy="584775"/>
          </a:xfrm>
          <a:prstGeom prst="rect">
            <a:avLst/>
          </a:prstGeom>
          <a:noFill/>
        </p:spPr>
        <p:txBody>
          <a:bodyPr wrap="square" rtlCol="0">
            <a:spAutoFit/>
          </a:bodyPr>
          <a:lstStyle/>
          <a:p>
            <a:r>
              <a:rPr lang="en-US" sz="3200" b="1" dirty="0" smtClean="0">
                <a:solidFill>
                  <a:srgbClr val="C03227"/>
                </a:solidFill>
              </a:rPr>
              <a:t>Cilia</a:t>
            </a:r>
            <a:endParaRPr lang="en-US" sz="3200" b="1" dirty="0">
              <a:solidFill>
                <a:srgbClr val="C03227"/>
              </a:solidFill>
            </a:endParaRPr>
          </a:p>
        </p:txBody>
      </p:sp>
      <p:sp>
        <p:nvSpPr>
          <p:cNvPr id="13" name="TextBox 12"/>
          <p:cNvSpPr txBox="1"/>
          <p:nvPr/>
        </p:nvSpPr>
        <p:spPr>
          <a:xfrm>
            <a:off x="2464904" y="6144939"/>
            <a:ext cx="3339548" cy="584775"/>
          </a:xfrm>
          <a:prstGeom prst="rect">
            <a:avLst/>
          </a:prstGeom>
          <a:noFill/>
        </p:spPr>
        <p:txBody>
          <a:bodyPr wrap="square" rtlCol="0">
            <a:spAutoFit/>
          </a:bodyPr>
          <a:lstStyle/>
          <a:p>
            <a:r>
              <a:rPr lang="en-US" sz="3200" b="1" dirty="0" smtClean="0">
                <a:solidFill>
                  <a:srgbClr val="C03227"/>
                </a:solidFill>
              </a:rPr>
              <a:t>Pseudopods</a:t>
            </a:r>
            <a:endParaRPr lang="en-US" sz="3200" b="1" dirty="0">
              <a:solidFill>
                <a:srgbClr val="C03227"/>
              </a:solidFill>
            </a:endParaRPr>
          </a:p>
        </p:txBody>
      </p:sp>
    </p:spTree>
    <p:extLst>
      <p:ext uri="{BB962C8B-B14F-4D97-AF65-F5344CB8AC3E}">
        <p14:creationId xmlns:p14="http://schemas.microsoft.com/office/powerpoint/2010/main" val="340858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263" y="286604"/>
            <a:ext cx="7885497" cy="1450757"/>
          </a:xfrm>
        </p:spPr>
        <p:txBody>
          <a:bodyPr/>
          <a:lstStyle/>
          <a:p>
            <a:r>
              <a:rPr lang="en-US" dirty="0">
                <a:latin typeface="Times" charset="0"/>
                <a:ea typeface="Times" charset="0"/>
                <a:cs typeface="Times" charset="0"/>
              </a:rPr>
              <a:t>C. Controls What Goes </a:t>
            </a:r>
            <a:r>
              <a:rPr lang="en-US" dirty="0" smtClean="0">
                <a:latin typeface="Times" charset="0"/>
                <a:ea typeface="Times" charset="0"/>
                <a:cs typeface="Times" charset="0"/>
              </a:rPr>
              <a:t>In/Out</a:t>
            </a:r>
            <a:br>
              <a:rPr lang="en-US" dirty="0" smtClean="0">
                <a:latin typeface="Times" charset="0"/>
                <a:ea typeface="Times" charset="0"/>
                <a:cs typeface="Times" charset="0"/>
              </a:rPr>
            </a:br>
            <a:r>
              <a:rPr lang="en-US" i="1" dirty="0" smtClean="0">
                <a:latin typeface="Times" charset="0"/>
                <a:ea typeface="Times" charset="0"/>
                <a:cs typeface="Times" charset="0"/>
              </a:rPr>
              <a:t>Passive Transport</a:t>
            </a:r>
            <a:endParaRPr lang="en-US" i="1" dirty="0"/>
          </a:p>
        </p:txBody>
      </p:sp>
      <p:sp>
        <p:nvSpPr>
          <p:cNvPr id="3" name="TextBox 2"/>
          <p:cNvSpPr txBox="1"/>
          <p:nvPr/>
        </p:nvSpPr>
        <p:spPr>
          <a:xfrm>
            <a:off x="224589" y="2181726"/>
            <a:ext cx="8550443" cy="1384995"/>
          </a:xfrm>
          <a:prstGeom prst="rect">
            <a:avLst/>
          </a:prstGeom>
          <a:noFill/>
        </p:spPr>
        <p:txBody>
          <a:bodyPr wrap="square" rtlCol="0">
            <a:spAutoFit/>
          </a:bodyPr>
          <a:lstStyle/>
          <a:p>
            <a:r>
              <a:rPr lang="en-US" sz="2800" b="1" dirty="0" smtClean="0"/>
              <a:t>1. Diffusion: </a:t>
            </a:r>
            <a:r>
              <a:rPr lang="en-US" sz="2800" b="1" u="sng" dirty="0" smtClean="0">
                <a:solidFill>
                  <a:srgbClr val="FF0000"/>
                </a:solidFill>
              </a:rPr>
              <a:t>Molecules</a:t>
            </a:r>
            <a:r>
              <a:rPr lang="en-US" sz="2800" b="1" dirty="0" smtClean="0"/>
              <a:t> Movement from high to low</a:t>
            </a:r>
          </a:p>
          <a:p>
            <a:r>
              <a:rPr lang="en-US" sz="2800" b="1" dirty="0" smtClean="0"/>
              <a:t>2. Osmosis: </a:t>
            </a:r>
            <a:r>
              <a:rPr lang="en-US" sz="2800" b="1" u="sng" dirty="0" smtClean="0">
                <a:solidFill>
                  <a:srgbClr val="FF0000"/>
                </a:solidFill>
              </a:rPr>
              <a:t>Water</a:t>
            </a:r>
            <a:r>
              <a:rPr lang="en-US" sz="2800" b="1" dirty="0" smtClean="0"/>
              <a:t> travel through a semi-permeable membrane</a:t>
            </a:r>
            <a:endParaRPr lang="en-US" sz="2800" b="1" dirty="0"/>
          </a:p>
        </p:txBody>
      </p:sp>
      <p:sp>
        <p:nvSpPr>
          <p:cNvPr id="5" name="TextBox 4"/>
          <p:cNvSpPr txBox="1"/>
          <p:nvPr/>
        </p:nvSpPr>
        <p:spPr>
          <a:xfrm>
            <a:off x="0" y="4989096"/>
            <a:ext cx="2358190" cy="954107"/>
          </a:xfrm>
          <a:prstGeom prst="rect">
            <a:avLst/>
          </a:prstGeom>
          <a:noFill/>
        </p:spPr>
        <p:txBody>
          <a:bodyPr wrap="square" rtlCol="0">
            <a:spAutoFit/>
          </a:bodyPr>
          <a:lstStyle/>
          <a:p>
            <a:pPr marL="285750" indent="-285750">
              <a:buFont typeface="Arial" charset="0"/>
              <a:buChar char="•"/>
            </a:pPr>
            <a:r>
              <a:rPr lang="en-US" sz="2800" b="1" dirty="0" smtClean="0"/>
              <a:t>NO ATP</a:t>
            </a:r>
          </a:p>
          <a:p>
            <a:pPr marL="285750" indent="-285750">
              <a:buFont typeface="Arial" charset="0"/>
              <a:buChar char="•"/>
            </a:pPr>
            <a:r>
              <a:rPr lang="en-US" sz="2800" b="1" dirty="0" smtClean="0"/>
              <a:t>High to Low</a:t>
            </a:r>
            <a:endParaRPr lang="en-US" sz="2800" b="1"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0316" y="3364992"/>
            <a:ext cx="5213684" cy="3376704"/>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45536"/>
            <a:ext cx="3930316" cy="3596159"/>
          </a:xfrm>
          <a:prstGeom prst="rect">
            <a:avLst/>
          </a:prstGeom>
        </p:spPr>
      </p:pic>
    </p:spTree>
    <p:extLst>
      <p:ext uri="{BB962C8B-B14F-4D97-AF65-F5344CB8AC3E}">
        <p14:creationId xmlns:p14="http://schemas.microsoft.com/office/powerpoint/2010/main" val="1673141673"/>
      </p:ext>
    </p:extLst>
  </p:cSld>
  <p:clrMapOvr>
    <a:masterClrMapping/>
  </p:clrMapOvr>
  <p:timing>
    <p:tnLst>
      <p:par>
        <p:cTn id="1" dur="indefinite" restart="never" nodeType="tmRoot"/>
      </p:par>
    </p:tnLst>
  </p:timing>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263" y="286604"/>
            <a:ext cx="7885497" cy="1450757"/>
          </a:xfrm>
        </p:spPr>
        <p:txBody>
          <a:bodyPr/>
          <a:lstStyle/>
          <a:p>
            <a:r>
              <a:rPr lang="en-US" dirty="0">
                <a:latin typeface="Times" charset="0"/>
                <a:ea typeface="Times" charset="0"/>
                <a:cs typeface="Times" charset="0"/>
              </a:rPr>
              <a:t>C. Controls What Goes </a:t>
            </a:r>
            <a:r>
              <a:rPr lang="en-US" dirty="0" smtClean="0">
                <a:latin typeface="Times" charset="0"/>
                <a:ea typeface="Times" charset="0"/>
                <a:cs typeface="Times" charset="0"/>
              </a:rPr>
              <a:t>In/Out</a:t>
            </a:r>
            <a:br>
              <a:rPr lang="en-US" dirty="0" smtClean="0">
                <a:latin typeface="Times" charset="0"/>
                <a:ea typeface="Times" charset="0"/>
                <a:cs typeface="Times" charset="0"/>
              </a:rPr>
            </a:br>
            <a:r>
              <a:rPr lang="en-US" i="1" dirty="0" smtClean="0">
                <a:latin typeface="Times" charset="0"/>
                <a:ea typeface="Times" charset="0"/>
                <a:cs typeface="Times" charset="0"/>
              </a:rPr>
              <a:t>Passive Transport</a:t>
            </a:r>
            <a:endParaRPr lang="en-US" i="1" dirty="0"/>
          </a:p>
        </p:txBody>
      </p:sp>
      <p:sp>
        <p:nvSpPr>
          <p:cNvPr id="3" name="TextBox 2"/>
          <p:cNvSpPr txBox="1"/>
          <p:nvPr/>
        </p:nvSpPr>
        <p:spPr>
          <a:xfrm>
            <a:off x="224589" y="2181726"/>
            <a:ext cx="8550443" cy="954107"/>
          </a:xfrm>
          <a:prstGeom prst="rect">
            <a:avLst/>
          </a:prstGeom>
          <a:noFill/>
        </p:spPr>
        <p:txBody>
          <a:bodyPr wrap="square" rtlCol="0">
            <a:spAutoFit/>
          </a:bodyPr>
          <a:lstStyle/>
          <a:p>
            <a:r>
              <a:rPr lang="en-US" sz="2800" b="1" dirty="0" smtClean="0"/>
              <a:t>1. Diffusion: Movement from high to low</a:t>
            </a:r>
          </a:p>
          <a:p>
            <a:r>
              <a:rPr lang="en-US" sz="2800" b="1" dirty="0" smtClean="0"/>
              <a:t>2. Osmosis: Travel through a semi-permeable membrane</a:t>
            </a:r>
            <a:endParaRPr lang="en-US" sz="2800" b="1" dirty="0"/>
          </a:p>
        </p:txBody>
      </p:sp>
      <p:sp>
        <p:nvSpPr>
          <p:cNvPr id="5" name="TextBox 4"/>
          <p:cNvSpPr txBox="1"/>
          <p:nvPr/>
        </p:nvSpPr>
        <p:spPr>
          <a:xfrm>
            <a:off x="0" y="5255127"/>
            <a:ext cx="2358190" cy="954107"/>
          </a:xfrm>
          <a:prstGeom prst="rect">
            <a:avLst/>
          </a:prstGeom>
          <a:noFill/>
        </p:spPr>
        <p:txBody>
          <a:bodyPr wrap="square" rtlCol="0">
            <a:spAutoFit/>
          </a:bodyPr>
          <a:lstStyle/>
          <a:p>
            <a:pPr marL="285750" indent="-285750">
              <a:buFont typeface="Arial" charset="0"/>
              <a:buChar char="•"/>
            </a:pPr>
            <a:r>
              <a:rPr lang="en-US" sz="2800" b="1" dirty="0" smtClean="0"/>
              <a:t>NO ATP</a:t>
            </a:r>
          </a:p>
          <a:p>
            <a:pPr marL="285750" indent="-285750">
              <a:buFont typeface="Arial" charset="0"/>
              <a:buChar char="•"/>
            </a:pPr>
            <a:r>
              <a:rPr lang="en-US" sz="2800" b="1" dirty="0" smtClean="0"/>
              <a:t>High to Low</a:t>
            </a:r>
            <a:endParaRPr lang="en-US" sz="2800"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49" y="1915695"/>
            <a:ext cx="8921130" cy="3339432"/>
          </a:xfrm>
          <a:prstGeom prst="rect">
            <a:avLst/>
          </a:prstGeom>
        </p:spPr>
      </p:pic>
    </p:spTree>
    <p:extLst>
      <p:ext uri="{BB962C8B-B14F-4D97-AF65-F5344CB8AC3E}">
        <p14:creationId xmlns:p14="http://schemas.microsoft.com/office/powerpoint/2010/main" val="1341224293"/>
      </p:ext>
    </p:extLst>
  </p:cSld>
  <p:clrMapOvr>
    <a:masterClrMapping/>
  </p:clrMapOvr>
  <p:timing>
    <p:tnLst>
      <p:par>
        <p:cTn id="1" dur="indefinite" restart="never" nodeType="tmRoot"/>
      </p:par>
    </p:tnLst>
  </p:timing>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6604"/>
            <a:ext cx="8883682" cy="351537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79500"/>
            <a:ext cx="9144000" cy="5778500"/>
          </a:xfrm>
          <a:prstGeom prst="rect">
            <a:avLst/>
          </a:prstGeom>
        </p:spPr>
      </p:pic>
      <p:sp>
        <p:nvSpPr>
          <p:cNvPr id="5" name="Rectangle 4"/>
          <p:cNvSpPr/>
          <p:nvPr/>
        </p:nvSpPr>
        <p:spPr>
          <a:xfrm>
            <a:off x="3064042" y="128337"/>
            <a:ext cx="5967663" cy="9304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8333539"/>
      </p:ext>
    </p:extLst>
  </p:cSld>
  <p:clrMapOvr>
    <a:masterClrMapping/>
  </p:clrMapOvr>
  <p:timing>
    <p:tnLst>
      <p:par>
        <p:cTn id="1" dur="indefinite" restart="never" nodeType="tmRoot"/>
      </p:par>
    </p:tnLst>
  </p:timing>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384632" cy="6858000"/>
          </a:xfrm>
          <a:prstGeom prst="rect">
            <a:avLst/>
          </a:prstGeom>
        </p:spPr>
      </p:pic>
      <p:sp>
        <p:nvSpPr>
          <p:cNvPr id="4" name="TextBox 3"/>
          <p:cNvSpPr txBox="1"/>
          <p:nvPr/>
        </p:nvSpPr>
        <p:spPr>
          <a:xfrm>
            <a:off x="822960" y="4828032"/>
            <a:ext cx="1664208" cy="646331"/>
          </a:xfrm>
          <a:prstGeom prst="rect">
            <a:avLst/>
          </a:prstGeom>
          <a:noFill/>
        </p:spPr>
        <p:txBody>
          <a:bodyPr wrap="square" rtlCol="0">
            <a:spAutoFit/>
          </a:bodyPr>
          <a:lstStyle/>
          <a:p>
            <a:r>
              <a:rPr lang="en-US" dirty="0" smtClean="0"/>
              <a:t>80% h20</a:t>
            </a:r>
          </a:p>
          <a:p>
            <a:r>
              <a:rPr lang="en-US" dirty="0" smtClean="0"/>
              <a:t>20% </a:t>
            </a:r>
            <a:r>
              <a:rPr lang="en-US" dirty="0" err="1" smtClean="0"/>
              <a:t>NaCl</a:t>
            </a:r>
            <a:endParaRPr lang="en-US" dirty="0"/>
          </a:p>
        </p:txBody>
      </p:sp>
      <p:sp>
        <p:nvSpPr>
          <p:cNvPr id="5" name="TextBox 4"/>
          <p:cNvSpPr txBox="1"/>
          <p:nvPr/>
        </p:nvSpPr>
        <p:spPr>
          <a:xfrm>
            <a:off x="4581144" y="4689532"/>
            <a:ext cx="1133856" cy="923330"/>
          </a:xfrm>
          <a:prstGeom prst="rect">
            <a:avLst/>
          </a:prstGeom>
          <a:noFill/>
        </p:spPr>
        <p:txBody>
          <a:bodyPr wrap="square" rtlCol="0">
            <a:spAutoFit/>
          </a:bodyPr>
          <a:lstStyle/>
          <a:p>
            <a:r>
              <a:rPr lang="en-US" dirty="0" smtClean="0"/>
              <a:t>100% </a:t>
            </a:r>
            <a:r>
              <a:rPr lang="en-US" dirty="0"/>
              <a:t>h20</a:t>
            </a:r>
          </a:p>
          <a:p>
            <a:r>
              <a:rPr lang="en-US" dirty="0" smtClean="0"/>
              <a:t>0</a:t>
            </a:r>
            <a:r>
              <a:rPr lang="en-US" dirty="0"/>
              <a:t>% </a:t>
            </a:r>
            <a:r>
              <a:rPr lang="en-US" dirty="0" err="1"/>
              <a:t>NaCl</a:t>
            </a:r>
            <a:endParaRPr lang="en-US" dirty="0"/>
          </a:p>
          <a:p>
            <a:endParaRPr lang="en-US" dirty="0"/>
          </a:p>
        </p:txBody>
      </p:sp>
      <p:sp>
        <p:nvSpPr>
          <p:cNvPr id="6" name="TextBox 5"/>
          <p:cNvSpPr txBox="1"/>
          <p:nvPr/>
        </p:nvSpPr>
        <p:spPr>
          <a:xfrm>
            <a:off x="7351776" y="4828032"/>
            <a:ext cx="1170432" cy="923330"/>
          </a:xfrm>
          <a:prstGeom prst="rect">
            <a:avLst/>
          </a:prstGeom>
          <a:noFill/>
        </p:spPr>
        <p:txBody>
          <a:bodyPr wrap="square" rtlCol="0">
            <a:spAutoFit/>
          </a:bodyPr>
          <a:lstStyle/>
          <a:p>
            <a:r>
              <a:rPr lang="en-US" dirty="0" smtClean="0"/>
              <a:t>20% </a:t>
            </a:r>
            <a:r>
              <a:rPr lang="en-US" dirty="0"/>
              <a:t>h20</a:t>
            </a:r>
          </a:p>
          <a:p>
            <a:r>
              <a:rPr lang="en-US" dirty="0" smtClean="0"/>
              <a:t>80% </a:t>
            </a:r>
            <a:r>
              <a:rPr lang="en-US" dirty="0" err="1"/>
              <a:t>NaCl</a:t>
            </a:r>
            <a:endParaRPr lang="en-US" dirty="0"/>
          </a:p>
          <a:p>
            <a:endParaRPr lang="en-US" dirty="0"/>
          </a:p>
        </p:txBody>
      </p:sp>
    </p:spTree>
    <p:extLst>
      <p:ext uri="{BB962C8B-B14F-4D97-AF65-F5344CB8AC3E}">
        <p14:creationId xmlns:p14="http://schemas.microsoft.com/office/powerpoint/2010/main" val="103230931"/>
      </p:ext>
    </p:extLst>
  </p:cSld>
  <p:clrMapOvr>
    <a:masterClrMapping/>
  </p:clrMapOvr>
  <p:timing>
    <p:tnLst>
      <p:par>
        <p:cTn id="1" dur="indefinite" restart="never" nodeType="tmRoot"/>
      </p:par>
    </p:tnLst>
  </p:timing>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263" y="286604"/>
            <a:ext cx="7885497" cy="1450757"/>
          </a:xfrm>
        </p:spPr>
        <p:txBody>
          <a:bodyPr/>
          <a:lstStyle/>
          <a:p>
            <a:r>
              <a:rPr lang="en-US" dirty="0">
                <a:latin typeface="Times" charset="0"/>
                <a:ea typeface="Times" charset="0"/>
                <a:cs typeface="Times" charset="0"/>
              </a:rPr>
              <a:t>C. Controls What Goes </a:t>
            </a:r>
            <a:r>
              <a:rPr lang="en-US" dirty="0" smtClean="0">
                <a:latin typeface="Times" charset="0"/>
                <a:ea typeface="Times" charset="0"/>
                <a:cs typeface="Times" charset="0"/>
              </a:rPr>
              <a:t>In/Out</a:t>
            </a:r>
            <a:br>
              <a:rPr lang="en-US" dirty="0" smtClean="0">
                <a:latin typeface="Times" charset="0"/>
                <a:ea typeface="Times" charset="0"/>
                <a:cs typeface="Times" charset="0"/>
              </a:rPr>
            </a:br>
            <a:r>
              <a:rPr lang="en-US" i="1" dirty="0" smtClean="0">
                <a:solidFill>
                  <a:srgbClr val="FF0000"/>
                </a:solidFill>
                <a:latin typeface="Times" charset="0"/>
                <a:ea typeface="Times" charset="0"/>
                <a:cs typeface="Times" charset="0"/>
              </a:rPr>
              <a:t>A</a:t>
            </a:r>
            <a:r>
              <a:rPr lang="en-US" i="1" dirty="0" smtClean="0">
                <a:latin typeface="Times" charset="0"/>
                <a:ea typeface="Times" charset="0"/>
                <a:cs typeface="Times" charset="0"/>
              </a:rPr>
              <a:t>ctive </a:t>
            </a:r>
            <a:r>
              <a:rPr lang="en-US" i="1" dirty="0" smtClean="0">
                <a:solidFill>
                  <a:srgbClr val="FF0000"/>
                </a:solidFill>
                <a:latin typeface="Times" charset="0"/>
                <a:ea typeface="Times" charset="0"/>
                <a:cs typeface="Times" charset="0"/>
              </a:rPr>
              <a:t>T</a:t>
            </a:r>
            <a:r>
              <a:rPr lang="en-US" i="1" dirty="0" smtClean="0">
                <a:latin typeface="Times" charset="0"/>
                <a:ea typeface="Times" charset="0"/>
                <a:cs typeface="Times" charset="0"/>
              </a:rPr>
              <a:t>rans</a:t>
            </a:r>
            <a:r>
              <a:rPr lang="en-US" i="1" dirty="0" smtClean="0">
                <a:solidFill>
                  <a:srgbClr val="FF0000"/>
                </a:solidFill>
                <a:latin typeface="Times" charset="0"/>
                <a:ea typeface="Times" charset="0"/>
                <a:cs typeface="Times" charset="0"/>
              </a:rPr>
              <a:t>p</a:t>
            </a:r>
            <a:r>
              <a:rPr lang="en-US" i="1" dirty="0" smtClean="0">
                <a:latin typeface="Times" charset="0"/>
                <a:ea typeface="Times" charset="0"/>
                <a:cs typeface="Times" charset="0"/>
              </a:rPr>
              <a:t>ort</a:t>
            </a:r>
            <a:endParaRPr lang="en-US" i="1" dirty="0"/>
          </a:p>
        </p:txBody>
      </p:sp>
      <p:sp>
        <p:nvSpPr>
          <p:cNvPr id="3" name="TextBox 2"/>
          <p:cNvSpPr txBox="1"/>
          <p:nvPr/>
        </p:nvSpPr>
        <p:spPr>
          <a:xfrm>
            <a:off x="112295" y="2197769"/>
            <a:ext cx="5133473" cy="3539430"/>
          </a:xfrm>
          <a:prstGeom prst="rect">
            <a:avLst/>
          </a:prstGeom>
          <a:noFill/>
        </p:spPr>
        <p:txBody>
          <a:bodyPr wrap="square" rtlCol="0">
            <a:spAutoFit/>
          </a:bodyPr>
          <a:lstStyle/>
          <a:p>
            <a:r>
              <a:rPr lang="en-US" sz="2800" b="1" dirty="0" smtClean="0"/>
              <a:t>Phagocytosis</a:t>
            </a:r>
          </a:p>
          <a:p>
            <a:endParaRPr lang="en-US" sz="2800" b="1" dirty="0" smtClean="0"/>
          </a:p>
          <a:p>
            <a:endParaRPr lang="en-US" sz="2800" b="1" dirty="0"/>
          </a:p>
          <a:p>
            <a:endParaRPr lang="en-US" sz="2800" b="1" dirty="0" smtClean="0"/>
          </a:p>
          <a:p>
            <a:endParaRPr lang="en-US" sz="2800" b="1" dirty="0"/>
          </a:p>
          <a:p>
            <a:endParaRPr lang="en-US" sz="2800" b="1" dirty="0"/>
          </a:p>
          <a:p>
            <a:r>
              <a:rPr lang="en-US" sz="2800" b="1" dirty="0" smtClean="0"/>
              <a:t>ATP Required</a:t>
            </a:r>
          </a:p>
          <a:p>
            <a:r>
              <a:rPr lang="en-US" sz="2800" b="1" dirty="0" smtClean="0"/>
              <a:t>Low to High</a:t>
            </a:r>
            <a:endParaRPr lang="en-US" sz="2800"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6800" y="1737361"/>
            <a:ext cx="6807200" cy="4988401"/>
          </a:xfrm>
          <a:prstGeom prst="rect">
            <a:avLst/>
          </a:prstGeom>
        </p:spPr>
      </p:pic>
    </p:spTree>
    <p:extLst>
      <p:ext uri="{BB962C8B-B14F-4D97-AF65-F5344CB8AC3E}">
        <p14:creationId xmlns:p14="http://schemas.microsoft.com/office/powerpoint/2010/main" val="1982954188"/>
      </p:ext>
    </p:extLst>
  </p:cSld>
  <p:clrMapOvr>
    <a:masterClrMapping/>
  </p:clrMapOvr>
  <p:timing>
    <p:tnLst>
      <p:par>
        <p:cTn id="1" dur="indefinite" restart="never" nodeType="tmRoot"/>
      </p:par>
    </p:tnLst>
  </p:timing>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263" y="286604"/>
            <a:ext cx="7885497" cy="1450757"/>
          </a:xfrm>
        </p:spPr>
        <p:txBody>
          <a:bodyPr/>
          <a:lstStyle/>
          <a:p>
            <a:r>
              <a:rPr lang="en-US" dirty="0">
                <a:latin typeface="Times" charset="0"/>
                <a:ea typeface="Times" charset="0"/>
                <a:cs typeface="Times" charset="0"/>
              </a:rPr>
              <a:t>C. Controls What Goes </a:t>
            </a:r>
            <a:r>
              <a:rPr lang="en-US" dirty="0" smtClean="0">
                <a:latin typeface="Times" charset="0"/>
                <a:ea typeface="Times" charset="0"/>
                <a:cs typeface="Times" charset="0"/>
              </a:rPr>
              <a:t>In/Out</a:t>
            </a:r>
            <a:br>
              <a:rPr lang="en-US" dirty="0" smtClean="0">
                <a:latin typeface="Times" charset="0"/>
                <a:ea typeface="Times" charset="0"/>
                <a:cs typeface="Times" charset="0"/>
              </a:rPr>
            </a:br>
            <a:r>
              <a:rPr lang="en-US" i="1" dirty="0" smtClean="0">
                <a:solidFill>
                  <a:srgbClr val="FF0000"/>
                </a:solidFill>
                <a:latin typeface="Times" charset="0"/>
                <a:ea typeface="Times" charset="0"/>
                <a:cs typeface="Times" charset="0"/>
              </a:rPr>
              <a:t>A</a:t>
            </a:r>
            <a:r>
              <a:rPr lang="en-US" i="1" dirty="0" smtClean="0">
                <a:latin typeface="Times" charset="0"/>
                <a:ea typeface="Times" charset="0"/>
                <a:cs typeface="Times" charset="0"/>
              </a:rPr>
              <a:t>ctive </a:t>
            </a:r>
            <a:r>
              <a:rPr lang="en-US" i="1" dirty="0" smtClean="0">
                <a:solidFill>
                  <a:srgbClr val="FF0000"/>
                </a:solidFill>
                <a:latin typeface="Times" charset="0"/>
                <a:ea typeface="Times" charset="0"/>
                <a:cs typeface="Times" charset="0"/>
              </a:rPr>
              <a:t>T</a:t>
            </a:r>
            <a:r>
              <a:rPr lang="en-US" i="1" dirty="0" smtClean="0">
                <a:latin typeface="Times" charset="0"/>
                <a:ea typeface="Times" charset="0"/>
                <a:cs typeface="Times" charset="0"/>
              </a:rPr>
              <a:t>rans</a:t>
            </a:r>
            <a:r>
              <a:rPr lang="en-US" i="1" dirty="0" smtClean="0">
                <a:solidFill>
                  <a:srgbClr val="FF0000"/>
                </a:solidFill>
                <a:latin typeface="Times" charset="0"/>
                <a:ea typeface="Times" charset="0"/>
                <a:cs typeface="Times" charset="0"/>
              </a:rPr>
              <a:t>p</a:t>
            </a:r>
            <a:r>
              <a:rPr lang="en-US" i="1" dirty="0" smtClean="0">
                <a:latin typeface="Times" charset="0"/>
                <a:ea typeface="Times" charset="0"/>
                <a:cs typeface="Times" charset="0"/>
              </a:rPr>
              <a:t>ort</a:t>
            </a:r>
            <a:endParaRPr lang="en-US" i="1" dirty="0"/>
          </a:p>
        </p:txBody>
      </p:sp>
      <p:sp>
        <p:nvSpPr>
          <p:cNvPr id="3" name="TextBox 2"/>
          <p:cNvSpPr txBox="1"/>
          <p:nvPr/>
        </p:nvSpPr>
        <p:spPr>
          <a:xfrm>
            <a:off x="112295" y="2197769"/>
            <a:ext cx="5133473" cy="3539430"/>
          </a:xfrm>
          <a:prstGeom prst="rect">
            <a:avLst/>
          </a:prstGeom>
          <a:noFill/>
        </p:spPr>
        <p:txBody>
          <a:bodyPr wrap="square" rtlCol="0">
            <a:spAutoFit/>
          </a:bodyPr>
          <a:lstStyle/>
          <a:p>
            <a:r>
              <a:rPr lang="en-US" sz="2800" b="1" dirty="0" smtClean="0"/>
              <a:t>Phagocytosis</a:t>
            </a:r>
          </a:p>
          <a:p>
            <a:endParaRPr lang="en-US" sz="2800" b="1" dirty="0" smtClean="0"/>
          </a:p>
          <a:p>
            <a:endParaRPr lang="en-US" sz="2800" b="1" dirty="0"/>
          </a:p>
          <a:p>
            <a:endParaRPr lang="en-US" sz="2800" b="1" dirty="0" smtClean="0"/>
          </a:p>
          <a:p>
            <a:endParaRPr lang="en-US" sz="2800" b="1" dirty="0"/>
          </a:p>
          <a:p>
            <a:endParaRPr lang="en-US" sz="2800" b="1" dirty="0"/>
          </a:p>
          <a:p>
            <a:r>
              <a:rPr lang="en-US" sz="2800" b="1" dirty="0" smtClean="0"/>
              <a:t>ATP Required</a:t>
            </a:r>
          </a:p>
          <a:p>
            <a:r>
              <a:rPr lang="en-US" sz="2800" b="1" dirty="0" smtClean="0"/>
              <a:t>Low to High</a:t>
            </a:r>
            <a:endParaRPr lang="en-US" sz="2800" b="1"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2294" y="1989220"/>
            <a:ext cx="6491705" cy="4868779"/>
          </a:xfrm>
          <a:prstGeom prst="rect">
            <a:avLst/>
          </a:prstGeom>
        </p:spPr>
      </p:pic>
    </p:spTree>
    <p:extLst>
      <p:ext uri="{BB962C8B-B14F-4D97-AF65-F5344CB8AC3E}">
        <p14:creationId xmlns:p14="http://schemas.microsoft.com/office/powerpoint/2010/main" val="712319923"/>
      </p:ext>
    </p:extLst>
  </p:cSld>
  <p:clrMapOvr>
    <a:masterClrMapping/>
  </p:clrMapOvr>
  <p:timing>
    <p:tnLst>
      <p:par>
        <p:cTn id="1" dur="indefinite" restart="never" nodeType="tmRoot"/>
      </p:par>
    </p:tnLst>
  </p:timing>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263" y="286604"/>
            <a:ext cx="7885497" cy="1450757"/>
          </a:xfrm>
        </p:spPr>
        <p:txBody>
          <a:bodyPr/>
          <a:lstStyle/>
          <a:p>
            <a:r>
              <a:rPr lang="en-US" dirty="0">
                <a:latin typeface="Times" charset="0"/>
                <a:ea typeface="Times" charset="0"/>
                <a:cs typeface="Times" charset="0"/>
              </a:rPr>
              <a:t>C. Controls What Goes </a:t>
            </a:r>
            <a:r>
              <a:rPr lang="en-US" dirty="0" smtClean="0">
                <a:latin typeface="Times" charset="0"/>
                <a:ea typeface="Times" charset="0"/>
                <a:cs typeface="Times" charset="0"/>
              </a:rPr>
              <a:t>In/Out</a:t>
            </a:r>
            <a:br>
              <a:rPr lang="en-US" dirty="0" smtClean="0">
                <a:latin typeface="Times" charset="0"/>
                <a:ea typeface="Times" charset="0"/>
                <a:cs typeface="Times" charset="0"/>
              </a:rPr>
            </a:br>
            <a:r>
              <a:rPr lang="en-US" i="1" dirty="0" smtClean="0">
                <a:solidFill>
                  <a:srgbClr val="FF0000"/>
                </a:solidFill>
                <a:latin typeface="Times" charset="0"/>
                <a:ea typeface="Times" charset="0"/>
                <a:cs typeface="Times" charset="0"/>
              </a:rPr>
              <a:t>A</a:t>
            </a:r>
            <a:r>
              <a:rPr lang="en-US" i="1" dirty="0" smtClean="0">
                <a:latin typeface="Times" charset="0"/>
                <a:ea typeface="Times" charset="0"/>
                <a:cs typeface="Times" charset="0"/>
              </a:rPr>
              <a:t>ctive </a:t>
            </a:r>
            <a:r>
              <a:rPr lang="en-US" i="1" dirty="0" smtClean="0">
                <a:solidFill>
                  <a:srgbClr val="FF0000"/>
                </a:solidFill>
                <a:latin typeface="Times" charset="0"/>
                <a:ea typeface="Times" charset="0"/>
                <a:cs typeface="Times" charset="0"/>
              </a:rPr>
              <a:t>T</a:t>
            </a:r>
            <a:r>
              <a:rPr lang="en-US" i="1" dirty="0" smtClean="0">
                <a:latin typeface="Times" charset="0"/>
                <a:ea typeface="Times" charset="0"/>
                <a:cs typeface="Times" charset="0"/>
              </a:rPr>
              <a:t>rans</a:t>
            </a:r>
            <a:r>
              <a:rPr lang="en-US" i="1" dirty="0" smtClean="0">
                <a:solidFill>
                  <a:srgbClr val="FF0000"/>
                </a:solidFill>
                <a:latin typeface="Times" charset="0"/>
                <a:ea typeface="Times" charset="0"/>
                <a:cs typeface="Times" charset="0"/>
              </a:rPr>
              <a:t>p</a:t>
            </a:r>
            <a:r>
              <a:rPr lang="en-US" i="1" dirty="0" smtClean="0">
                <a:latin typeface="Times" charset="0"/>
                <a:ea typeface="Times" charset="0"/>
                <a:cs typeface="Times" charset="0"/>
              </a:rPr>
              <a:t>ort</a:t>
            </a:r>
            <a:endParaRPr lang="en-US" i="1" dirty="0"/>
          </a:p>
        </p:txBody>
      </p:sp>
      <p:sp>
        <p:nvSpPr>
          <p:cNvPr id="3" name="TextBox 2"/>
          <p:cNvSpPr txBox="1"/>
          <p:nvPr/>
        </p:nvSpPr>
        <p:spPr>
          <a:xfrm>
            <a:off x="112295" y="2197769"/>
            <a:ext cx="5133473" cy="3539430"/>
          </a:xfrm>
          <a:prstGeom prst="rect">
            <a:avLst/>
          </a:prstGeom>
          <a:noFill/>
        </p:spPr>
        <p:txBody>
          <a:bodyPr wrap="square" rtlCol="0">
            <a:spAutoFit/>
          </a:bodyPr>
          <a:lstStyle/>
          <a:p>
            <a:r>
              <a:rPr lang="en-US" sz="2800" b="1" dirty="0" smtClean="0"/>
              <a:t>Phagocytosis</a:t>
            </a:r>
          </a:p>
          <a:p>
            <a:endParaRPr lang="en-US" sz="2800" b="1" dirty="0" smtClean="0"/>
          </a:p>
          <a:p>
            <a:endParaRPr lang="en-US" sz="2800" b="1" dirty="0"/>
          </a:p>
          <a:p>
            <a:endParaRPr lang="en-US" sz="2800" b="1" dirty="0" smtClean="0"/>
          </a:p>
          <a:p>
            <a:endParaRPr lang="en-US" sz="2800" b="1" dirty="0"/>
          </a:p>
          <a:p>
            <a:endParaRPr lang="en-US" sz="2800" b="1" dirty="0"/>
          </a:p>
          <a:p>
            <a:r>
              <a:rPr lang="en-US" sz="2800" b="1" dirty="0" smtClean="0"/>
              <a:t>ATP Required</a:t>
            </a:r>
          </a:p>
          <a:p>
            <a:r>
              <a:rPr lang="en-US" sz="2800" b="1" dirty="0" smtClean="0"/>
              <a:t>Low to High</a:t>
            </a:r>
            <a:endParaRPr lang="en-US" sz="2800"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2168" y="2334795"/>
            <a:ext cx="5254592" cy="3706364"/>
          </a:xfrm>
          <a:prstGeom prst="rect">
            <a:avLst/>
          </a:prstGeom>
        </p:spPr>
      </p:pic>
    </p:spTree>
    <p:extLst>
      <p:ext uri="{BB962C8B-B14F-4D97-AF65-F5344CB8AC3E}">
        <p14:creationId xmlns:p14="http://schemas.microsoft.com/office/powerpoint/2010/main" val="1887097483"/>
      </p:ext>
    </p:extLst>
  </p:cSld>
  <p:clrMapOvr>
    <a:masterClrMapping/>
  </p:clrMapOvr>
  <p:timing>
    <p:tnLst>
      <p:par>
        <p:cTn id="1" dur="indefinite" restart="never" nodeType="tmRoot"/>
      </p:par>
    </p:tnLst>
  </p:timing>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263" y="286604"/>
            <a:ext cx="7885497" cy="1450757"/>
          </a:xfrm>
        </p:spPr>
        <p:txBody>
          <a:bodyPr/>
          <a:lstStyle/>
          <a:p>
            <a:r>
              <a:rPr lang="en-US" dirty="0">
                <a:latin typeface="Times" charset="0"/>
                <a:ea typeface="Times" charset="0"/>
                <a:cs typeface="Times" charset="0"/>
              </a:rPr>
              <a:t>C. Controls What Goes </a:t>
            </a:r>
            <a:r>
              <a:rPr lang="en-US" dirty="0" smtClean="0">
                <a:latin typeface="Times" charset="0"/>
                <a:ea typeface="Times" charset="0"/>
                <a:cs typeface="Times" charset="0"/>
              </a:rPr>
              <a:t>In/Out</a:t>
            </a:r>
            <a:br>
              <a:rPr lang="en-US" dirty="0" smtClean="0">
                <a:latin typeface="Times" charset="0"/>
                <a:ea typeface="Times" charset="0"/>
                <a:cs typeface="Times" charset="0"/>
              </a:rPr>
            </a:br>
            <a:r>
              <a:rPr lang="en-US" i="1" dirty="0" smtClean="0">
                <a:solidFill>
                  <a:srgbClr val="FF0000"/>
                </a:solidFill>
                <a:latin typeface="Times" charset="0"/>
                <a:ea typeface="Times" charset="0"/>
                <a:cs typeface="Times" charset="0"/>
              </a:rPr>
              <a:t>A</a:t>
            </a:r>
            <a:r>
              <a:rPr lang="en-US" i="1" dirty="0" smtClean="0">
                <a:latin typeface="Times" charset="0"/>
                <a:ea typeface="Times" charset="0"/>
                <a:cs typeface="Times" charset="0"/>
              </a:rPr>
              <a:t>ctive </a:t>
            </a:r>
            <a:r>
              <a:rPr lang="en-US" i="1" dirty="0" smtClean="0">
                <a:solidFill>
                  <a:srgbClr val="FF0000"/>
                </a:solidFill>
                <a:latin typeface="Times" charset="0"/>
                <a:ea typeface="Times" charset="0"/>
                <a:cs typeface="Times" charset="0"/>
              </a:rPr>
              <a:t>T</a:t>
            </a:r>
            <a:r>
              <a:rPr lang="en-US" i="1" dirty="0" smtClean="0">
                <a:latin typeface="Times" charset="0"/>
                <a:ea typeface="Times" charset="0"/>
                <a:cs typeface="Times" charset="0"/>
              </a:rPr>
              <a:t>rans</a:t>
            </a:r>
            <a:r>
              <a:rPr lang="en-US" i="1" dirty="0" smtClean="0">
                <a:solidFill>
                  <a:srgbClr val="FF0000"/>
                </a:solidFill>
                <a:latin typeface="Times" charset="0"/>
                <a:ea typeface="Times" charset="0"/>
                <a:cs typeface="Times" charset="0"/>
              </a:rPr>
              <a:t>p</a:t>
            </a:r>
            <a:r>
              <a:rPr lang="en-US" i="1" dirty="0" smtClean="0">
                <a:latin typeface="Times" charset="0"/>
                <a:ea typeface="Times" charset="0"/>
                <a:cs typeface="Times" charset="0"/>
              </a:rPr>
              <a:t>ort</a:t>
            </a:r>
            <a:endParaRPr lang="en-US" i="1" dirty="0"/>
          </a:p>
        </p:txBody>
      </p:sp>
      <p:sp>
        <p:nvSpPr>
          <p:cNvPr id="3" name="TextBox 2"/>
          <p:cNvSpPr txBox="1"/>
          <p:nvPr/>
        </p:nvSpPr>
        <p:spPr>
          <a:xfrm>
            <a:off x="112295" y="2197769"/>
            <a:ext cx="5133473" cy="3539430"/>
          </a:xfrm>
          <a:prstGeom prst="rect">
            <a:avLst/>
          </a:prstGeom>
          <a:noFill/>
        </p:spPr>
        <p:txBody>
          <a:bodyPr wrap="square" rtlCol="0">
            <a:spAutoFit/>
          </a:bodyPr>
          <a:lstStyle/>
          <a:p>
            <a:r>
              <a:rPr lang="en-US" sz="2800" b="1" dirty="0" smtClean="0"/>
              <a:t>Phagocytosis</a:t>
            </a:r>
          </a:p>
          <a:p>
            <a:endParaRPr lang="en-US" sz="2800" b="1" dirty="0" smtClean="0"/>
          </a:p>
          <a:p>
            <a:endParaRPr lang="en-US" sz="2800" b="1" dirty="0"/>
          </a:p>
          <a:p>
            <a:endParaRPr lang="en-US" sz="2800" b="1" dirty="0" smtClean="0"/>
          </a:p>
          <a:p>
            <a:endParaRPr lang="en-US" sz="2800" b="1" dirty="0"/>
          </a:p>
          <a:p>
            <a:endParaRPr lang="en-US" sz="2800" b="1" dirty="0"/>
          </a:p>
          <a:p>
            <a:r>
              <a:rPr lang="en-US" sz="2800" b="1" dirty="0" smtClean="0"/>
              <a:t>ATP Required</a:t>
            </a:r>
          </a:p>
          <a:p>
            <a:r>
              <a:rPr lang="en-US" sz="2800" b="1" dirty="0" smtClean="0"/>
              <a:t>Low to High</a:t>
            </a:r>
            <a:endParaRPr lang="en-US" sz="2800" b="1"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6126" y="2197769"/>
            <a:ext cx="5693611" cy="4259818"/>
          </a:xfrm>
          <a:prstGeom prst="rect">
            <a:avLst/>
          </a:prstGeom>
        </p:spPr>
      </p:pic>
    </p:spTree>
    <p:extLst>
      <p:ext uri="{BB962C8B-B14F-4D97-AF65-F5344CB8AC3E}">
        <p14:creationId xmlns:p14="http://schemas.microsoft.com/office/powerpoint/2010/main" val="261414238"/>
      </p:ext>
    </p:extLst>
  </p:cSld>
  <p:clrMapOvr>
    <a:masterClrMapping/>
  </p:clrMapOvr>
  <p:timing>
    <p:tnLst>
      <p:par>
        <p:cTn id="1" dur="indefinite" restart="never" nodeType="tmRoot"/>
      </p:par>
    </p:tnLst>
  </p:timing>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4"/>
            <a:ext cx="7543800" cy="756133"/>
          </a:xfrm>
        </p:spPr>
        <p:txBody>
          <a:bodyPr>
            <a:normAutofit fontScale="90000"/>
          </a:bodyPr>
          <a:lstStyle/>
          <a:p>
            <a:r>
              <a:rPr lang="en-US" sz="2800" dirty="0">
                <a:latin typeface="Times" charset="0"/>
                <a:ea typeface="Times" charset="0"/>
                <a:cs typeface="Times" charset="0"/>
              </a:rPr>
              <a:t>C. Controls What Goes In/Out</a:t>
            </a:r>
            <a:br>
              <a:rPr lang="en-US" sz="2800" dirty="0">
                <a:latin typeface="Times" charset="0"/>
                <a:ea typeface="Times" charset="0"/>
                <a:cs typeface="Times" charset="0"/>
              </a:rPr>
            </a:br>
            <a:r>
              <a:rPr lang="en-US" sz="2800" i="1" dirty="0">
                <a:solidFill>
                  <a:srgbClr val="FF0000"/>
                </a:solidFill>
                <a:latin typeface="Times" charset="0"/>
                <a:ea typeface="Times" charset="0"/>
                <a:cs typeface="Times" charset="0"/>
              </a:rPr>
              <a:t>A</a:t>
            </a:r>
            <a:r>
              <a:rPr lang="en-US" sz="2800" i="1" dirty="0">
                <a:latin typeface="Times" charset="0"/>
                <a:ea typeface="Times" charset="0"/>
                <a:cs typeface="Times" charset="0"/>
              </a:rPr>
              <a:t>ctive </a:t>
            </a:r>
            <a:r>
              <a:rPr lang="en-US" sz="2800" i="1" dirty="0" smtClean="0">
                <a:solidFill>
                  <a:srgbClr val="FF0000"/>
                </a:solidFill>
                <a:latin typeface="Times" charset="0"/>
                <a:ea typeface="Times" charset="0"/>
                <a:cs typeface="Times" charset="0"/>
              </a:rPr>
              <a:t>T</a:t>
            </a:r>
            <a:r>
              <a:rPr lang="en-US" sz="2800" i="1" dirty="0" smtClean="0">
                <a:latin typeface="Times" charset="0"/>
                <a:ea typeface="Times" charset="0"/>
                <a:cs typeface="Times" charset="0"/>
              </a:rPr>
              <a:t>rans</a:t>
            </a:r>
            <a:r>
              <a:rPr lang="en-US" sz="2800" i="1" dirty="0" smtClean="0">
                <a:solidFill>
                  <a:srgbClr val="FF0000"/>
                </a:solidFill>
                <a:latin typeface="Times" charset="0"/>
                <a:ea typeface="Times" charset="0"/>
                <a:cs typeface="Times" charset="0"/>
              </a:rPr>
              <a:t>p</a:t>
            </a:r>
            <a:r>
              <a:rPr lang="en-US" sz="2800" i="1" dirty="0" smtClean="0">
                <a:latin typeface="Times" charset="0"/>
                <a:ea typeface="Times" charset="0"/>
                <a:cs typeface="Times" charset="0"/>
              </a:rPr>
              <a:t>ortation</a:t>
            </a:r>
            <a:br>
              <a:rPr lang="en-US" sz="2800" i="1" dirty="0" smtClean="0">
                <a:latin typeface="Times" charset="0"/>
                <a:ea typeface="Times" charset="0"/>
                <a:cs typeface="Times" charset="0"/>
              </a:rPr>
            </a:br>
            <a:r>
              <a:rPr lang="en-US" sz="2800" i="1" dirty="0" smtClean="0">
                <a:latin typeface="Times" charset="0"/>
                <a:ea typeface="Times" charset="0"/>
                <a:cs typeface="Times" charset="0"/>
              </a:rPr>
              <a:t>Phagocytosis</a:t>
            </a:r>
            <a:endParaRPr lang="en-US" sz="28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 y="1042737"/>
            <a:ext cx="9143999" cy="5846018"/>
          </a:xfrm>
          <a:prstGeom prst="rect">
            <a:avLst/>
          </a:prstGeom>
        </p:spPr>
      </p:pic>
    </p:spTree>
    <p:extLst>
      <p:ext uri="{BB962C8B-B14F-4D97-AF65-F5344CB8AC3E}">
        <p14:creationId xmlns:p14="http://schemas.microsoft.com/office/powerpoint/2010/main" val="1985039951"/>
      </p:ext>
    </p:extLst>
  </p:cSld>
  <p:clrMapOvr>
    <a:masterClrMapping/>
  </p:clrMapOvr>
  <p:timing>
    <p:tnLst>
      <p:par>
        <p:cTn id="1" dur="indefinite" restart="never" nodeType="tmRoot"/>
      </p:par>
    </p:tnLst>
  </p:timing>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0435" y="1042416"/>
            <a:ext cx="4849978" cy="4279392"/>
          </a:xfrm>
          <a:prstGeom prst="rect">
            <a:avLst/>
          </a:prstGeom>
        </p:spPr>
      </p:pic>
    </p:spTree>
    <p:extLst>
      <p:ext uri="{BB962C8B-B14F-4D97-AF65-F5344CB8AC3E}">
        <p14:creationId xmlns:p14="http://schemas.microsoft.com/office/powerpoint/2010/main" val="102495666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4808" y="3553326"/>
            <a:ext cx="2819192" cy="302393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978" y="344905"/>
            <a:ext cx="5740400" cy="3352800"/>
          </a:xfrm>
          <a:prstGeom prst="rect">
            <a:avLst/>
          </a:prstGeom>
        </p:spPr>
      </p:pic>
    </p:spTree>
    <p:extLst>
      <p:ext uri="{BB962C8B-B14F-4D97-AF65-F5344CB8AC3E}">
        <p14:creationId xmlns:p14="http://schemas.microsoft.com/office/powerpoint/2010/main" val="1900753701"/>
      </p:ext>
    </p:extLst>
  </p:cSld>
  <p:clrMapOvr>
    <a:masterClrMapping/>
  </p:clrMapOvr>
  <p:timing>
    <p:tnLst>
      <p:par>
        <p:cTn id="1" dur="indefinite" restart="never" nodeType="tmRoot"/>
      </p:par>
    </p:tnLst>
  </p:timing>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8236" y="1326388"/>
            <a:ext cx="5189220" cy="4787673"/>
          </a:xfrm>
          <a:prstGeom prst="rect">
            <a:avLst/>
          </a:prstGeom>
        </p:spPr>
      </p:pic>
    </p:spTree>
    <p:extLst>
      <p:ext uri="{BB962C8B-B14F-4D97-AF65-F5344CB8AC3E}">
        <p14:creationId xmlns:p14="http://schemas.microsoft.com/office/powerpoint/2010/main" val="1102496412"/>
      </p:ext>
    </p:extLst>
  </p:cSld>
  <p:clrMapOvr>
    <a:masterClrMapping/>
  </p:clrMapOvr>
  <p:timing>
    <p:tnLst>
      <p:par>
        <p:cTn id="1" dur="indefinite" restart="never" nodeType="tmRoot"/>
      </p:par>
    </p:tnLst>
  </p:timing>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4876" y="900176"/>
            <a:ext cx="6605016" cy="4403344"/>
          </a:xfrm>
          <a:prstGeom prst="rect">
            <a:avLst/>
          </a:prstGeom>
        </p:spPr>
      </p:pic>
    </p:spTree>
    <p:extLst>
      <p:ext uri="{BB962C8B-B14F-4D97-AF65-F5344CB8AC3E}">
        <p14:creationId xmlns:p14="http://schemas.microsoft.com/office/powerpoint/2010/main" val="1168290168"/>
      </p:ext>
    </p:extLst>
  </p:cSld>
  <p:clrMapOvr>
    <a:masterClrMapping/>
  </p:clrMapOvr>
  <p:timing>
    <p:tnLst>
      <p:par>
        <p:cTn id="1" dur="indefinite" restart="never" nodeType="tmRoot"/>
      </p:par>
    </p:tnLst>
  </p:timing>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748" y="927100"/>
            <a:ext cx="7810500" cy="3644900"/>
          </a:xfrm>
          <a:prstGeom prst="rect">
            <a:avLst/>
          </a:prstGeom>
        </p:spPr>
      </p:pic>
    </p:spTree>
    <p:extLst>
      <p:ext uri="{BB962C8B-B14F-4D97-AF65-F5344CB8AC3E}">
        <p14:creationId xmlns:p14="http://schemas.microsoft.com/office/powerpoint/2010/main" val="1009869055"/>
      </p:ext>
    </p:extLst>
  </p:cSld>
  <p:clrMapOvr>
    <a:masterClrMapping/>
  </p:clrMapOvr>
  <p:timing>
    <p:tnLst>
      <p:par>
        <p:cTn id="1" dur="indefinite" restart="never" nodeType="tmRoot"/>
      </p:par>
    </p:tnLst>
  </p:timing>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140" y="705612"/>
            <a:ext cx="6825854" cy="5036820"/>
          </a:xfrm>
          <a:prstGeom prst="rect">
            <a:avLst/>
          </a:prstGeom>
        </p:spPr>
      </p:pic>
    </p:spTree>
    <p:extLst>
      <p:ext uri="{BB962C8B-B14F-4D97-AF65-F5344CB8AC3E}">
        <p14:creationId xmlns:p14="http://schemas.microsoft.com/office/powerpoint/2010/main" val="1305945144"/>
      </p:ext>
    </p:extLst>
  </p:cSld>
  <p:clrMapOvr>
    <a:masterClrMapping/>
  </p:clrMapOvr>
  <p:timing>
    <p:tnLst>
      <p:par>
        <p:cTn id="1" dur="indefinite" restart="never" nodeType="tmRoot"/>
      </p:par>
    </p:tnLst>
  </p:timing>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1912" y="967740"/>
            <a:ext cx="7181976" cy="4518660"/>
          </a:xfrm>
          <a:prstGeom prst="rect">
            <a:avLst/>
          </a:prstGeom>
        </p:spPr>
      </p:pic>
    </p:spTree>
    <p:extLst>
      <p:ext uri="{BB962C8B-B14F-4D97-AF65-F5344CB8AC3E}">
        <p14:creationId xmlns:p14="http://schemas.microsoft.com/office/powerpoint/2010/main" val="1737162868"/>
      </p:ext>
    </p:extLst>
  </p:cSld>
  <p:clrMapOvr>
    <a:masterClrMapping/>
  </p:clrMapOvr>
  <p:timing>
    <p:tnLst>
      <p:par>
        <p:cTn id="1" dur="indefinite" restart="never" nodeType="tmRoot"/>
      </p:par>
    </p:tnLst>
  </p:timing>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8144" y="833628"/>
            <a:ext cx="7148576" cy="5361432"/>
          </a:xfrm>
          <a:prstGeom prst="rect">
            <a:avLst/>
          </a:prstGeom>
        </p:spPr>
      </p:pic>
    </p:spTree>
    <p:extLst>
      <p:ext uri="{BB962C8B-B14F-4D97-AF65-F5344CB8AC3E}">
        <p14:creationId xmlns:p14="http://schemas.microsoft.com/office/powerpoint/2010/main" val="1456141511"/>
      </p:ext>
    </p:extLst>
  </p:cSld>
  <p:clrMapOvr>
    <a:masterClrMapping/>
  </p:clrMapOvr>
  <p:timing>
    <p:tnLst>
      <p:par>
        <p:cTn id="1" dur="indefinite" restart="never" nodeType="tmRoot"/>
      </p:par>
    </p:tnLst>
  </p:timing>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5740"/>
            <a:ext cx="9436608" cy="4128516"/>
          </a:xfrm>
          <a:prstGeom prst="rect">
            <a:avLst/>
          </a:prstGeom>
        </p:spPr>
      </p:pic>
    </p:spTree>
    <p:extLst>
      <p:ext uri="{BB962C8B-B14F-4D97-AF65-F5344CB8AC3E}">
        <p14:creationId xmlns:p14="http://schemas.microsoft.com/office/powerpoint/2010/main" val="646734165"/>
      </p:ext>
    </p:extLst>
  </p:cSld>
  <p:clrMapOvr>
    <a:masterClrMapping/>
  </p:clrMapOvr>
  <p:timing>
    <p:tnLst>
      <p:par>
        <p:cTn id="1" dur="indefinite" restart="never" nodeType="tmRoot"/>
      </p:par>
    </p:tnLst>
  </p:timing>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11428"/>
            <a:ext cx="8998880" cy="3652012"/>
          </a:xfrm>
          <a:prstGeom prst="rect">
            <a:avLst/>
          </a:prstGeom>
        </p:spPr>
      </p:pic>
    </p:spTree>
    <p:extLst>
      <p:ext uri="{BB962C8B-B14F-4D97-AF65-F5344CB8AC3E}">
        <p14:creationId xmlns:p14="http://schemas.microsoft.com/office/powerpoint/2010/main" val="1246373688"/>
      </p:ext>
    </p:extLst>
  </p:cSld>
  <p:clrMapOvr>
    <a:masterClrMapping/>
  </p:clrMapOvr>
  <p:timing>
    <p:tnLst>
      <p:par>
        <p:cTn id="1" dur="indefinite" restart="never" nodeType="tmRoot"/>
      </p:par>
    </p:tnLst>
  </p:timing>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5612" y="475996"/>
            <a:ext cx="581025" cy="2541524"/>
          </a:xfrm>
          <a:prstGeom prst="rect">
            <a:avLst/>
          </a:prstGeom>
        </p:spPr>
      </p:pic>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5612" y="475996"/>
            <a:ext cx="581025" cy="2541524"/>
          </a:xfrm>
          <a:prstGeom prst="rect">
            <a:avLst/>
          </a:prstGeom>
        </p:spPr>
      </p:pic>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5612" y="3346704"/>
            <a:ext cx="581025" cy="2857500"/>
          </a:xfrm>
          <a:prstGeom prst="rect">
            <a:avLst/>
          </a:prstGeom>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4024" y="3346704"/>
            <a:ext cx="581025" cy="2857500"/>
          </a:xfrm>
          <a:prstGeom prst="rect">
            <a:avLst/>
          </a:prstGeom>
        </p:spPr>
      </p:pic>
    </p:spTree>
    <p:extLst>
      <p:ext uri="{BB962C8B-B14F-4D97-AF65-F5344CB8AC3E}">
        <p14:creationId xmlns:p14="http://schemas.microsoft.com/office/powerpoint/2010/main" val="1247081378"/>
      </p:ext>
    </p:extLst>
  </p:cSld>
  <p:clrMapOvr>
    <a:masterClrMapping/>
  </p:clrMapOvr>
  <p:timing>
    <p:tnLst>
      <p:par>
        <p:cTn id="1" dur="indefinite" restart="never" nodeType="tmRoot"/>
      </p:par>
    </p:tnLst>
  </p:timing>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22960" y="286604"/>
            <a:ext cx="7543800" cy="1450757"/>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kumimoji="0" lang="en-US" sz="3200" dirty="0" smtClean="0"/>
              <a:t>Part I: Making a cell</a:t>
            </a:r>
            <a:endParaRPr kumimoji="0" lang="en-US" sz="3200" dirty="0"/>
          </a:p>
        </p:txBody>
      </p:sp>
      <p:sp>
        <p:nvSpPr>
          <p:cNvPr id="3" name="TextBox 2"/>
          <p:cNvSpPr txBox="1"/>
          <p:nvPr/>
        </p:nvSpPr>
        <p:spPr>
          <a:xfrm>
            <a:off x="118872" y="948690"/>
            <a:ext cx="9025128" cy="5724644"/>
          </a:xfrm>
          <a:prstGeom prst="rect">
            <a:avLst/>
          </a:prstGeom>
          <a:noFill/>
        </p:spPr>
        <p:txBody>
          <a:bodyPr wrap="square" rtlCol="0">
            <a:spAutoFit/>
          </a:bodyPr>
          <a:lstStyle/>
          <a:p>
            <a:pPr marL="342900" indent="-342900">
              <a:buAutoNum type="arabicPeriod"/>
            </a:pPr>
            <a:r>
              <a:rPr lang="en-US" sz="2400" dirty="0" smtClean="0"/>
              <a:t>Name the indicator for glucose (sugar)?</a:t>
            </a:r>
          </a:p>
          <a:p>
            <a:pPr marL="342900" indent="-342900">
              <a:buAutoNum type="arabicPeriod"/>
            </a:pPr>
            <a:endParaRPr lang="en-US" sz="2400" dirty="0" smtClean="0"/>
          </a:p>
          <a:p>
            <a:pPr marL="342900" indent="-342900">
              <a:buAutoNum type="arabicPeriod"/>
            </a:pPr>
            <a:r>
              <a:rPr lang="en-US" sz="2400" dirty="0" smtClean="0"/>
              <a:t>What color is the indicator for glucose?</a:t>
            </a:r>
          </a:p>
          <a:p>
            <a:pPr marL="342900" indent="-342900">
              <a:buAutoNum type="arabicPeriod"/>
            </a:pPr>
            <a:endParaRPr lang="en-US" sz="2400" dirty="0" smtClean="0"/>
          </a:p>
          <a:p>
            <a:pPr marL="342900" indent="-342900">
              <a:buAutoNum type="arabicPeriod"/>
            </a:pPr>
            <a:r>
              <a:rPr lang="en-US" sz="2400" dirty="0" smtClean="0"/>
              <a:t>What color does the solution change to when glucose is present and the glucose indicator has been added?</a:t>
            </a:r>
          </a:p>
          <a:p>
            <a:pPr marL="342900" indent="-342900">
              <a:buAutoNum type="arabicPeriod"/>
            </a:pPr>
            <a:endParaRPr lang="en-US" sz="2400" dirty="0" smtClean="0"/>
          </a:p>
          <a:p>
            <a:pPr marL="342900" indent="-342900">
              <a:buAutoNum type="arabicPeriod"/>
            </a:pPr>
            <a:r>
              <a:rPr lang="en-US" sz="2400" dirty="0" smtClean="0"/>
              <a:t>Name the indicator for starch.</a:t>
            </a:r>
          </a:p>
          <a:p>
            <a:pPr marL="342900" indent="-342900">
              <a:buAutoNum type="arabicPeriod"/>
            </a:pPr>
            <a:endParaRPr lang="en-US" sz="2400" dirty="0" smtClean="0"/>
          </a:p>
          <a:p>
            <a:pPr marL="342900" indent="-342900">
              <a:buAutoNum type="arabicPeriod"/>
            </a:pPr>
            <a:r>
              <a:rPr lang="en-US" sz="2400" dirty="0" smtClean="0"/>
              <a:t>What color is the indicator for starch?</a:t>
            </a:r>
          </a:p>
          <a:p>
            <a:pPr marL="342900" indent="-342900">
              <a:buAutoNum type="arabicPeriod"/>
            </a:pPr>
            <a:endParaRPr lang="en-US" sz="2400" dirty="0" smtClean="0"/>
          </a:p>
          <a:p>
            <a:pPr marL="342900" indent="-342900">
              <a:buFontTx/>
              <a:buAutoNum type="arabicPeriod"/>
            </a:pPr>
            <a:r>
              <a:rPr lang="en-US" sz="2400" dirty="0" smtClean="0"/>
              <a:t>What is the main difference in the procedure for using these two indicators?</a:t>
            </a:r>
          </a:p>
          <a:p>
            <a:pPr marL="342900" indent="-342900">
              <a:buAutoNum type="arabicPeriod"/>
            </a:pPr>
            <a:endParaRPr lang="en-US" sz="3600" dirty="0" smtClean="0"/>
          </a:p>
          <a:p>
            <a:pPr marL="342900" indent="-342900">
              <a:buAutoNum type="arabicPeriod"/>
            </a:pPr>
            <a:endParaRPr lang="en-US" dirty="0"/>
          </a:p>
        </p:txBody>
      </p:sp>
      <p:sp>
        <p:nvSpPr>
          <p:cNvPr id="4" name="TextBox 3"/>
          <p:cNvSpPr txBox="1"/>
          <p:nvPr/>
        </p:nvSpPr>
        <p:spPr>
          <a:xfrm>
            <a:off x="5833872" y="948690"/>
            <a:ext cx="2340864" cy="461665"/>
          </a:xfrm>
          <a:prstGeom prst="rect">
            <a:avLst/>
          </a:prstGeom>
          <a:noFill/>
        </p:spPr>
        <p:txBody>
          <a:bodyPr wrap="square" rtlCol="0">
            <a:spAutoFit/>
          </a:bodyPr>
          <a:lstStyle/>
          <a:p>
            <a:r>
              <a:rPr lang="en-US" sz="2400" b="1" dirty="0" smtClean="0">
                <a:solidFill>
                  <a:srgbClr val="FF0000"/>
                </a:solidFill>
              </a:rPr>
              <a:t>Benedict’s</a:t>
            </a:r>
            <a:endParaRPr lang="en-US" sz="2400" b="1" dirty="0">
              <a:solidFill>
                <a:srgbClr val="FF0000"/>
              </a:solidFill>
            </a:endParaRPr>
          </a:p>
        </p:txBody>
      </p:sp>
      <p:sp>
        <p:nvSpPr>
          <p:cNvPr id="5" name="TextBox 4"/>
          <p:cNvSpPr txBox="1"/>
          <p:nvPr/>
        </p:nvSpPr>
        <p:spPr>
          <a:xfrm>
            <a:off x="5833872" y="1737361"/>
            <a:ext cx="1481328" cy="461665"/>
          </a:xfrm>
          <a:prstGeom prst="rect">
            <a:avLst/>
          </a:prstGeom>
          <a:noFill/>
        </p:spPr>
        <p:txBody>
          <a:bodyPr wrap="square" rtlCol="0">
            <a:spAutoFit/>
          </a:bodyPr>
          <a:lstStyle/>
          <a:p>
            <a:r>
              <a:rPr lang="en-US" sz="2400" b="1" dirty="0" smtClean="0">
                <a:solidFill>
                  <a:srgbClr val="FF0000"/>
                </a:solidFill>
              </a:rPr>
              <a:t>Blue</a:t>
            </a:r>
            <a:endParaRPr lang="en-US" sz="2400" b="1" dirty="0">
              <a:solidFill>
                <a:srgbClr val="FF0000"/>
              </a:solidFill>
            </a:endParaRPr>
          </a:p>
        </p:txBody>
      </p:sp>
      <p:sp>
        <p:nvSpPr>
          <p:cNvPr id="8" name="TextBox 7"/>
          <p:cNvSpPr txBox="1"/>
          <p:nvPr/>
        </p:nvSpPr>
        <p:spPr>
          <a:xfrm>
            <a:off x="5669280" y="2889504"/>
            <a:ext cx="1993392" cy="461665"/>
          </a:xfrm>
          <a:prstGeom prst="rect">
            <a:avLst/>
          </a:prstGeom>
          <a:noFill/>
        </p:spPr>
        <p:txBody>
          <a:bodyPr wrap="square" rtlCol="0">
            <a:spAutoFit/>
          </a:bodyPr>
          <a:lstStyle/>
          <a:p>
            <a:r>
              <a:rPr lang="en-US" sz="2400" b="1" u="sng" dirty="0" smtClean="0">
                <a:solidFill>
                  <a:srgbClr val="FF0000"/>
                </a:solidFill>
              </a:rPr>
              <a:t>Red/Orange</a:t>
            </a:r>
            <a:endParaRPr lang="en-US" sz="2400" b="1" u="sng" dirty="0">
              <a:solidFill>
                <a:srgbClr val="FF0000"/>
              </a:solidFill>
            </a:endParaRPr>
          </a:p>
        </p:txBody>
      </p:sp>
      <p:sp>
        <p:nvSpPr>
          <p:cNvPr id="12" name="TextBox 11"/>
          <p:cNvSpPr txBox="1"/>
          <p:nvPr/>
        </p:nvSpPr>
        <p:spPr>
          <a:xfrm>
            <a:off x="4594860" y="3512850"/>
            <a:ext cx="1991541" cy="461665"/>
          </a:xfrm>
          <a:prstGeom prst="rect">
            <a:avLst/>
          </a:prstGeom>
          <a:noFill/>
        </p:spPr>
        <p:txBody>
          <a:bodyPr wrap="square" rtlCol="0">
            <a:spAutoFit/>
          </a:bodyPr>
          <a:lstStyle/>
          <a:p>
            <a:r>
              <a:rPr lang="en-US" sz="2400" b="1" dirty="0" err="1" smtClean="0">
                <a:solidFill>
                  <a:srgbClr val="FF0000"/>
                </a:solidFill>
              </a:rPr>
              <a:t>Lugol’s</a:t>
            </a:r>
            <a:r>
              <a:rPr lang="en-US" sz="2400" b="1" dirty="0" smtClean="0">
                <a:solidFill>
                  <a:srgbClr val="FF0000"/>
                </a:solidFill>
              </a:rPr>
              <a:t> Iodine</a:t>
            </a:r>
            <a:endParaRPr lang="en-US" sz="2400" b="1" dirty="0">
              <a:solidFill>
                <a:srgbClr val="FF0000"/>
              </a:solidFill>
            </a:endParaRPr>
          </a:p>
        </p:txBody>
      </p:sp>
      <p:sp>
        <p:nvSpPr>
          <p:cNvPr id="13" name="TextBox 12"/>
          <p:cNvSpPr txBox="1"/>
          <p:nvPr/>
        </p:nvSpPr>
        <p:spPr>
          <a:xfrm>
            <a:off x="2926080" y="5541264"/>
            <a:ext cx="5010912" cy="830997"/>
          </a:xfrm>
          <a:prstGeom prst="rect">
            <a:avLst/>
          </a:prstGeom>
          <a:noFill/>
        </p:spPr>
        <p:txBody>
          <a:bodyPr wrap="square" rtlCol="0">
            <a:spAutoFit/>
          </a:bodyPr>
          <a:lstStyle/>
          <a:p>
            <a:r>
              <a:rPr lang="en-US" sz="2400" b="1" dirty="0" smtClean="0">
                <a:solidFill>
                  <a:srgbClr val="FF0000"/>
                </a:solidFill>
              </a:rPr>
              <a:t>Heat benedict’s to see color change for glucose</a:t>
            </a:r>
            <a:endParaRPr lang="en-US" sz="2400" b="1" dirty="0">
              <a:solidFill>
                <a:srgbClr val="FF0000"/>
              </a:solidFill>
            </a:endParaRPr>
          </a:p>
        </p:txBody>
      </p:sp>
      <p:sp>
        <p:nvSpPr>
          <p:cNvPr id="15" name="TextBox 14"/>
          <p:cNvSpPr txBox="1"/>
          <p:nvPr/>
        </p:nvSpPr>
        <p:spPr>
          <a:xfrm>
            <a:off x="5431536" y="4215384"/>
            <a:ext cx="1234440" cy="461665"/>
          </a:xfrm>
          <a:prstGeom prst="rect">
            <a:avLst/>
          </a:prstGeom>
          <a:noFill/>
        </p:spPr>
        <p:txBody>
          <a:bodyPr wrap="square" rtlCol="0">
            <a:spAutoFit/>
          </a:bodyPr>
          <a:lstStyle/>
          <a:p>
            <a:r>
              <a:rPr lang="en-US" sz="2400" b="1" dirty="0" smtClean="0">
                <a:solidFill>
                  <a:srgbClr val="FF0000"/>
                </a:solidFill>
              </a:rPr>
              <a:t>Amber</a:t>
            </a:r>
            <a:endParaRPr lang="en-US" sz="2400" b="1" dirty="0">
              <a:solidFill>
                <a:srgbClr val="FF0000"/>
              </a:solidFill>
            </a:endParaRPr>
          </a:p>
        </p:txBody>
      </p:sp>
    </p:spTree>
    <p:extLst>
      <p:ext uri="{BB962C8B-B14F-4D97-AF65-F5344CB8AC3E}">
        <p14:creationId xmlns:p14="http://schemas.microsoft.com/office/powerpoint/2010/main" val="1867022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05731" y="409074"/>
            <a:ext cx="7956216" cy="5078313"/>
          </a:xfrm>
          <a:prstGeom prst="rect">
            <a:avLst/>
          </a:prstGeom>
          <a:noFill/>
        </p:spPr>
        <p:txBody>
          <a:bodyPr wrap="square" rtlCol="0">
            <a:spAutoFit/>
          </a:bodyPr>
          <a:lstStyle/>
          <a:p>
            <a:pPr lvl="0"/>
            <a:r>
              <a:rPr lang="en-US" sz="4800" b="1" dirty="0" smtClean="0"/>
              <a:t>1. </a:t>
            </a:r>
          </a:p>
          <a:p>
            <a:pPr lvl="0"/>
            <a:endParaRPr lang="en-US" sz="4800" b="1" dirty="0" smtClean="0"/>
          </a:p>
          <a:p>
            <a:pPr lvl="0"/>
            <a:r>
              <a:rPr lang="en-US" sz="4800" b="1" dirty="0" smtClean="0"/>
              <a:t>Cell</a:t>
            </a:r>
            <a:r>
              <a:rPr lang="en-US" sz="4800" dirty="0"/>
              <a:t>: </a:t>
            </a:r>
            <a:r>
              <a:rPr lang="en-US" sz="4800" i="1" dirty="0"/>
              <a:t>Smallest working unit of life that serves </a:t>
            </a:r>
            <a:r>
              <a:rPr lang="en-US" sz="4800" b="1" i="1" dirty="0">
                <a:solidFill>
                  <a:srgbClr val="C03227"/>
                </a:solidFill>
              </a:rPr>
              <a:t>a </a:t>
            </a:r>
            <a:r>
              <a:rPr lang="en-US" sz="4800" b="1" i="1" dirty="0" smtClean="0">
                <a:solidFill>
                  <a:srgbClr val="C03227"/>
                </a:solidFill>
              </a:rPr>
              <a:t>specific job of function</a:t>
            </a:r>
            <a:r>
              <a:rPr lang="en-US" sz="4800" i="1" dirty="0" smtClean="0"/>
              <a:t>.</a:t>
            </a:r>
            <a:endParaRPr lang="en-US" sz="4800" i="1" dirty="0"/>
          </a:p>
          <a:p>
            <a:pPr marL="685800" lvl="0" indent="-685800">
              <a:buFont typeface="Arial" charset="0"/>
              <a:buChar char="•"/>
            </a:pPr>
            <a:r>
              <a:rPr lang="en-US" sz="4800" dirty="0"/>
              <a:t>Least complex level</a:t>
            </a:r>
          </a:p>
          <a:p>
            <a:r>
              <a:rPr lang="en-US" dirty="0"/>
              <a:t> </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6833" y="4608094"/>
            <a:ext cx="2482823" cy="1760547"/>
          </a:xfrm>
          <a:prstGeom prst="rect">
            <a:avLst/>
          </a:prstGeom>
        </p:spPr>
      </p:pic>
    </p:spTree>
    <p:extLst>
      <p:ext uri="{BB962C8B-B14F-4D97-AF65-F5344CB8AC3E}">
        <p14:creationId xmlns:p14="http://schemas.microsoft.com/office/powerpoint/2010/main" val="1706325416"/>
      </p:ext>
    </p:extLst>
  </p:cSld>
  <p:clrMapOvr>
    <a:masterClrMapping/>
  </p:clrMapOvr>
  <p:timing>
    <p:tnLst>
      <p:par>
        <p:cTn id="1" dur="indefinite" restart="never" nodeType="tmRoot"/>
      </p:par>
    </p:tnLst>
  </p:timing>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2534699F-5AAB-4D45-BBCA-73CC8EEF154D}"/>
              </a:ext>
            </a:extLst>
          </p:cNvPr>
          <p:cNvSpPr txBox="1"/>
          <p:nvPr/>
        </p:nvSpPr>
        <p:spPr>
          <a:xfrm>
            <a:off x="71516" y="502694"/>
            <a:ext cx="9072483" cy="202209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nSpc>
                <a:spcPct val="90000"/>
              </a:lnSpc>
            </a:pPr>
            <a:r>
              <a:rPr lang="en-US" sz="5400" b="1" dirty="0" smtClean="0"/>
              <a:t>LE-A </a:t>
            </a:r>
            <a:r>
              <a:rPr lang="en-US" sz="5400" b="1" dirty="0" err="1" smtClean="0"/>
              <a:t>LaB</a:t>
            </a:r>
            <a:r>
              <a:rPr lang="en-US" sz="5400" b="1" dirty="0" smtClean="0"/>
              <a:t> </a:t>
            </a:r>
            <a:r>
              <a:rPr lang="en-US" sz="5400" b="1" dirty="0" smtClean="0"/>
              <a:t>Today's </a:t>
            </a:r>
            <a:r>
              <a:rPr lang="en-US" sz="5400" b="1" dirty="0"/>
              <a:t>goals</a:t>
            </a:r>
            <a:r>
              <a:rPr lang="en-US" sz="5400" b="1" dirty="0" smtClean="0"/>
              <a:t>....</a:t>
            </a:r>
          </a:p>
          <a:p>
            <a:pPr>
              <a:lnSpc>
                <a:spcPct val="90000"/>
              </a:lnSpc>
            </a:pPr>
            <a:endParaRPr lang="en-US" sz="5400" b="1" dirty="0" smtClean="0"/>
          </a:p>
          <a:p>
            <a:pPr marL="642938" indent="-642938">
              <a:lnSpc>
                <a:spcPct val="90000"/>
              </a:lnSpc>
              <a:buFont typeface="Arial"/>
              <a:buChar char="•"/>
            </a:pPr>
            <a:r>
              <a:rPr lang="en-US" sz="3300" i="1" dirty="0" smtClean="0"/>
              <a:t>Explain the functions of the Plasma Membrane</a:t>
            </a:r>
            <a:endParaRPr lang="en-US" sz="3300" i="1" dirty="0"/>
          </a:p>
        </p:txBody>
      </p:sp>
      <p:sp>
        <p:nvSpPr>
          <p:cNvPr id="3" name="TextBox 2">
            <a:extLst>
              <a:ext uri="{FF2B5EF4-FFF2-40B4-BE49-F238E27FC236}">
                <a16:creationId xmlns:a16="http://schemas.microsoft.com/office/drawing/2014/main" xmlns="" id="{A5B6F687-F7B4-414C-B5E5-8EDF2E0EF14C}"/>
              </a:ext>
            </a:extLst>
          </p:cNvPr>
          <p:cNvSpPr txBox="1"/>
          <p:nvPr/>
        </p:nvSpPr>
        <p:spPr>
          <a:xfrm>
            <a:off x="269437" y="3593683"/>
            <a:ext cx="8874563" cy="1814343"/>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lnSpc>
                <a:spcPct val="90000"/>
              </a:lnSpc>
            </a:pPr>
            <a:r>
              <a:rPr lang="en-US" sz="2100" b="1" i="1" dirty="0">
                <a:latin typeface="Comic Sans MS"/>
                <a:cs typeface="Segoe UI"/>
              </a:rPr>
              <a:t>Table of Contents Log</a:t>
            </a:r>
            <a:r>
              <a:rPr lang="en-US" sz="2100" i="1" dirty="0">
                <a:latin typeface="Segoe UI"/>
                <a:cs typeface="Segoe UI"/>
              </a:rPr>
              <a:t>​</a:t>
            </a:r>
            <a:r>
              <a:rPr lang="en-US" sz="2100" dirty="0">
                <a:latin typeface="Segoe UI"/>
                <a:cs typeface="Segoe UI"/>
              </a:rPr>
              <a:t>​</a:t>
            </a:r>
          </a:p>
          <a:p>
            <a:pPr algn="ctr">
              <a:lnSpc>
                <a:spcPct val="90000"/>
              </a:lnSpc>
            </a:pPr>
            <a:r>
              <a:rPr lang="en-US" sz="2100" dirty="0">
                <a:latin typeface="Segoe UI"/>
                <a:cs typeface="Segoe UI"/>
              </a:rPr>
              <a:t>​​</a:t>
            </a:r>
          </a:p>
          <a:p>
            <a:pPr>
              <a:lnSpc>
                <a:spcPct val="90000"/>
              </a:lnSpc>
            </a:pPr>
            <a:r>
              <a:rPr lang="en-US" sz="2100" b="1" u="sng" dirty="0">
                <a:latin typeface="Arial"/>
                <a:cs typeface="Segoe UI"/>
              </a:rPr>
              <a:t>Date                                    Topic                                                  Page</a:t>
            </a:r>
            <a:r>
              <a:rPr lang="en-US" sz="2100" b="1" dirty="0">
                <a:latin typeface="Arial"/>
                <a:cs typeface="Segoe UI"/>
              </a:rPr>
              <a:t>    </a:t>
            </a:r>
            <a:r>
              <a:rPr lang="en-US" sz="2100" dirty="0">
                <a:latin typeface="Arial"/>
                <a:cs typeface="Segoe UI"/>
              </a:rPr>
              <a:t>  ​</a:t>
            </a:r>
            <a:endParaRPr lang="en-US" sz="2100" dirty="0">
              <a:latin typeface="Arial"/>
              <a:cs typeface="Arial"/>
            </a:endParaRPr>
          </a:p>
          <a:p>
            <a:pPr>
              <a:lnSpc>
                <a:spcPct val="90000"/>
              </a:lnSpc>
            </a:pPr>
            <a:r>
              <a:rPr lang="en-US" sz="2100" dirty="0">
                <a:latin typeface="Arial"/>
                <a:cs typeface="Segoe UI"/>
              </a:rPr>
              <a:t>​</a:t>
            </a:r>
            <a:endParaRPr lang="en-US" sz="2100" dirty="0">
              <a:latin typeface="Segoe UI"/>
              <a:cs typeface="Segoe UI"/>
            </a:endParaRPr>
          </a:p>
          <a:p>
            <a:pPr>
              <a:lnSpc>
                <a:spcPct val="90000"/>
              </a:lnSpc>
            </a:pPr>
            <a:r>
              <a:rPr lang="en-US" sz="2000" b="1" i="1" dirty="0" smtClean="0">
                <a:latin typeface="Arial"/>
                <a:cs typeface="Segoe UI"/>
              </a:rPr>
              <a:t>12/15                          </a:t>
            </a:r>
            <a:r>
              <a:rPr lang="en-US" sz="2000" b="1" i="1" dirty="0" smtClean="0">
                <a:latin typeface="Arial"/>
                <a:cs typeface="Segoe UI"/>
              </a:rPr>
              <a:t>Onion Cell</a:t>
            </a:r>
            <a:r>
              <a:rPr lang="en-US" sz="2100" b="1" i="1" dirty="0">
                <a:latin typeface="Arial"/>
                <a:cs typeface="Segoe UI"/>
              </a:rPr>
              <a:t> </a:t>
            </a:r>
            <a:endParaRPr lang="en-US" sz="2100" b="1" i="1" dirty="0">
              <a:latin typeface="Arial"/>
              <a:cs typeface="Arial"/>
            </a:endParaRPr>
          </a:p>
        </p:txBody>
      </p:sp>
      <p:pic>
        <p:nvPicPr>
          <p:cNvPr id="4" name="Picture 3" descr="http://www.biologycorner.com/resources/mitochondria.jpg"/>
          <p:cNvPicPr/>
          <p:nvPr/>
        </p:nvPicPr>
        <p:blipFill>
          <a:blip r:embed="rId2" cstate="print"/>
          <a:srcRect/>
          <a:stretch>
            <a:fillRect/>
          </a:stretch>
        </p:blipFill>
        <p:spPr bwMode="auto">
          <a:xfrm>
            <a:off x="7265044" y="342771"/>
            <a:ext cx="1311275" cy="809625"/>
          </a:xfrm>
          <a:prstGeom prst="rect">
            <a:avLst/>
          </a:prstGeom>
          <a:noFill/>
          <a:ln w="9525">
            <a:noFill/>
            <a:miter lim="800000"/>
            <a:headEnd/>
            <a:tailEnd/>
          </a:ln>
        </p:spPr>
      </p:pic>
      <p:pic>
        <p:nvPicPr>
          <p:cNvPr id="5" name="Picture 4" descr="http://www.biologycorner.com/resources/GA.gif"/>
          <p:cNvPicPr/>
          <p:nvPr/>
        </p:nvPicPr>
        <p:blipFill>
          <a:blip r:embed="rId3" cstate="print"/>
          <a:srcRect/>
          <a:stretch>
            <a:fillRect/>
          </a:stretch>
        </p:blipFill>
        <p:spPr bwMode="auto">
          <a:xfrm>
            <a:off x="4794936" y="5449576"/>
            <a:ext cx="1333500" cy="858520"/>
          </a:xfrm>
          <a:prstGeom prst="rect">
            <a:avLst/>
          </a:prstGeom>
          <a:noFill/>
          <a:ln w="9525">
            <a:noFill/>
            <a:miter lim="800000"/>
            <a:headEnd/>
            <a:tailEnd/>
          </a:ln>
        </p:spPr>
      </p:pic>
      <p:pic>
        <p:nvPicPr>
          <p:cNvPr id="6" name="Picture 5" descr="http://www.biologycorner.com/resources/lysosome.gif"/>
          <p:cNvPicPr/>
          <p:nvPr/>
        </p:nvPicPr>
        <p:blipFill>
          <a:blip r:embed="rId4" cstate="print"/>
          <a:srcRect/>
          <a:stretch>
            <a:fillRect/>
          </a:stretch>
        </p:blipFill>
        <p:spPr bwMode="auto">
          <a:xfrm>
            <a:off x="317658" y="5831622"/>
            <a:ext cx="384175" cy="384175"/>
          </a:xfrm>
          <a:prstGeom prst="rect">
            <a:avLst/>
          </a:prstGeom>
          <a:noFill/>
          <a:ln w="9525">
            <a:noFill/>
            <a:miter lim="800000"/>
            <a:headEnd/>
            <a:tailEnd/>
          </a:ln>
        </p:spPr>
      </p:pic>
      <p:sp>
        <p:nvSpPr>
          <p:cNvPr id="7" name="5-Point Star 6">
            <a:hlinkClick r:id="rId5"/>
          </p:cNvPr>
          <p:cNvSpPr/>
          <p:nvPr/>
        </p:nvSpPr>
        <p:spPr>
          <a:xfrm>
            <a:off x="7265044" y="5408026"/>
            <a:ext cx="1650355" cy="1221374"/>
          </a:xfrm>
          <a:prstGeom prst="star5">
            <a:avLst/>
          </a:prstGeom>
          <a:solidFill>
            <a:srgbClr val="77F46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6832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6304"/>
            <a:ext cx="9144000" cy="6711696"/>
          </a:xfrm>
          <a:prstGeom prst="rect">
            <a:avLst/>
          </a:prstGeom>
        </p:spPr>
      </p:pic>
    </p:spTree>
    <p:extLst>
      <p:ext uri="{BB962C8B-B14F-4D97-AF65-F5344CB8AC3E}">
        <p14:creationId xmlns:p14="http://schemas.microsoft.com/office/powerpoint/2010/main" val="6052674"/>
      </p:ext>
    </p:extLst>
  </p:cSld>
  <p:clrMapOvr>
    <a:masterClrMapping/>
  </p:clrMapOvr>
  <p:timing>
    <p:tnLst>
      <p:par>
        <p:cTn id="1" dur="indefinite" restart="never" nodeType="tmRoot"/>
      </p:par>
    </p:tnLst>
  </p:timing>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12420"/>
            <a:ext cx="9144000" cy="6545580"/>
          </a:xfrm>
          <a:prstGeom prst="rect">
            <a:avLst/>
          </a:prstGeom>
        </p:spPr>
      </p:pic>
    </p:spTree>
    <p:extLst>
      <p:ext uri="{BB962C8B-B14F-4D97-AF65-F5344CB8AC3E}">
        <p14:creationId xmlns:p14="http://schemas.microsoft.com/office/powerpoint/2010/main" val="795560509"/>
      </p:ext>
    </p:extLst>
  </p:cSld>
  <p:clrMapOvr>
    <a:masterClrMapping/>
  </p:clrMapOvr>
  <p:timing>
    <p:tnLst>
      <p:par>
        <p:cTn id="1" dur="indefinite" restart="never" nodeType="tmRoot"/>
      </p:par>
    </p:tnLst>
  </p:timing>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583680"/>
          </a:xfrm>
          <a:prstGeom prst="rect">
            <a:avLst/>
          </a:prstGeom>
        </p:spPr>
      </p:pic>
    </p:spTree>
    <p:extLst>
      <p:ext uri="{BB962C8B-B14F-4D97-AF65-F5344CB8AC3E}">
        <p14:creationId xmlns:p14="http://schemas.microsoft.com/office/powerpoint/2010/main" val="752288541"/>
      </p:ext>
    </p:extLst>
  </p:cSld>
  <p:clrMapOvr>
    <a:masterClrMapping/>
  </p:clrMapOvr>
  <p:timing>
    <p:tnLst>
      <p:par>
        <p:cTn id="1" dur="indefinite" restart="never" nodeType="tmRoot"/>
      </p:par>
    </p:tnLst>
  </p:timing>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Footer Placeholder 2"/>
          <p:cNvSpPr>
            <a:spLocks noGrp="1"/>
          </p:cNvSpPr>
          <p:nvPr>
            <p:ph type="ftr" sz="quarter" idx="1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Saccone Powerpoint</a:t>
            </a:r>
          </a:p>
        </p:txBody>
      </p:sp>
      <p:grpSp>
        <p:nvGrpSpPr>
          <p:cNvPr id="13315" name="Group 2"/>
          <p:cNvGrpSpPr>
            <a:grpSpLocks/>
          </p:cNvGrpSpPr>
          <p:nvPr/>
        </p:nvGrpSpPr>
        <p:grpSpPr bwMode="auto">
          <a:xfrm>
            <a:off x="1039813" y="214313"/>
            <a:ext cx="8026400" cy="650875"/>
            <a:chOff x="546" y="164"/>
            <a:chExt cx="4213" cy="497"/>
          </a:xfrm>
        </p:grpSpPr>
        <p:sp>
          <p:nvSpPr>
            <p:cNvPr id="13364" name="Freeform 3"/>
            <p:cNvSpPr>
              <a:spLocks/>
            </p:cNvSpPr>
            <p:nvPr/>
          </p:nvSpPr>
          <p:spPr bwMode="auto">
            <a:xfrm>
              <a:off x="589" y="164"/>
              <a:ext cx="144" cy="299"/>
            </a:xfrm>
            <a:custGeom>
              <a:avLst/>
              <a:gdLst>
                <a:gd name="T0" fmla="*/ 17 w 144"/>
                <a:gd name="T1" fmla="*/ 298 h 299"/>
                <a:gd name="T2" fmla="*/ 17 w 144"/>
                <a:gd name="T3" fmla="*/ 288 h 299"/>
                <a:gd name="T4" fmla="*/ 16 w 144"/>
                <a:gd name="T5" fmla="*/ 282 h 299"/>
                <a:gd name="T6" fmla="*/ 15 w 144"/>
                <a:gd name="T7" fmla="*/ 273 h 299"/>
                <a:gd name="T8" fmla="*/ 14 w 144"/>
                <a:gd name="T9" fmla="*/ 263 h 299"/>
                <a:gd name="T10" fmla="*/ 13 w 144"/>
                <a:gd name="T11" fmla="*/ 254 h 299"/>
                <a:gd name="T12" fmla="*/ 12 w 144"/>
                <a:gd name="T13" fmla="*/ 244 h 299"/>
                <a:gd name="T14" fmla="*/ 12 w 144"/>
                <a:gd name="T15" fmla="*/ 234 h 299"/>
                <a:gd name="T16" fmla="*/ 10 w 144"/>
                <a:gd name="T17" fmla="*/ 225 h 299"/>
                <a:gd name="T18" fmla="*/ 8 w 144"/>
                <a:gd name="T19" fmla="*/ 216 h 299"/>
                <a:gd name="T20" fmla="*/ 5 w 144"/>
                <a:gd name="T21" fmla="*/ 207 h 299"/>
                <a:gd name="T22" fmla="*/ 3 w 144"/>
                <a:gd name="T23" fmla="*/ 193 h 299"/>
                <a:gd name="T24" fmla="*/ 1 w 144"/>
                <a:gd name="T25" fmla="*/ 174 h 299"/>
                <a:gd name="T26" fmla="*/ 0 w 144"/>
                <a:gd name="T27" fmla="*/ 137 h 299"/>
                <a:gd name="T28" fmla="*/ 0 w 144"/>
                <a:gd name="T29" fmla="*/ 108 h 299"/>
                <a:gd name="T30" fmla="*/ 1 w 144"/>
                <a:gd name="T31" fmla="*/ 95 h 299"/>
                <a:gd name="T32" fmla="*/ 3 w 144"/>
                <a:gd name="T33" fmla="*/ 81 h 299"/>
                <a:gd name="T34" fmla="*/ 8 w 144"/>
                <a:gd name="T35" fmla="*/ 54 h 299"/>
                <a:gd name="T36" fmla="*/ 13 w 144"/>
                <a:gd name="T37" fmla="*/ 29 h 299"/>
                <a:gd name="T38" fmla="*/ 15 w 144"/>
                <a:gd name="T39" fmla="*/ 20 h 299"/>
                <a:gd name="T40" fmla="*/ 19 w 144"/>
                <a:gd name="T41" fmla="*/ 14 h 299"/>
                <a:gd name="T42" fmla="*/ 22 w 144"/>
                <a:gd name="T43" fmla="*/ 8 h 299"/>
                <a:gd name="T44" fmla="*/ 27 w 144"/>
                <a:gd name="T45" fmla="*/ 5 h 299"/>
                <a:gd name="T46" fmla="*/ 31 w 144"/>
                <a:gd name="T47" fmla="*/ 3 h 299"/>
                <a:gd name="T48" fmla="*/ 36 w 144"/>
                <a:gd name="T49" fmla="*/ 1 h 299"/>
                <a:gd name="T50" fmla="*/ 42 w 144"/>
                <a:gd name="T51" fmla="*/ 0 h 299"/>
                <a:gd name="T52" fmla="*/ 46 w 144"/>
                <a:gd name="T53" fmla="*/ 1 h 299"/>
                <a:gd name="T54" fmla="*/ 50 w 144"/>
                <a:gd name="T55" fmla="*/ 2 h 299"/>
                <a:gd name="T56" fmla="*/ 54 w 144"/>
                <a:gd name="T57" fmla="*/ 4 h 299"/>
                <a:gd name="T58" fmla="*/ 57 w 144"/>
                <a:gd name="T59" fmla="*/ 7 h 299"/>
                <a:gd name="T60" fmla="*/ 60 w 144"/>
                <a:gd name="T61" fmla="*/ 10 h 299"/>
                <a:gd name="T62" fmla="*/ 63 w 144"/>
                <a:gd name="T63" fmla="*/ 15 h 299"/>
                <a:gd name="T64" fmla="*/ 66 w 144"/>
                <a:gd name="T65" fmla="*/ 20 h 299"/>
                <a:gd name="T66" fmla="*/ 70 w 144"/>
                <a:gd name="T67" fmla="*/ 27 h 299"/>
                <a:gd name="T68" fmla="*/ 73 w 144"/>
                <a:gd name="T69" fmla="*/ 33 h 299"/>
                <a:gd name="T70" fmla="*/ 81 w 144"/>
                <a:gd name="T71" fmla="*/ 45 h 299"/>
                <a:gd name="T72" fmla="*/ 84 w 144"/>
                <a:gd name="T73" fmla="*/ 53 h 299"/>
                <a:gd name="T74" fmla="*/ 87 w 144"/>
                <a:gd name="T75" fmla="*/ 60 h 299"/>
                <a:gd name="T76" fmla="*/ 90 w 144"/>
                <a:gd name="T77" fmla="*/ 67 h 299"/>
                <a:gd name="T78" fmla="*/ 92 w 144"/>
                <a:gd name="T79" fmla="*/ 75 h 299"/>
                <a:gd name="T80" fmla="*/ 97 w 144"/>
                <a:gd name="T81" fmla="*/ 90 h 299"/>
                <a:gd name="T82" fmla="*/ 101 w 144"/>
                <a:gd name="T83" fmla="*/ 102 h 299"/>
                <a:gd name="T84" fmla="*/ 112 w 144"/>
                <a:gd name="T85" fmla="*/ 133 h 299"/>
                <a:gd name="T86" fmla="*/ 117 w 144"/>
                <a:gd name="T87" fmla="*/ 147 h 299"/>
                <a:gd name="T88" fmla="*/ 121 w 144"/>
                <a:gd name="T89" fmla="*/ 161 h 299"/>
                <a:gd name="T90" fmla="*/ 132 w 144"/>
                <a:gd name="T91" fmla="*/ 201 h 299"/>
                <a:gd name="T92" fmla="*/ 136 w 144"/>
                <a:gd name="T93" fmla="*/ 221 h 299"/>
                <a:gd name="T94" fmla="*/ 139 w 144"/>
                <a:gd name="T95" fmla="*/ 231 h 299"/>
                <a:gd name="T96" fmla="*/ 141 w 144"/>
                <a:gd name="T97" fmla="*/ 242 h 299"/>
                <a:gd name="T98" fmla="*/ 143 w 144"/>
                <a:gd name="T99" fmla="*/ 254 h 299"/>
                <a:gd name="T100" fmla="*/ 143 w 144"/>
                <a:gd name="T101" fmla="*/ 298 h 29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44" h="299">
                  <a:moveTo>
                    <a:pt x="17" y="298"/>
                  </a:moveTo>
                  <a:lnTo>
                    <a:pt x="17" y="288"/>
                  </a:lnTo>
                  <a:lnTo>
                    <a:pt x="16" y="282"/>
                  </a:lnTo>
                  <a:lnTo>
                    <a:pt x="15" y="273"/>
                  </a:lnTo>
                  <a:lnTo>
                    <a:pt x="14" y="263"/>
                  </a:lnTo>
                  <a:lnTo>
                    <a:pt x="13" y="254"/>
                  </a:lnTo>
                  <a:lnTo>
                    <a:pt x="12" y="244"/>
                  </a:lnTo>
                  <a:lnTo>
                    <a:pt x="12" y="234"/>
                  </a:lnTo>
                  <a:lnTo>
                    <a:pt x="10" y="225"/>
                  </a:lnTo>
                  <a:lnTo>
                    <a:pt x="8" y="216"/>
                  </a:lnTo>
                  <a:lnTo>
                    <a:pt x="5" y="207"/>
                  </a:lnTo>
                  <a:lnTo>
                    <a:pt x="3" y="193"/>
                  </a:lnTo>
                  <a:lnTo>
                    <a:pt x="1" y="174"/>
                  </a:lnTo>
                  <a:lnTo>
                    <a:pt x="0" y="137"/>
                  </a:lnTo>
                  <a:lnTo>
                    <a:pt x="0" y="108"/>
                  </a:lnTo>
                  <a:lnTo>
                    <a:pt x="1" y="95"/>
                  </a:lnTo>
                  <a:lnTo>
                    <a:pt x="3" y="81"/>
                  </a:lnTo>
                  <a:lnTo>
                    <a:pt x="8" y="54"/>
                  </a:lnTo>
                  <a:lnTo>
                    <a:pt x="13" y="29"/>
                  </a:lnTo>
                  <a:lnTo>
                    <a:pt x="15" y="20"/>
                  </a:lnTo>
                  <a:lnTo>
                    <a:pt x="19" y="14"/>
                  </a:lnTo>
                  <a:lnTo>
                    <a:pt x="22" y="8"/>
                  </a:lnTo>
                  <a:lnTo>
                    <a:pt x="27" y="5"/>
                  </a:lnTo>
                  <a:lnTo>
                    <a:pt x="31" y="3"/>
                  </a:lnTo>
                  <a:lnTo>
                    <a:pt x="36" y="1"/>
                  </a:lnTo>
                  <a:lnTo>
                    <a:pt x="42" y="0"/>
                  </a:lnTo>
                  <a:lnTo>
                    <a:pt x="46" y="1"/>
                  </a:lnTo>
                  <a:lnTo>
                    <a:pt x="50" y="2"/>
                  </a:lnTo>
                  <a:lnTo>
                    <a:pt x="54" y="4"/>
                  </a:lnTo>
                  <a:lnTo>
                    <a:pt x="57" y="7"/>
                  </a:lnTo>
                  <a:lnTo>
                    <a:pt x="60" y="10"/>
                  </a:lnTo>
                  <a:lnTo>
                    <a:pt x="63" y="15"/>
                  </a:lnTo>
                  <a:lnTo>
                    <a:pt x="66" y="20"/>
                  </a:lnTo>
                  <a:lnTo>
                    <a:pt x="70" y="27"/>
                  </a:lnTo>
                  <a:lnTo>
                    <a:pt x="73" y="33"/>
                  </a:lnTo>
                  <a:lnTo>
                    <a:pt x="81" y="45"/>
                  </a:lnTo>
                  <a:lnTo>
                    <a:pt x="84" y="53"/>
                  </a:lnTo>
                  <a:lnTo>
                    <a:pt x="87" y="60"/>
                  </a:lnTo>
                  <a:lnTo>
                    <a:pt x="90" y="67"/>
                  </a:lnTo>
                  <a:lnTo>
                    <a:pt x="92" y="75"/>
                  </a:lnTo>
                  <a:lnTo>
                    <a:pt x="97" y="90"/>
                  </a:lnTo>
                  <a:lnTo>
                    <a:pt x="101" y="102"/>
                  </a:lnTo>
                  <a:lnTo>
                    <a:pt x="112" y="133"/>
                  </a:lnTo>
                  <a:lnTo>
                    <a:pt x="117" y="147"/>
                  </a:lnTo>
                  <a:lnTo>
                    <a:pt x="121" y="161"/>
                  </a:lnTo>
                  <a:lnTo>
                    <a:pt x="132" y="201"/>
                  </a:lnTo>
                  <a:lnTo>
                    <a:pt x="136" y="221"/>
                  </a:lnTo>
                  <a:lnTo>
                    <a:pt x="139" y="231"/>
                  </a:lnTo>
                  <a:lnTo>
                    <a:pt x="141" y="242"/>
                  </a:lnTo>
                  <a:lnTo>
                    <a:pt x="143" y="254"/>
                  </a:lnTo>
                  <a:lnTo>
                    <a:pt x="143" y="298"/>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65" name="Freeform 4"/>
            <p:cNvSpPr>
              <a:spLocks/>
            </p:cNvSpPr>
            <p:nvPr/>
          </p:nvSpPr>
          <p:spPr bwMode="auto">
            <a:xfrm>
              <a:off x="546" y="306"/>
              <a:ext cx="169" cy="37"/>
            </a:xfrm>
            <a:custGeom>
              <a:avLst/>
              <a:gdLst>
                <a:gd name="T0" fmla="*/ 168 w 169"/>
                <a:gd name="T1" fmla="*/ 0 h 37"/>
                <a:gd name="T2" fmla="*/ 161 w 169"/>
                <a:gd name="T3" fmla="*/ 3 h 37"/>
                <a:gd name="T4" fmla="*/ 157 w 169"/>
                <a:gd name="T5" fmla="*/ 5 h 37"/>
                <a:gd name="T6" fmla="*/ 149 w 169"/>
                <a:gd name="T7" fmla="*/ 7 h 37"/>
                <a:gd name="T8" fmla="*/ 133 w 169"/>
                <a:gd name="T9" fmla="*/ 10 h 37"/>
                <a:gd name="T10" fmla="*/ 115 w 169"/>
                <a:gd name="T11" fmla="*/ 14 h 37"/>
                <a:gd name="T12" fmla="*/ 106 w 169"/>
                <a:gd name="T13" fmla="*/ 16 h 37"/>
                <a:gd name="T14" fmla="*/ 99 w 169"/>
                <a:gd name="T15" fmla="*/ 18 h 37"/>
                <a:gd name="T16" fmla="*/ 92 w 169"/>
                <a:gd name="T17" fmla="*/ 20 h 37"/>
                <a:gd name="T18" fmla="*/ 83 w 169"/>
                <a:gd name="T19" fmla="*/ 22 h 37"/>
                <a:gd name="T20" fmla="*/ 63 w 169"/>
                <a:gd name="T21" fmla="*/ 26 h 37"/>
                <a:gd name="T22" fmla="*/ 55 w 169"/>
                <a:gd name="T23" fmla="*/ 28 h 37"/>
                <a:gd name="T24" fmla="*/ 48 w 169"/>
                <a:gd name="T25" fmla="*/ 30 h 37"/>
                <a:gd name="T26" fmla="*/ 42 w 169"/>
                <a:gd name="T27" fmla="*/ 32 h 37"/>
                <a:gd name="T28" fmla="*/ 35 w 169"/>
                <a:gd name="T29" fmla="*/ 34 h 37"/>
                <a:gd name="T30" fmla="*/ 26 w 169"/>
                <a:gd name="T31" fmla="*/ 34 h 37"/>
                <a:gd name="T32" fmla="*/ 0 w 169"/>
                <a:gd name="T33" fmla="*/ 36 h 3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9" h="37">
                  <a:moveTo>
                    <a:pt x="168" y="0"/>
                  </a:moveTo>
                  <a:lnTo>
                    <a:pt x="161" y="3"/>
                  </a:lnTo>
                  <a:lnTo>
                    <a:pt x="157" y="5"/>
                  </a:lnTo>
                  <a:lnTo>
                    <a:pt x="149" y="7"/>
                  </a:lnTo>
                  <a:lnTo>
                    <a:pt x="133" y="10"/>
                  </a:lnTo>
                  <a:lnTo>
                    <a:pt x="115" y="14"/>
                  </a:lnTo>
                  <a:lnTo>
                    <a:pt x="106" y="16"/>
                  </a:lnTo>
                  <a:lnTo>
                    <a:pt x="99" y="18"/>
                  </a:lnTo>
                  <a:lnTo>
                    <a:pt x="92" y="20"/>
                  </a:lnTo>
                  <a:lnTo>
                    <a:pt x="83" y="22"/>
                  </a:lnTo>
                  <a:lnTo>
                    <a:pt x="63" y="26"/>
                  </a:lnTo>
                  <a:lnTo>
                    <a:pt x="55" y="28"/>
                  </a:lnTo>
                  <a:lnTo>
                    <a:pt x="48" y="30"/>
                  </a:lnTo>
                  <a:lnTo>
                    <a:pt x="42" y="32"/>
                  </a:lnTo>
                  <a:lnTo>
                    <a:pt x="35" y="34"/>
                  </a:lnTo>
                  <a:lnTo>
                    <a:pt x="26" y="34"/>
                  </a:lnTo>
                  <a:lnTo>
                    <a:pt x="0" y="36"/>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66" name="Freeform 5"/>
            <p:cNvSpPr>
              <a:spLocks/>
            </p:cNvSpPr>
            <p:nvPr/>
          </p:nvSpPr>
          <p:spPr bwMode="auto">
            <a:xfrm>
              <a:off x="782" y="282"/>
              <a:ext cx="107" cy="157"/>
            </a:xfrm>
            <a:custGeom>
              <a:avLst/>
              <a:gdLst>
                <a:gd name="T0" fmla="*/ 100 w 107"/>
                <a:gd name="T1" fmla="*/ 0 h 157"/>
                <a:gd name="T2" fmla="*/ 87 w 107"/>
                <a:gd name="T3" fmla="*/ 3 h 157"/>
                <a:gd name="T4" fmla="*/ 80 w 107"/>
                <a:gd name="T5" fmla="*/ 7 h 157"/>
                <a:gd name="T6" fmla="*/ 72 w 107"/>
                <a:gd name="T7" fmla="*/ 12 h 157"/>
                <a:gd name="T8" fmla="*/ 63 w 107"/>
                <a:gd name="T9" fmla="*/ 18 h 157"/>
                <a:gd name="T10" fmla="*/ 56 w 107"/>
                <a:gd name="T11" fmla="*/ 23 h 157"/>
                <a:gd name="T12" fmla="*/ 48 w 107"/>
                <a:gd name="T13" fmla="*/ 26 h 157"/>
                <a:gd name="T14" fmla="*/ 42 w 107"/>
                <a:gd name="T15" fmla="*/ 29 h 157"/>
                <a:gd name="T16" fmla="*/ 36 w 107"/>
                <a:gd name="T17" fmla="*/ 33 h 157"/>
                <a:gd name="T18" fmla="*/ 32 w 107"/>
                <a:gd name="T19" fmla="*/ 37 h 157"/>
                <a:gd name="T20" fmla="*/ 29 w 107"/>
                <a:gd name="T21" fmla="*/ 40 h 157"/>
                <a:gd name="T22" fmla="*/ 24 w 107"/>
                <a:gd name="T23" fmla="*/ 44 h 157"/>
                <a:gd name="T24" fmla="*/ 20 w 107"/>
                <a:gd name="T25" fmla="*/ 48 h 157"/>
                <a:gd name="T26" fmla="*/ 14 w 107"/>
                <a:gd name="T27" fmla="*/ 52 h 157"/>
                <a:gd name="T28" fmla="*/ 11 w 107"/>
                <a:gd name="T29" fmla="*/ 56 h 157"/>
                <a:gd name="T30" fmla="*/ 7 w 107"/>
                <a:gd name="T31" fmla="*/ 60 h 157"/>
                <a:gd name="T32" fmla="*/ 4 w 107"/>
                <a:gd name="T33" fmla="*/ 64 h 157"/>
                <a:gd name="T34" fmla="*/ 2 w 107"/>
                <a:gd name="T35" fmla="*/ 68 h 157"/>
                <a:gd name="T36" fmla="*/ 0 w 107"/>
                <a:gd name="T37" fmla="*/ 74 h 157"/>
                <a:gd name="T38" fmla="*/ 0 w 107"/>
                <a:gd name="T39" fmla="*/ 79 h 157"/>
                <a:gd name="T40" fmla="*/ 0 w 107"/>
                <a:gd name="T41" fmla="*/ 86 h 157"/>
                <a:gd name="T42" fmla="*/ 0 w 107"/>
                <a:gd name="T43" fmla="*/ 94 h 157"/>
                <a:gd name="T44" fmla="*/ 2 w 107"/>
                <a:gd name="T45" fmla="*/ 103 h 157"/>
                <a:gd name="T46" fmla="*/ 3 w 107"/>
                <a:gd name="T47" fmla="*/ 110 h 157"/>
                <a:gd name="T48" fmla="*/ 5 w 107"/>
                <a:gd name="T49" fmla="*/ 116 h 157"/>
                <a:gd name="T50" fmla="*/ 6 w 107"/>
                <a:gd name="T51" fmla="*/ 121 h 157"/>
                <a:gd name="T52" fmla="*/ 9 w 107"/>
                <a:gd name="T53" fmla="*/ 125 h 157"/>
                <a:gd name="T54" fmla="*/ 14 w 107"/>
                <a:gd name="T55" fmla="*/ 129 h 157"/>
                <a:gd name="T56" fmla="*/ 24 w 107"/>
                <a:gd name="T57" fmla="*/ 136 h 157"/>
                <a:gd name="T58" fmla="*/ 35 w 107"/>
                <a:gd name="T59" fmla="*/ 143 h 157"/>
                <a:gd name="T60" fmla="*/ 40 w 107"/>
                <a:gd name="T61" fmla="*/ 146 h 157"/>
                <a:gd name="T62" fmla="*/ 45 w 107"/>
                <a:gd name="T63" fmla="*/ 148 h 157"/>
                <a:gd name="T64" fmla="*/ 49 w 107"/>
                <a:gd name="T65" fmla="*/ 151 h 157"/>
                <a:gd name="T66" fmla="*/ 54 w 107"/>
                <a:gd name="T67" fmla="*/ 152 h 157"/>
                <a:gd name="T68" fmla="*/ 59 w 107"/>
                <a:gd name="T69" fmla="*/ 154 h 157"/>
                <a:gd name="T70" fmla="*/ 65 w 107"/>
                <a:gd name="T71" fmla="*/ 155 h 157"/>
                <a:gd name="T72" fmla="*/ 71 w 107"/>
                <a:gd name="T73" fmla="*/ 155 h 157"/>
                <a:gd name="T74" fmla="*/ 78 w 107"/>
                <a:gd name="T75" fmla="*/ 155 h 157"/>
                <a:gd name="T76" fmla="*/ 106 w 107"/>
                <a:gd name="T77" fmla="*/ 156 h 15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7" h="157">
                  <a:moveTo>
                    <a:pt x="100" y="0"/>
                  </a:moveTo>
                  <a:lnTo>
                    <a:pt x="87" y="3"/>
                  </a:lnTo>
                  <a:lnTo>
                    <a:pt x="80" y="7"/>
                  </a:lnTo>
                  <a:lnTo>
                    <a:pt x="72" y="12"/>
                  </a:lnTo>
                  <a:lnTo>
                    <a:pt x="63" y="18"/>
                  </a:lnTo>
                  <a:lnTo>
                    <a:pt x="56" y="23"/>
                  </a:lnTo>
                  <a:lnTo>
                    <a:pt x="48" y="26"/>
                  </a:lnTo>
                  <a:lnTo>
                    <a:pt x="42" y="29"/>
                  </a:lnTo>
                  <a:lnTo>
                    <a:pt x="36" y="33"/>
                  </a:lnTo>
                  <a:lnTo>
                    <a:pt x="32" y="37"/>
                  </a:lnTo>
                  <a:lnTo>
                    <a:pt x="29" y="40"/>
                  </a:lnTo>
                  <a:lnTo>
                    <a:pt x="24" y="44"/>
                  </a:lnTo>
                  <a:lnTo>
                    <a:pt x="20" y="48"/>
                  </a:lnTo>
                  <a:lnTo>
                    <a:pt x="14" y="52"/>
                  </a:lnTo>
                  <a:lnTo>
                    <a:pt x="11" y="56"/>
                  </a:lnTo>
                  <a:lnTo>
                    <a:pt x="7" y="60"/>
                  </a:lnTo>
                  <a:lnTo>
                    <a:pt x="4" y="64"/>
                  </a:lnTo>
                  <a:lnTo>
                    <a:pt x="2" y="68"/>
                  </a:lnTo>
                  <a:lnTo>
                    <a:pt x="0" y="74"/>
                  </a:lnTo>
                  <a:lnTo>
                    <a:pt x="0" y="79"/>
                  </a:lnTo>
                  <a:lnTo>
                    <a:pt x="0" y="86"/>
                  </a:lnTo>
                  <a:lnTo>
                    <a:pt x="0" y="94"/>
                  </a:lnTo>
                  <a:lnTo>
                    <a:pt x="2" y="103"/>
                  </a:lnTo>
                  <a:lnTo>
                    <a:pt x="3" y="110"/>
                  </a:lnTo>
                  <a:lnTo>
                    <a:pt x="5" y="116"/>
                  </a:lnTo>
                  <a:lnTo>
                    <a:pt x="6" y="121"/>
                  </a:lnTo>
                  <a:lnTo>
                    <a:pt x="9" y="125"/>
                  </a:lnTo>
                  <a:lnTo>
                    <a:pt x="14" y="129"/>
                  </a:lnTo>
                  <a:lnTo>
                    <a:pt x="24" y="136"/>
                  </a:lnTo>
                  <a:lnTo>
                    <a:pt x="35" y="143"/>
                  </a:lnTo>
                  <a:lnTo>
                    <a:pt x="40" y="146"/>
                  </a:lnTo>
                  <a:lnTo>
                    <a:pt x="45" y="148"/>
                  </a:lnTo>
                  <a:lnTo>
                    <a:pt x="49" y="151"/>
                  </a:lnTo>
                  <a:lnTo>
                    <a:pt x="54" y="152"/>
                  </a:lnTo>
                  <a:lnTo>
                    <a:pt x="59" y="154"/>
                  </a:lnTo>
                  <a:lnTo>
                    <a:pt x="65" y="155"/>
                  </a:lnTo>
                  <a:lnTo>
                    <a:pt x="71" y="155"/>
                  </a:lnTo>
                  <a:lnTo>
                    <a:pt x="78" y="155"/>
                  </a:lnTo>
                  <a:lnTo>
                    <a:pt x="106" y="156"/>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67" name="Freeform 6"/>
            <p:cNvSpPr>
              <a:spLocks/>
            </p:cNvSpPr>
            <p:nvPr/>
          </p:nvSpPr>
          <p:spPr bwMode="auto">
            <a:xfrm>
              <a:off x="954" y="216"/>
              <a:ext cx="25" cy="247"/>
            </a:xfrm>
            <a:custGeom>
              <a:avLst/>
              <a:gdLst>
                <a:gd name="T0" fmla="*/ 0 w 25"/>
                <a:gd name="T1" fmla="*/ 0 h 247"/>
                <a:gd name="T2" fmla="*/ 8 w 25"/>
                <a:gd name="T3" fmla="*/ 17 h 247"/>
                <a:gd name="T4" fmla="*/ 10 w 25"/>
                <a:gd name="T5" fmla="*/ 29 h 247"/>
                <a:gd name="T6" fmla="*/ 12 w 25"/>
                <a:gd name="T7" fmla="*/ 47 h 247"/>
                <a:gd name="T8" fmla="*/ 16 w 25"/>
                <a:gd name="T9" fmla="*/ 87 h 247"/>
                <a:gd name="T10" fmla="*/ 17 w 25"/>
                <a:gd name="T11" fmla="*/ 113 h 247"/>
                <a:gd name="T12" fmla="*/ 18 w 25"/>
                <a:gd name="T13" fmla="*/ 124 h 247"/>
                <a:gd name="T14" fmla="*/ 19 w 25"/>
                <a:gd name="T15" fmla="*/ 134 h 247"/>
                <a:gd name="T16" fmla="*/ 21 w 25"/>
                <a:gd name="T17" fmla="*/ 143 h 247"/>
                <a:gd name="T18" fmla="*/ 22 w 25"/>
                <a:gd name="T19" fmla="*/ 152 h 247"/>
                <a:gd name="T20" fmla="*/ 23 w 25"/>
                <a:gd name="T21" fmla="*/ 161 h 247"/>
                <a:gd name="T22" fmla="*/ 23 w 25"/>
                <a:gd name="T23" fmla="*/ 169 h 247"/>
                <a:gd name="T24" fmla="*/ 23 w 25"/>
                <a:gd name="T25" fmla="*/ 184 h 247"/>
                <a:gd name="T26" fmla="*/ 24 w 25"/>
                <a:gd name="T27" fmla="*/ 209 h 247"/>
                <a:gd name="T28" fmla="*/ 23 w 25"/>
                <a:gd name="T29" fmla="*/ 216 h 247"/>
                <a:gd name="T30" fmla="*/ 18 w 25"/>
                <a:gd name="T31" fmla="*/ 246 h 24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 h="247">
                  <a:moveTo>
                    <a:pt x="0" y="0"/>
                  </a:moveTo>
                  <a:lnTo>
                    <a:pt x="8" y="17"/>
                  </a:lnTo>
                  <a:lnTo>
                    <a:pt x="10" y="29"/>
                  </a:lnTo>
                  <a:lnTo>
                    <a:pt x="12" y="47"/>
                  </a:lnTo>
                  <a:lnTo>
                    <a:pt x="16" y="87"/>
                  </a:lnTo>
                  <a:lnTo>
                    <a:pt x="17" y="113"/>
                  </a:lnTo>
                  <a:lnTo>
                    <a:pt x="18" y="124"/>
                  </a:lnTo>
                  <a:lnTo>
                    <a:pt x="19" y="134"/>
                  </a:lnTo>
                  <a:lnTo>
                    <a:pt x="21" y="143"/>
                  </a:lnTo>
                  <a:lnTo>
                    <a:pt x="22" y="152"/>
                  </a:lnTo>
                  <a:lnTo>
                    <a:pt x="23" y="161"/>
                  </a:lnTo>
                  <a:lnTo>
                    <a:pt x="23" y="169"/>
                  </a:lnTo>
                  <a:lnTo>
                    <a:pt x="23" y="184"/>
                  </a:lnTo>
                  <a:lnTo>
                    <a:pt x="24" y="209"/>
                  </a:lnTo>
                  <a:lnTo>
                    <a:pt x="23" y="216"/>
                  </a:lnTo>
                  <a:lnTo>
                    <a:pt x="18" y="246"/>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68" name="Freeform 7"/>
            <p:cNvSpPr>
              <a:spLocks/>
            </p:cNvSpPr>
            <p:nvPr/>
          </p:nvSpPr>
          <p:spPr bwMode="auto">
            <a:xfrm>
              <a:off x="858" y="336"/>
              <a:ext cx="169" cy="31"/>
            </a:xfrm>
            <a:custGeom>
              <a:avLst/>
              <a:gdLst>
                <a:gd name="T0" fmla="*/ 168 w 169"/>
                <a:gd name="T1" fmla="*/ 0 h 31"/>
                <a:gd name="T2" fmla="*/ 143 w 169"/>
                <a:gd name="T3" fmla="*/ 8 h 31"/>
                <a:gd name="T4" fmla="*/ 137 w 169"/>
                <a:gd name="T5" fmla="*/ 10 h 31"/>
                <a:gd name="T6" fmla="*/ 130 w 169"/>
                <a:gd name="T7" fmla="*/ 10 h 31"/>
                <a:gd name="T8" fmla="*/ 122 w 169"/>
                <a:gd name="T9" fmla="*/ 11 h 31"/>
                <a:gd name="T10" fmla="*/ 116 w 169"/>
                <a:gd name="T11" fmla="*/ 12 h 31"/>
                <a:gd name="T12" fmla="*/ 109 w 169"/>
                <a:gd name="T13" fmla="*/ 13 h 31"/>
                <a:gd name="T14" fmla="*/ 103 w 169"/>
                <a:gd name="T15" fmla="*/ 15 h 31"/>
                <a:gd name="T16" fmla="*/ 97 w 169"/>
                <a:gd name="T17" fmla="*/ 16 h 31"/>
                <a:gd name="T18" fmla="*/ 91 w 169"/>
                <a:gd name="T19" fmla="*/ 17 h 31"/>
                <a:gd name="T20" fmla="*/ 84 w 169"/>
                <a:gd name="T21" fmla="*/ 17 h 31"/>
                <a:gd name="T22" fmla="*/ 77 w 169"/>
                <a:gd name="T23" fmla="*/ 18 h 31"/>
                <a:gd name="T24" fmla="*/ 68 w 169"/>
                <a:gd name="T25" fmla="*/ 19 h 31"/>
                <a:gd name="T26" fmla="*/ 39 w 169"/>
                <a:gd name="T27" fmla="*/ 25 h 31"/>
                <a:gd name="T28" fmla="*/ 0 w 169"/>
                <a:gd name="T29" fmla="*/ 30 h 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69" h="31">
                  <a:moveTo>
                    <a:pt x="168" y="0"/>
                  </a:moveTo>
                  <a:lnTo>
                    <a:pt x="143" y="8"/>
                  </a:lnTo>
                  <a:lnTo>
                    <a:pt x="137" y="10"/>
                  </a:lnTo>
                  <a:lnTo>
                    <a:pt x="130" y="10"/>
                  </a:lnTo>
                  <a:lnTo>
                    <a:pt x="122" y="11"/>
                  </a:lnTo>
                  <a:lnTo>
                    <a:pt x="116" y="12"/>
                  </a:lnTo>
                  <a:lnTo>
                    <a:pt x="109" y="13"/>
                  </a:lnTo>
                  <a:lnTo>
                    <a:pt x="103" y="15"/>
                  </a:lnTo>
                  <a:lnTo>
                    <a:pt x="97" y="16"/>
                  </a:lnTo>
                  <a:lnTo>
                    <a:pt x="91" y="17"/>
                  </a:lnTo>
                  <a:lnTo>
                    <a:pt x="84" y="17"/>
                  </a:lnTo>
                  <a:lnTo>
                    <a:pt x="77" y="18"/>
                  </a:lnTo>
                  <a:lnTo>
                    <a:pt x="68" y="19"/>
                  </a:lnTo>
                  <a:lnTo>
                    <a:pt x="39" y="25"/>
                  </a:lnTo>
                  <a:lnTo>
                    <a:pt x="0" y="30"/>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69" name="Freeform 8"/>
            <p:cNvSpPr>
              <a:spLocks/>
            </p:cNvSpPr>
            <p:nvPr/>
          </p:nvSpPr>
          <p:spPr bwMode="auto">
            <a:xfrm>
              <a:off x="1080" y="342"/>
              <a:ext cx="28" cy="121"/>
            </a:xfrm>
            <a:custGeom>
              <a:avLst/>
              <a:gdLst>
                <a:gd name="T0" fmla="*/ 0 w 28"/>
                <a:gd name="T1" fmla="*/ 0 h 121"/>
                <a:gd name="T2" fmla="*/ 18 w 28"/>
                <a:gd name="T3" fmla="*/ 54 h 121"/>
                <a:gd name="T4" fmla="*/ 22 w 28"/>
                <a:gd name="T5" fmla="*/ 68 h 121"/>
                <a:gd name="T6" fmla="*/ 25 w 28"/>
                <a:gd name="T7" fmla="*/ 79 h 121"/>
                <a:gd name="T8" fmla="*/ 26 w 28"/>
                <a:gd name="T9" fmla="*/ 89 h 121"/>
                <a:gd name="T10" fmla="*/ 27 w 28"/>
                <a:gd name="T11" fmla="*/ 97 h 121"/>
                <a:gd name="T12" fmla="*/ 26 w 28"/>
                <a:gd name="T13" fmla="*/ 103 h 121"/>
                <a:gd name="T14" fmla="*/ 24 w 28"/>
                <a:gd name="T15" fmla="*/ 120 h 12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8" h="121">
                  <a:moveTo>
                    <a:pt x="0" y="0"/>
                  </a:moveTo>
                  <a:lnTo>
                    <a:pt x="18" y="54"/>
                  </a:lnTo>
                  <a:lnTo>
                    <a:pt x="22" y="68"/>
                  </a:lnTo>
                  <a:lnTo>
                    <a:pt x="25" y="79"/>
                  </a:lnTo>
                  <a:lnTo>
                    <a:pt x="26" y="89"/>
                  </a:lnTo>
                  <a:lnTo>
                    <a:pt x="27" y="97"/>
                  </a:lnTo>
                  <a:lnTo>
                    <a:pt x="26" y="103"/>
                  </a:lnTo>
                  <a:lnTo>
                    <a:pt x="24" y="120"/>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70" name="Freeform 9"/>
            <p:cNvSpPr>
              <a:spLocks/>
            </p:cNvSpPr>
            <p:nvPr/>
          </p:nvSpPr>
          <p:spPr bwMode="auto">
            <a:xfrm>
              <a:off x="1050" y="234"/>
              <a:ext cx="1" cy="7"/>
            </a:xfrm>
            <a:custGeom>
              <a:avLst/>
              <a:gdLst>
                <a:gd name="T0" fmla="*/ 0 w 1"/>
                <a:gd name="T1" fmla="*/ 0 h 7"/>
                <a:gd name="T2" fmla="*/ 0 w 1"/>
                <a:gd name="T3" fmla="*/ 6 h 7"/>
                <a:gd name="T4" fmla="*/ 0 60000 65536"/>
                <a:gd name="T5" fmla="*/ 0 60000 65536"/>
              </a:gdLst>
              <a:ahLst/>
              <a:cxnLst>
                <a:cxn ang="T4">
                  <a:pos x="T0" y="T1"/>
                </a:cxn>
                <a:cxn ang="T5">
                  <a:pos x="T2" y="T3"/>
                </a:cxn>
              </a:cxnLst>
              <a:rect l="0" t="0" r="r" b="b"/>
              <a:pathLst>
                <a:path w="1" h="7">
                  <a:moveTo>
                    <a:pt x="0" y="0"/>
                  </a:moveTo>
                  <a:lnTo>
                    <a:pt x="0" y="6"/>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71" name="Freeform 10"/>
            <p:cNvSpPr>
              <a:spLocks/>
            </p:cNvSpPr>
            <p:nvPr/>
          </p:nvSpPr>
          <p:spPr bwMode="auto">
            <a:xfrm>
              <a:off x="1134" y="300"/>
              <a:ext cx="91" cy="134"/>
            </a:xfrm>
            <a:custGeom>
              <a:avLst/>
              <a:gdLst>
                <a:gd name="T0" fmla="*/ 0 w 91"/>
                <a:gd name="T1" fmla="*/ 18 h 134"/>
                <a:gd name="T2" fmla="*/ 3 w 91"/>
                <a:gd name="T3" fmla="*/ 25 h 134"/>
                <a:gd name="T4" fmla="*/ 5 w 91"/>
                <a:gd name="T5" fmla="*/ 29 h 134"/>
                <a:gd name="T6" fmla="*/ 14 w 91"/>
                <a:gd name="T7" fmla="*/ 51 h 134"/>
                <a:gd name="T8" fmla="*/ 19 w 91"/>
                <a:gd name="T9" fmla="*/ 62 h 134"/>
                <a:gd name="T10" fmla="*/ 26 w 91"/>
                <a:gd name="T11" fmla="*/ 76 h 134"/>
                <a:gd name="T12" fmla="*/ 28 w 91"/>
                <a:gd name="T13" fmla="*/ 82 h 134"/>
                <a:gd name="T14" fmla="*/ 30 w 91"/>
                <a:gd name="T15" fmla="*/ 91 h 134"/>
                <a:gd name="T16" fmla="*/ 32 w 91"/>
                <a:gd name="T17" fmla="*/ 101 h 134"/>
                <a:gd name="T18" fmla="*/ 35 w 91"/>
                <a:gd name="T19" fmla="*/ 110 h 134"/>
                <a:gd name="T20" fmla="*/ 38 w 91"/>
                <a:gd name="T21" fmla="*/ 118 h 134"/>
                <a:gd name="T22" fmla="*/ 41 w 91"/>
                <a:gd name="T23" fmla="*/ 127 h 134"/>
                <a:gd name="T24" fmla="*/ 44 w 91"/>
                <a:gd name="T25" fmla="*/ 131 h 134"/>
                <a:gd name="T26" fmla="*/ 47 w 91"/>
                <a:gd name="T27" fmla="*/ 133 h 134"/>
                <a:gd name="T28" fmla="*/ 49 w 91"/>
                <a:gd name="T29" fmla="*/ 133 h 134"/>
                <a:gd name="T30" fmla="*/ 52 w 91"/>
                <a:gd name="T31" fmla="*/ 130 h 134"/>
                <a:gd name="T32" fmla="*/ 55 w 91"/>
                <a:gd name="T33" fmla="*/ 127 h 134"/>
                <a:gd name="T34" fmla="*/ 59 w 91"/>
                <a:gd name="T35" fmla="*/ 122 h 134"/>
                <a:gd name="T36" fmla="*/ 62 w 91"/>
                <a:gd name="T37" fmla="*/ 115 h 134"/>
                <a:gd name="T38" fmla="*/ 65 w 91"/>
                <a:gd name="T39" fmla="*/ 106 h 134"/>
                <a:gd name="T40" fmla="*/ 67 w 91"/>
                <a:gd name="T41" fmla="*/ 94 h 134"/>
                <a:gd name="T42" fmla="*/ 70 w 91"/>
                <a:gd name="T43" fmla="*/ 82 h 134"/>
                <a:gd name="T44" fmla="*/ 74 w 91"/>
                <a:gd name="T45" fmla="*/ 56 h 134"/>
                <a:gd name="T46" fmla="*/ 75 w 91"/>
                <a:gd name="T47" fmla="*/ 46 h 134"/>
                <a:gd name="T48" fmla="*/ 76 w 91"/>
                <a:gd name="T49" fmla="*/ 37 h 134"/>
                <a:gd name="T50" fmla="*/ 77 w 91"/>
                <a:gd name="T51" fmla="*/ 28 h 134"/>
                <a:gd name="T52" fmla="*/ 79 w 91"/>
                <a:gd name="T53" fmla="*/ 22 h 134"/>
                <a:gd name="T54" fmla="*/ 81 w 91"/>
                <a:gd name="T55" fmla="*/ 16 h 134"/>
                <a:gd name="T56" fmla="*/ 90 w 91"/>
                <a:gd name="T57" fmla="*/ 0 h 13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91" h="134">
                  <a:moveTo>
                    <a:pt x="0" y="18"/>
                  </a:moveTo>
                  <a:lnTo>
                    <a:pt x="3" y="25"/>
                  </a:lnTo>
                  <a:lnTo>
                    <a:pt x="5" y="29"/>
                  </a:lnTo>
                  <a:lnTo>
                    <a:pt x="14" y="51"/>
                  </a:lnTo>
                  <a:lnTo>
                    <a:pt x="19" y="62"/>
                  </a:lnTo>
                  <a:lnTo>
                    <a:pt x="26" y="76"/>
                  </a:lnTo>
                  <a:lnTo>
                    <a:pt x="28" y="82"/>
                  </a:lnTo>
                  <a:lnTo>
                    <a:pt x="30" y="91"/>
                  </a:lnTo>
                  <a:lnTo>
                    <a:pt x="32" y="101"/>
                  </a:lnTo>
                  <a:lnTo>
                    <a:pt x="35" y="110"/>
                  </a:lnTo>
                  <a:lnTo>
                    <a:pt x="38" y="118"/>
                  </a:lnTo>
                  <a:lnTo>
                    <a:pt x="41" y="127"/>
                  </a:lnTo>
                  <a:lnTo>
                    <a:pt x="44" y="131"/>
                  </a:lnTo>
                  <a:lnTo>
                    <a:pt x="47" y="133"/>
                  </a:lnTo>
                  <a:lnTo>
                    <a:pt x="49" y="133"/>
                  </a:lnTo>
                  <a:lnTo>
                    <a:pt x="52" y="130"/>
                  </a:lnTo>
                  <a:lnTo>
                    <a:pt x="55" y="127"/>
                  </a:lnTo>
                  <a:lnTo>
                    <a:pt x="59" y="122"/>
                  </a:lnTo>
                  <a:lnTo>
                    <a:pt x="62" y="115"/>
                  </a:lnTo>
                  <a:lnTo>
                    <a:pt x="65" y="106"/>
                  </a:lnTo>
                  <a:lnTo>
                    <a:pt x="67" y="94"/>
                  </a:lnTo>
                  <a:lnTo>
                    <a:pt x="70" y="82"/>
                  </a:lnTo>
                  <a:lnTo>
                    <a:pt x="74" y="56"/>
                  </a:lnTo>
                  <a:lnTo>
                    <a:pt x="75" y="46"/>
                  </a:lnTo>
                  <a:lnTo>
                    <a:pt x="76" y="37"/>
                  </a:lnTo>
                  <a:lnTo>
                    <a:pt x="77" y="28"/>
                  </a:lnTo>
                  <a:lnTo>
                    <a:pt x="79" y="22"/>
                  </a:lnTo>
                  <a:lnTo>
                    <a:pt x="81" y="16"/>
                  </a:lnTo>
                  <a:lnTo>
                    <a:pt x="90" y="0"/>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72" name="Freeform 11"/>
            <p:cNvSpPr>
              <a:spLocks/>
            </p:cNvSpPr>
            <p:nvPr/>
          </p:nvSpPr>
          <p:spPr bwMode="auto">
            <a:xfrm>
              <a:off x="1212" y="303"/>
              <a:ext cx="139" cy="130"/>
            </a:xfrm>
            <a:custGeom>
              <a:avLst/>
              <a:gdLst>
                <a:gd name="T0" fmla="*/ 0 w 139"/>
                <a:gd name="T1" fmla="*/ 51 h 130"/>
                <a:gd name="T2" fmla="*/ 10 w 139"/>
                <a:gd name="T3" fmla="*/ 54 h 130"/>
                <a:gd name="T4" fmla="*/ 14 w 139"/>
                <a:gd name="T5" fmla="*/ 55 h 130"/>
                <a:gd name="T6" fmla="*/ 18 w 139"/>
                <a:gd name="T7" fmla="*/ 54 h 130"/>
                <a:gd name="T8" fmla="*/ 22 w 139"/>
                <a:gd name="T9" fmla="*/ 53 h 130"/>
                <a:gd name="T10" fmla="*/ 29 w 139"/>
                <a:gd name="T11" fmla="*/ 52 h 130"/>
                <a:gd name="T12" fmla="*/ 47 w 139"/>
                <a:gd name="T13" fmla="*/ 49 h 130"/>
                <a:gd name="T14" fmla="*/ 56 w 139"/>
                <a:gd name="T15" fmla="*/ 46 h 130"/>
                <a:gd name="T16" fmla="*/ 67 w 139"/>
                <a:gd name="T17" fmla="*/ 43 h 130"/>
                <a:gd name="T18" fmla="*/ 76 w 139"/>
                <a:gd name="T19" fmla="*/ 40 h 130"/>
                <a:gd name="T20" fmla="*/ 84 w 139"/>
                <a:gd name="T21" fmla="*/ 37 h 130"/>
                <a:gd name="T22" fmla="*/ 91 w 139"/>
                <a:gd name="T23" fmla="*/ 34 h 130"/>
                <a:gd name="T24" fmla="*/ 97 w 139"/>
                <a:gd name="T25" fmla="*/ 32 h 130"/>
                <a:gd name="T26" fmla="*/ 101 w 139"/>
                <a:gd name="T27" fmla="*/ 29 h 130"/>
                <a:gd name="T28" fmla="*/ 104 w 139"/>
                <a:gd name="T29" fmla="*/ 26 h 130"/>
                <a:gd name="T30" fmla="*/ 108 w 139"/>
                <a:gd name="T31" fmla="*/ 22 h 130"/>
                <a:gd name="T32" fmla="*/ 109 w 139"/>
                <a:gd name="T33" fmla="*/ 17 h 130"/>
                <a:gd name="T34" fmla="*/ 109 w 139"/>
                <a:gd name="T35" fmla="*/ 13 h 130"/>
                <a:gd name="T36" fmla="*/ 109 w 139"/>
                <a:gd name="T37" fmla="*/ 8 h 130"/>
                <a:gd name="T38" fmla="*/ 107 w 139"/>
                <a:gd name="T39" fmla="*/ 4 h 130"/>
                <a:gd name="T40" fmla="*/ 103 w 139"/>
                <a:gd name="T41" fmla="*/ 2 h 130"/>
                <a:gd name="T42" fmla="*/ 99 w 139"/>
                <a:gd name="T43" fmla="*/ 0 h 130"/>
                <a:gd name="T44" fmla="*/ 93 w 139"/>
                <a:gd name="T45" fmla="*/ 0 h 130"/>
                <a:gd name="T46" fmla="*/ 87 w 139"/>
                <a:gd name="T47" fmla="*/ 0 h 130"/>
                <a:gd name="T48" fmla="*/ 80 w 139"/>
                <a:gd name="T49" fmla="*/ 1 h 130"/>
                <a:gd name="T50" fmla="*/ 74 w 139"/>
                <a:gd name="T51" fmla="*/ 3 h 130"/>
                <a:gd name="T52" fmla="*/ 68 w 139"/>
                <a:gd name="T53" fmla="*/ 6 h 130"/>
                <a:gd name="T54" fmla="*/ 64 w 139"/>
                <a:gd name="T55" fmla="*/ 9 h 130"/>
                <a:gd name="T56" fmla="*/ 60 w 139"/>
                <a:gd name="T57" fmla="*/ 12 h 130"/>
                <a:gd name="T58" fmla="*/ 56 w 139"/>
                <a:gd name="T59" fmla="*/ 16 h 130"/>
                <a:gd name="T60" fmla="*/ 53 w 139"/>
                <a:gd name="T61" fmla="*/ 20 h 130"/>
                <a:gd name="T62" fmla="*/ 50 w 139"/>
                <a:gd name="T63" fmla="*/ 25 h 130"/>
                <a:gd name="T64" fmla="*/ 47 w 139"/>
                <a:gd name="T65" fmla="*/ 32 h 130"/>
                <a:gd name="T66" fmla="*/ 40 w 139"/>
                <a:gd name="T67" fmla="*/ 47 h 130"/>
                <a:gd name="T68" fmla="*/ 35 w 139"/>
                <a:gd name="T69" fmla="*/ 59 h 130"/>
                <a:gd name="T70" fmla="*/ 34 w 139"/>
                <a:gd name="T71" fmla="*/ 64 h 130"/>
                <a:gd name="T72" fmla="*/ 34 w 139"/>
                <a:gd name="T73" fmla="*/ 68 h 130"/>
                <a:gd name="T74" fmla="*/ 35 w 139"/>
                <a:gd name="T75" fmla="*/ 72 h 130"/>
                <a:gd name="T76" fmla="*/ 37 w 139"/>
                <a:gd name="T77" fmla="*/ 78 h 130"/>
                <a:gd name="T78" fmla="*/ 39 w 139"/>
                <a:gd name="T79" fmla="*/ 84 h 130"/>
                <a:gd name="T80" fmla="*/ 42 w 139"/>
                <a:gd name="T81" fmla="*/ 91 h 130"/>
                <a:gd name="T82" fmla="*/ 46 w 139"/>
                <a:gd name="T83" fmla="*/ 97 h 130"/>
                <a:gd name="T84" fmla="*/ 50 w 139"/>
                <a:gd name="T85" fmla="*/ 103 h 130"/>
                <a:gd name="T86" fmla="*/ 56 w 139"/>
                <a:gd name="T87" fmla="*/ 107 h 130"/>
                <a:gd name="T88" fmla="*/ 62 w 139"/>
                <a:gd name="T89" fmla="*/ 112 h 130"/>
                <a:gd name="T90" fmla="*/ 70 w 139"/>
                <a:gd name="T91" fmla="*/ 116 h 130"/>
                <a:gd name="T92" fmla="*/ 79 w 139"/>
                <a:gd name="T93" fmla="*/ 121 h 130"/>
                <a:gd name="T94" fmla="*/ 86 w 139"/>
                <a:gd name="T95" fmla="*/ 124 h 130"/>
                <a:gd name="T96" fmla="*/ 94 w 139"/>
                <a:gd name="T97" fmla="*/ 125 h 130"/>
                <a:gd name="T98" fmla="*/ 100 w 139"/>
                <a:gd name="T99" fmla="*/ 127 h 130"/>
                <a:gd name="T100" fmla="*/ 107 w 139"/>
                <a:gd name="T101" fmla="*/ 127 h 130"/>
                <a:gd name="T102" fmla="*/ 115 w 139"/>
                <a:gd name="T103" fmla="*/ 128 h 130"/>
                <a:gd name="T104" fmla="*/ 138 w 139"/>
                <a:gd name="T105" fmla="*/ 129 h 13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39" h="130">
                  <a:moveTo>
                    <a:pt x="0" y="51"/>
                  </a:moveTo>
                  <a:lnTo>
                    <a:pt x="10" y="54"/>
                  </a:lnTo>
                  <a:lnTo>
                    <a:pt x="14" y="55"/>
                  </a:lnTo>
                  <a:lnTo>
                    <a:pt x="18" y="54"/>
                  </a:lnTo>
                  <a:lnTo>
                    <a:pt x="22" y="53"/>
                  </a:lnTo>
                  <a:lnTo>
                    <a:pt x="29" y="52"/>
                  </a:lnTo>
                  <a:lnTo>
                    <a:pt x="47" y="49"/>
                  </a:lnTo>
                  <a:lnTo>
                    <a:pt x="56" y="46"/>
                  </a:lnTo>
                  <a:lnTo>
                    <a:pt x="67" y="43"/>
                  </a:lnTo>
                  <a:lnTo>
                    <a:pt x="76" y="40"/>
                  </a:lnTo>
                  <a:lnTo>
                    <a:pt x="84" y="37"/>
                  </a:lnTo>
                  <a:lnTo>
                    <a:pt x="91" y="34"/>
                  </a:lnTo>
                  <a:lnTo>
                    <a:pt x="97" y="32"/>
                  </a:lnTo>
                  <a:lnTo>
                    <a:pt x="101" y="29"/>
                  </a:lnTo>
                  <a:lnTo>
                    <a:pt x="104" y="26"/>
                  </a:lnTo>
                  <a:lnTo>
                    <a:pt x="108" y="22"/>
                  </a:lnTo>
                  <a:lnTo>
                    <a:pt x="109" y="17"/>
                  </a:lnTo>
                  <a:lnTo>
                    <a:pt x="109" y="13"/>
                  </a:lnTo>
                  <a:lnTo>
                    <a:pt x="109" y="8"/>
                  </a:lnTo>
                  <a:lnTo>
                    <a:pt x="107" y="4"/>
                  </a:lnTo>
                  <a:lnTo>
                    <a:pt x="103" y="2"/>
                  </a:lnTo>
                  <a:lnTo>
                    <a:pt x="99" y="0"/>
                  </a:lnTo>
                  <a:lnTo>
                    <a:pt x="93" y="0"/>
                  </a:lnTo>
                  <a:lnTo>
                    <a:pt x="87" y="0"/>
                  </a:lnTo>
                  <a:lnTo>
                    <a:pt x="80" y="1"/>
                  </a:lnTo>
                  <a:lnTo>
                    <a:pt x="74" y="3"/>
                  </a:lnTo>
                  <a:lnTo>
                    <a:pt x="68" y="6"/>
                  </a:lnTo>
                  <a:lnTo>
                    <a:pt x="64" y="9"/>
                  </a:lnTo>
                  <a:lnTo>
                    <a:pt x="60" y="12"/>
                  </a:lnTo>
                  <a:lnTo>
                    <a:pt x="56" y="16"/>
                  </a:lnTo>
                  <a:lnTo>
                    <a:pt x="53" y="20"/>
                  </a:lnTo>
                  <a:lnTo>
                    <a:pt x="50" y="25"/>
                  </a:lnTo>
                  <a:lnTo>
                    <a:pt x="47" y="32"/>
                  </a:lnTo>
                  <a:lnTo>
                    <a:pt x="40" y="47"/>
                  </a:lnTo>
                  <a:lnTo>
                    <a:pt x="35" y="59"/>
                  </a:lnTo>
                  <a:lnTo>
                    <a:pt x="34" y="64"/>
                  </a:lnTo>
                  <a:lnTo>
                    <a:pt x="34" y="68"/>
                  </a:lnTo>
                  <a:lnTo>
                    <a:pt x="35" y="72"/>
                  </a:lnTo>
                  <a:lnTo>
                    <a:pt x="37" y="78"/>
                  </a:lnTo>
                  <a:lnTo>
                    <a:pt x="39" y="84"/>
                  </a:lnTo>
                  <a:lnTo>
                    <a:pt x="42" y="91"/>
                  </a:lnTo>
                  <a:lnTo>
                    <a:pt x="46" y="97"/>
                  </a:lnTo>
                  <a:lnTo>
                    <a:pt x="50" y="103"/>
                  </a:lnTo>
                  <a:lnTo>
                    <a:pt x="56" y="107"/>
                  </a:lnTo>
                  <a:lnTo>
                    <a:pt x="62" y="112"/>
                  </a:lnTo>
                  <a:lnTo>
                    <a:pt x="70" y="116"/>
                  </a:lnTo>
                  <a:lnTo>
                    <a:pt x="79" y="121"/>
                  </a:lnTo>
                  <a:lnTo>
                    <a:pt x="86" y="124"/>
                  </a:lnTo>
                  <a:lnTo>
                    <a:pt x="94" y="125"/>
                  </a:lnTo>
                  <a:lnTo>
                    <a:pt x="100" y="127"/>
                  </a:lnTo>
                  <a:lnTo>
                    <a:pt x="107" y="127"/>
                  </a:lnTo>
                  <a:lnTo>
                    <a:pt x="115" y="128"/>
                  </a:lnTo>
                  <a:lnTo>
                    <a:pt x="138" y="129"/>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73" name="Freeform 12"/>
            <p:cNvSpPr>
              <a:spLocks/>
            </p:cNvSpPr>
            <p:nvPr/>
          </p:nvSpPr>
          <p:spPr bwMode="auto">
            <a:xfrm>
              <a:off x="1447" y="216"/>
              <a:ext cx="102" cy="229"/>
            </a:xfrm>
            <a:custGeom>
              <a:avLst/>
              <a:gdLst>
                <a:gd name="T0" fmla="*/ 101 w 102"/>
                <a:gd name="T1" fmla="*/ 0 h 229"/>
                <a:gd name="T2" fmla="*/ 62 w 102"/>
                <a:gd name="T3" fmla="*/ 39 h 229"/>
                <a:gd name="T4" fmla="*/ 57 w 102"/>
                <a:gd name="T5" fmla="*/ 43 h 229"/>
                <a:gd name="T6" fmla="*/ 52 w 102"/>
                <a:gd name="T7" fmla="*/ 47 h 229"/>
                <a:gd name="T8" fmla="*/ 46 w 102"/>
                <a:gd name="T9" fmla="*/ 52 h 229"/>
                <a:gd name="T10" fmla="*/ 42 w 102"/>
                <a:gd name="T11" fmla="*/ 57 h 229"/>
                <a:gd name="T12" fmla="*/ 38 w 102"/>
                <a:gd name="T13" fmla="*/ 64 h 229"/>
                <a:gd name="T14" fmla="*/ 35 w 102"/>
                <a:gd name="T15" fmla="*/ 70 h 229"/>
                <a:gd name="T16" fmla="*/ 32 w 102"/>
                <a:gd name="T17" fmla="*/ 76 h 229"/>
                <a:gd name="T18" fmla="*/ 28 w 102"/>
                <a:gd name="T19" fmla="*/ 82 h 229"/>
                <a:gd name="T20" fmla="*/ 24 w 102"/>
                <a:gd name="T21" fmla="*/ 86 h 229"/>
                <a:gd name="T22" fmla="*/ 21 w 102"/>
                <a:gd name="T23" fmla="*/ 92 h 229"/>
                <a:gd name="T24" fmla="*/ 19 w 102"/>
                <a:gd name="T25" fmla="*/ 97 h 229"/>
                <a:gd name="T26" fmla="*/ 16 w 102"/>
                <a:gd name="T27" fmla="*/ 103 h 229"/>
                <a:gd name="T28" fmla="*/ 13 w 102"/>
                <a:gd name="T29" fmla="*/ 109 h 229"/>
                <a:gd name="T30" fmla="*/ 9 w 102"/>
                <a:gd name="T31" fmla="*/ 120 h 229"/>
                <a:gd name="T32" fmla="*/ 7 w 102"/>
                <a:gd name="T33" fmla="*/ 125 h 229"/>
                <a:gd name="T34" fmla="*/ 5 w 102"/>
                <a:gd name="T35" fmla="*/ 130 h 229"/>
                <a:gd name="T36" fmla="*/ 3 w 102"/>
                <a:gd name="T37" fmla="*/ 135 h 229"/>
                <a:gd name="T38" fmla="*/ 2 w 102"/>
                <a:gd name="T39" fmla="*/ 140 h 229"/>
                <a:gd name="T40" fmla="*/ 1 w 102"/>
                <a:gd name="T41" fmla="*/ 145 h 229"/>
                <a:gd name="T42" fmla="*/ 0 w 102"/>
                <a:gd name="T43" fmla="*/ 151 h 229"/>
                <a:gd name="T44" fmla="*/ 0 w 102"/>
                <a:gd name="T45" fmla="*/ 158 h 229"/>
                <a:gd name="T46" fmla="*/ 1 w 102"/>
                <a:gd name="T47" fmla="*/ 166 h 229"/>
                <a:gd name="T48" fmla="*/ 3 w 102"/>
                <a:gd name="T49" fmla="*/ 175 h 229"/>
                <a:gd name="T50" fmla="*/ 4 w 102"/>
                <a:gd name="T51" fmla="*/ 183 h 229"/>
                <a:gd name="T52" fmla="*/ 6 w 102"/>
                <a:gd name="T53" fmla="*/ 191 h 229"/>
                <a:gd name="T54" fmla="*/ 7 w 102"/>
                <a:gd name="T55" fmla="*/ 200 h 229"/>
                <a:gd name="T56" fmla="*/ 10 w 102"/>
                <a:gd name="T57" fmla="*/ 206 h 229"/>
                <a:gd name="T58" fmla="*/ 13 w 102"/>
                <a:gd name="T59" fmla="*/ 211 h 229"/>
                <a:gd name="T60" fmla="*/ 16 w 102"/>
                <a:gd name="T61" fmla="*/ 214 h 229"/>
                <a:gd name="T62" fmla="*/ 20 w 102"/>
                <a:gd name="T63" fmla="*/ 218 h 229"/>
                <a:gd name="T64" fmla="*/ 24 w 102"/>
                <a:gd name="T65" fmla="*/ 220 h 229"/>
                <a:gd name="T66" fmla="*/ 35 w 102"/>
                <a:gd name="T67" fmla="*/ 228 h 22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02" h="229">
                  <a:moveTo>
                    <a:pt x="101" y="0"/>
                  </a:moveTo>
                  <a:lnTo>
                    <a:pt x="62" y="39"/>
                  </a:lnTo>
                  <a:lnTo>
                    <a:pt x="57" y="43"/>
                  </a:lnTo>
                  <a:lnTo>
                    <a:pt x="52" y="47"/>
                  </a:lnTo>
                  <a:lnTo>
                    <a:pt x="46" y="52"/>
                  </a:lnTo>
                  <a:lnTo>
                    <a:pt x="42" y="57"/>
                  </a:lnTo>
                  <a:lnTo>
                    <a:pt x="38" y="64"/>
                  </a:lnTo>
                  <a:lnTo>
                    <a:pt x="35" y="70"/>
                  </a:lnTo>
                  <a:lnTo>
                    <a:pt x="32" y="76"/>
                  </a:lnTo>
                  <a:lnTo>
                    <a:pt x="28" y="82"/>
                  </a:lnTo>
                  <a:lnTo>
                    <a:pt x="24" y="86"/>
                  </a:lnTo>
                  <a:lnTo>
                    <a:pt x="21" y="92"/>
                  </a:lnTo>
                  <a:lnTo>
                    <a:pt x="19" y="97"/>
                  </a:lnTo>
                  <a:lnTo>
                    <a:pt x="16" y="103"/>
                  </a:lnTo>
                  <a:lnTo>
                    <a:pt x="13" y="109"/>
                  </a:lnTo>
                  <a:lnTo>
                    <a:pt x="9" y="120"/>
                  </a:lnTo>
                  <a:lnTo>
                    <a:pt x="7" y="125"/>
                  </a:lnTo>
                  <a:lnTo>
                    <a:pt x="5" y="130"/>
                  </a:lnTo>
                  <a:lnTo>
                    <a:pt x="3" y="135"/>
                  </a:lnTo>
                  <a:lnTo>
                    <a:pt x="2" y="140"/>
                  </a:lnTo>
                  <a:lnTo>
                    <a:pt x="1" y="145"/>
                  </a:lnTo>
                  <a:lnTo>
                    <a:pt x="0" y="151"/>
                  </a:lnTo>
                  <a:lnTo>
                    <a:pt x="0" y="158"/>
                  </a:lnTo>
                  <a:lnTo>
                    <a:pt x="1" y="166"/>
                  </a:lnTo>
                  <a:lnTo>
                    <a:pt x="3" y="175"/>
                  </a:lnTo>
                  <a:lnTo>
                    <a:pt x="4" y="183"/>
                  </a:lnTo>
                  <a:lnTo>
                    <a:pt x="6" y="191"/>
                  </a:lnTo>
                  <a:lnTo>
                    <a:pt x="7" y="200"/>
                  </a:lnTo>
                  <a:lnTo>
                    <a:pt x="10" y="206"/>
                  </a:lnTo>
                  <a:lnTo>
                    <a:pt x="13" y="211"/>
                  </a:lnTo>
                  <a:lnTo>
                    <a:pt x="16" y="214"/>
                  </a:lnTo>
                  <a:lnTo>
                    <a:pt x="20" y="218"/>
                  </a:lnTo>
                  <a:lnTo>
                    <a:pt x="24" y="220"/>
                  </a:lnTo>
                  <a:lnTo>
                    <a:pt x="35" y="228"/>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74" name="Freeform 13"/>
            <p:cNvSpPr>
              <a:spLocks/>
            </p:cNvSpPr>
            <p:nvPr/>
          </p:nvSpPr>
          <p:spPr bwMode="auto">
            <a:xfrm>
              <a:off x="1585" y="247"/>
              <a:ext cx="150" cy="206"/>
            </a:xfrm>
            <a:custGeom>
              <a:avLst/>
              <a:gdLst>
                <a:gd name="T0" fmla="*/ 149 w 150"/>
                <a:gd name="T1" fmla="*/ 11 h 206"/>
                <a:gd name="T2" fmla="*/ 132 w 150"/>
                <a:gd name="T3" fmla="*/ 3 h 206"/>
                <a:gd name="T4" fmla="*/ 126 w 150"/>
                <a:gd name="T5" fmla="*/ 1 h 206"/>
                <a:gd name="T6" fmla="*/ 118 w 150"/>
                <a:gd name="T7" fmla="*/ 1 h 206"/>
                <a:gd name="T8" fmla="*/ 108 w 150"/>
                <a:gd name="T9" fmla="*/ 0 h 206"/>
                <a:gd name="T10" fmla="*/ 100 w 150"/>
                <a:gd name="T11" fmla="*/ 0 h 206"/>
                <a:gd name="T12" fmla="*/ 94 w 150"/>
                <a:gd name="T13" fmla="*/ 1 h 206"/>
                <a:gd name="T14" fmla="*/ 88 w 150"/>
                <a:gd name="T15" fmla="*/ 3 h 206"/>
                <a:gd name="T16" fmla="*/ 82 w 150"/>
                <a:gd name="T17" fmla="*/ 4 h 206"/>
                <a:gd name="T18" fmla="*/ 76 w 150"/>
                <a:gd name="T19" fmla="*/ 6 h 206"/>
                <a:gd name="T20" fmla="*/ 71 w 150"/>
                <a:gd name="T21" fmla="*/ 7 h 206"/>
                <a:gd name="T22" fmla="*/ 66 w 150"/>
                <a:gd name="T23" fmla="*/ 9 h 206"/>
                <a:gd name="T24" fmla="*/ 61 w 150"/>
                <a:gd name="T25" fmla="*/ 11 h 206"/>
                <a:gd name="T26" fmla="*/ 56 w 150"/>
                <a:gd name="T27" fmla="*/ 13 h 206"/>
                <a:gd name="T28" fmla="*/ 52 w 150"/>
                <a:gd name="T29" fmla="*/ 16 h 206"/>
                <a:gd name="T30" fmla="*/ 49 w 150"/>
                <a:gd name="T31" fmla="*/ 19 h 206"/>
                <a:gd name="T32" fmla="*/ 46 w 150"/>
                <a:gd name="T33" fmla="*/ 22 h 206"/>
                <a:gd name="T34" fmla="*/ 44 w 150"/>
                <a:gd name="T35" fmla="*/ 26 h 206"/>
                <a:gd name="T36" fmla="*/ 42 w 150"/>
                <a:gd name="T37" fmla="*/ 30 h 206"/>
                <a:gd name="T38" fmla="*/ 39 w 150"/>
                <a:gd name="T39" fmla="*/ 33 h 206"/>
                <a:gd name="T40" fmla="*/ 37 w 150"/>
                <a:gd name="T41" fmla="*/ 38 h 206"/>
                <a:gd name="T42" fmla="*/ 35 w 150"/>
                <a:gd name="T43" fmla="*/ 43 h 206"/>
                <a:gd name="T44" fmla="*/ 33 w 150"/>
                <a:gd name="T45" fmla="*/ 48 h 206"/>
                <a:gd name="T46" fmla="*/ 30 w 150"/>
                <a:gd name="T47" fmla="*/ 57 h 206"/>
                <a:gd name="T48" fmla="*/ 24 w 150"/>
                <a:gd name="T49" fmla="*/ 78 h 206"/>
                <a:gd name="T50" fmla="*/ 19 w 150"/>
                <a:gd name="T51" fmla="*/ 90 h 206"/>
                <a:gd name="T52" fmla="*/ 15 w 150"/>
                <a:gd name="T53" fmla="*/ 103 h 206"/>
                <a:gd name="T54" fmla="*/ 9 w 150"/>
                <a:gd name="T55" fmla="*/ 117 h 206"/>
                <a:gd name="T56" fmla="*/ 6 w 150"/>
                <a:gd name="T57" fmla="*/ 129 h 206"/>
                <a:gd name="T58" fmla="*/ 4 w 150"/>
                <a:gd name="T59" fmla="*/ 142 h 206"/>
                <a:gd name="T60" fmla="*/ 2 w 150"/>
                <a:gd name="T61" fmla="*/ 154 h 206"/>
                <a:gd name="T62" fmla="*/ 1 w 150"/>
                <a:gd name="T63" fmla="*/ 165 h 206"/>
                <a:gd name="T64" fmla="*/ 0 w 150"/>
                <a:gd name="T65" fmla="*/ 174 h 206"/>
                <a:gd name="T66" fmla="*/ 0 w 150"/>
                <a:gd name="T67" fmla="*/ 181 h 206"/>
                <a:gd name="T68" fmla="*/ 1 w 150"/>
                <a:gd name="T69" fmla="*/ 187 h 206"/>
                <a:gd name="T70" fmla="*/ 5 w 150"/>
                <a:gd name="T71" fmla="*/ 192 h 206"/>
                <a:gd name="T72" fmla="*/ 9 w 150"/>
                <a:gd name="T73" fmla="*/ 196 h 206"/>
                <a:gd name="T74" fmla="*/ 13 w 150"/>
                <a:gd name="T75" fmla="*/ 199 h 206"/>
                <a:gd name="T76" fmla="*/ 17 w 150"/>
                <a:gd name="T77" fmla="*/ 201 h 206"/>
                <a:gd name="T78" fmla="*/ 21 w 150"/>
                <a:gd name="T79" fmla="*/ 204 h 206"/>
                <a:gd name="T80" fmla="*/ 26 w 150"/>
                <a:gd name="T81" fmla="*/ 205 h 206"/>
                <a:gd name="T82" fmla="*/ 33 w 150"/>
                <a:gd name="T83" fmla="*/ 205 h 206"/>
                <a:gd name="T84" fmla="*/ 39 w 150"/>
                <a:gd name="T85" fmla="*/ 204 h 206"/>
                <a:gd name="T86" fmla="*/ 46 w 150"/>
                <a:gd name="T87" fmla="*/ 203 h 206"/>
                <a:gd name="T88" fmla="*/ 52 w 150"/>
                <a:gd name="T89" fmla="*/ 202 h 206"/>
                <a:gd name="T90" fmla="*/ 77 w 150"/>
                <a:gd name="T91" fmla="*/ 197 h 20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50" h="206">
                  <a:moveTo>
                    <a:pt x="149" y="11"/>
                  </a:moveTo>
                  <a:lnTo>
                    <a:pt x="132" y="3"/>
                  </a:lnTo>
                  <a:lnTo>
                    <a:pt x="126" y="1"/>
                  </a:lnTo>
                  <a:lnTo>
                    <a:pt x="118" y="1"/>
                  </a:lnTo>
                  <a:lnTo>
                    <a:pt x="108" y="0"/>
                  </a:lnTo>
                  <a:lnTo>
                    <a:pt x="100" y="0"/>
                  </a:lnTo>
                  <a:lnTo>
                    <a:pt x="94" y="1"/>
                  </a:lnTo>
                  <a:lnTo>
                    <a:pt x="88" y="3"/>
                  </a:lnTo>
                  <a:lnTo>
                    <a:pt x="82" y="4"/>
                  </a:lnTo>
                  <a:lnTo>
                    <a:pt x="76" y="6"/>
                  </a:lnTo>
                  <a:lnTo>
                    <a:pt x="71" y="7"/>
                  </a:lnTo>
                  <a:lnTo>
                    <a:pt x="66" y="9"/>
                  </a:lnTo>
                  <a:lnTo>
                    <a:pt x="61" y="11"/>
                  </a:lnTo>
                  <a:lnTo>
                    <a:pt x="56" y="13"/>
                  </a:lnTo>
                  <a:lnTo>
                    <a:pt x="52" y="16"/>
                  </a:lnTo>
                  <a:lnTo>
                    <a:pt x="49" y="19"/>
                  </a:lnTo>
                  <a:lnTo>
                    <a:pt x="46" y="22"/>
                  </a:lnTo>
                  <a:lnTo>
                    <a:pt x="44" y="26"/>
                  </a:lnTo>
                  <a:lnTo>
                    <a:pt x="42" y="30"/>
                  </a:lnTo>
                  <a:lnTo>
                    <a:pt x="39" y="33"/>
                  </a:lnTo>
                  <a:lnTo>
                    <a:pt x="37" y="38"/>
                  </a:lnTo>
                  <a:lnTo>
                    <a:pt x="35" y="43"/>
                  </a:lnTo>
                  <a:lnTo>
                    <a:pt x="33" y="48"/>
                  </a:lnTo>
                  <a:lnTo>
                    <a:pt x="30" y="57"/>
                  </a:lnTo>
                  <a:lnTo>
                    <a:pt x="24" y="78"/>
                  </a:lnTo>
                  <a:lnTo>
                    <a:pt x="19" y="90"/>
                  </a:lnTo>
                  <a:lnTo>
                    <a:pt x="15" y="103"/>
                  </a:lnTo>
                  <a:lnTo>
                    <a:pt x="9" y="117"/>
                  </a:lnTo>
                  <a:lnTo>
                    <a:pt x="6" y="129"/>
                  </a:lnTo>
                  <a:lnTo>
                    <a:pt x="4" y="142"/>
                  </a:lnTo>
                  <a:lnTo>
                    <a:pt x="2" y="154"/>
                  </a:lnTo>
                  <a:lnTo>
                    <a:pt x="1" y="165"/>
                  </a:lnTo>
                  <a:lnTo>
                    <a:pt x="0" y="174"/>
                  </a:lnTo>
                  <a:lnTo>
                    <a:pt x="0" y="181"/>
                  </a:lnTo>
                  <a:lnTo>
                    <a:pt x="1" y="187"/>
                  </a:lnTo>
                  <a:lnTo>
                    <a:pt x="5" y="192"/>
                  </a:lnTo>
                  <a:lnTo>
                    <a:pt x="9" y="196"/>
                  </a:lnTo>
                  <a:lnTo>
                    <a:pt x="13" y="199"/>
                  </a:lnTo>
                  <a:lnTo>
                    <a:pt x="17" y="201"/>
                  </a:lnTo>
                  <a:lnTo>
                    <a:pt x="21" y="204"/>
                  </a:lnTo>
                  <a:lnTo>
                    <a:pt x="26" y="205"/>
                  </a:lnTo>
                  <a:lnTo>
                    <a:pt x="33" y="205"/>
                  </a:lnTo>
                  <a:lnTo>
                    <a:pt x="39" y="204"/>
                  </a:lnTo>
                  <a:lnTo>
                    <a:pt x="46" y="203"/>
                  </a:lnTo>
                  <a:lnTo>
                    <a:pt x="52" y="202"/>
                  </a:lnTo>
                  <a:lnTo>
                    <a:pt x="77" y="197"/>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75" name="Freeform 14"/>
            <p:cNvSpPr>
              <a:spLocks/>
            </p:cNvSpPr>
            <p:nvPr/>
          </p:nvSpPr>
          <p:spPr bwMode="auto">
            <a:xfrm>
              <a:off x="1548" y="348"/>
              <a:ext cx="115" cy="37"/>
            </a:xfrm>
            <a:custGeom>
              <a:avLst/>
              <a:gdLst>
                <a:gd name="T0" fmla="*/ 114 w 115"/>
                <a:gd name="T1" fmla="*/ 0 h 37"/>
                <a:gd name="T2" fmla="*/ 104 w 115"/>
                <a:gd name="T3" fmla="*/ 3 h 37"/>
                <a:gd name="T4" fmla="*/ 100 w 115"/>
                <a:gd name="T5" fmla="*/ 4 h 37"/>
                <a:gd name="T6" fmla="*/ 94 w 115"/>
                <a:gd name="T7" fmla="*/ 5 h 37"/>
                <a:gd name="T8" fmla="*/ 89 w 115"/>
                <a:gd name="T9" fmla="*/ 5 h 37"/>
                <a:gd name="T10" fmla="*/ 84 w 115"/>
                <a:gd name="T11" fmla="*/ 6 h 37"/>
                <a:gd name="T12" fmla="*/ 79 w 115"/>
                <a:gd name="T13" fmla="*/ 7 h 37"/>
                <a:gd name="T14" fmla="*/ 75 w 115"/>
                <a:gd name="T15" fmla="*/ 9 h 37"/>
                <a:gd name="T16" fmla="*/ 69 w 115"/>
                <a:gd name="T17" fmla="*/ 11 h 37"/>
                <a:gd name="T18" fmla="*/ 63 w 115"/>
                <a:gd name="T19" fmla="*/ 14 h 37"/>
                <a:gd name="T20" fmla="*/ 56 w 115"/>
                <a:gd name="T21" fmla="*/ 17 h 37"/>
                <a:gd name="T22" fmla="*/ 47 w 115"/>
                <a:gd name="T23" fmla="*/ 21 h 37"/>
                <a:gd name="T24" fmla="*/ 38 w 115"/>
                <a:gd name="T25" fmla="*/ 25 h 37"/>
                <a:gd name="T26" fmla="*/ 0 w 115"/>
                <a:gd name="T27" fmla="*/ 36 h 3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15" h="37">
                  <a:moveTo>
                    <a:pt x="114" y="0"/>
                  </a:moveTo>
                  <a:lnTo>
                    <a:pt x="104" y="3"/>
                  </a:lnTo>
                  <a:lnTo>
                    <a:pt x="100" y="4"/>
                  </a:lnTo>
                  <a:lnTo>
                    <a:pt x="94" y="5"/>
                  </a:lnTo>
                  <a:lnTo>
                    <a:pt x="89" y="5"/>
                  </a:lnTo>
                  <a:lnTo>
                    <a:pt x="84" y="6"/>
                  </a:lnTo>
                  <a:lnTo>
                    <a:pt x="79" y="7"/>
                  </a:lnTo>
                  <a:lnTo>
                    <a:pt x="75" y="9"/>
                  </a:lnTo>
                  <a:lnTo>
                    <a:pt x="69" y="11"/>
                  </a:lnTo>
                  <a:lnTo>
                    <a:pt x="63" y="14"/>
                  </a:lnTo>
                  <a:lnTo>
                    <a:pt x="56" y="17"/>
                  </a:lnTo>
                  <a:lnTo>
                    <a:pt x="47" y="21"/>
                  </a:lnTo>
                  <a:lnTo>
                    <a:pt x="38" y="25"/>
                  </a:lnTo>
                  <a:lnTo>
                    <a:pt x="0" y="36"/>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76" name="Freeform 15"/>
            <p:cNvSpPr>
              <a:spLocks/>
            </p:cNvSpPr>
            <p:nvPr/>
          </p:nvSpPr>
          <p:spPr bwMode="auto">
            <a:xfrm>
              <a:off x="1680" y="336"/>
              <a:ext cx="91" cy="121"/>
            </a:xfrm>
            <a:custGeom>
              <a:avLst/>
              <a:gdLst>
                <a:gd name="T0" fmla="*/ 0 w 91"/>
                <a:gd name="T1" fmla="*/ 0 h 121"/>
                <a:gd name="T2" fmla="*/ 17 w 91"/>
                <a:gd name="T3" fmla="*/ 34 h 121"/>
                <a:gd name="T4" fmla="*/ 20 w 91"/>
                <a:gd name="T5" fmla="*/ 41 h 121"/>
                <a:gd name="T6" fmla="*/ 23 w 91"/>
                <a:gd name="T7" fmla="*/ 49 h 121"/>
                <a:gd name="T8" fmla="*/ 32 w 91"/>
                <a:gd name="T9" fmla="*/ 77 h 121"/>
                <a:gd name="T10" fmla="*/ 34 w 91"/>
                <a:gd name="T11" fmla="*/ 79 h 121"/>
                <a:gd name="T12" fmla="*/ 38 w 91"/>
                <a:gd name="T13" fmla="*/ 79 h 121"/>
                <a:gd name="T14" fmla="*/ 41 w 91"/>
                <a:gd name="T15" fmla="*/ 77 h 121"/>
                <a:gd name="T16" fmla="*/ 44 w 91"/>
                <a:gd name="T17" fmla="*/ 73 h 121"/>
                <a:gd name="T18" fmla="*/ 47 w 91"/>
                <a:gd name="T19" fmla="*/ 68 h 121"/>
                <a:gd name="T20" fmla="*/ 49 w 91"/>
                <a:gd name="T21" fmla="*/ 64 h 121"/>
                <a:gd name="T22" fmla="*/ 53 w 91"/>
                <a:gd name="T23" fmla="*/ 59 h 121"/>
                <a:gd name="T24" fmla="*/ 57 w 91"/>
                <a:gd name="T25" fmla="*/ 53 h 121"/>
                <a:gd name="T26" fmla="*/ 62 w 91"/>
                <a:gd name="T27" fmla="*/ 47 h 121"/>
                <a:gd name="T28" fmla="*/ 67 w 91"/>
                <a:gd name="T29" fmla="*/ 43 h 121"/>
                <a:gd name="T30" fmla="*/ 71 w 91"/>
                <a:gd name="T31" fmla="*/ 39 h 121"/>
                <a:gd name="T32" fmla="*/ 76 w 91"/>
                <a:gd name="T33" fmla="*/ 36 h 121"/>
                <a:gd name="T34" fmla="*/ 79 w 91"/>
                <a:gd name="T35" fmla="*/ 36 h 121"/>
                <a:gd name="T36" fmla="*/ 82 w 91"/>
                <a:gd name="T37" fmla="*/ 38 h 121"/>
                <a:gd name="T38" fmla="*/ 85 w 91"/>
                <a:gd name="T39" fmla="*/ 41 h 121"/>
                <a:gd name="T40" fmla="*/ 86 w 91"/>
                <a:gd name="T41" fmla="*/ 47 h 121"/>
                <a:gd name="T42" fmla="*/ 88 w 91"/>
                <a:gd name="T43" fmla="*/ 54 h 121"/>
                <a:gd name="T44" fmla="*/ 88 w 91"/>
                <a:gd name="T45" fmla="*/ 62 h 121"/>
                <a:gd name="T46" fmla="*/ 89 w 91"/>
                <a:gd name="T47" fmla="*/ 70 h 121"/>
                <a:gd name="T48" fmla="*/ 89 w 91"/>
                <a:gd name="T49" fmla="*/ 78 h 121"/>
                <a:gd name="T50" fmla="*/ 90 w 91"/>
                <a:gd name="T51" fmla="*/ 120 h 12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91" h="121">
                  <a:moveTo>
                    <a:pt x="0" y="0"/>
                  </a:moveTo>
                  <a:lnTo>
                    <a:pt x="17" y="34"/>
                  </a:lnTo>
                  <a:lnTo>
                    <a:pt x="20" y="41"/>
                  </a:lnTo>
                  <a:lnTo>
                    <a:pt x="23" y="49"/>
                  </a:lnTo>
                  <a:lnTo>
                    <a:pt x="32" y="77"/>
                  </a:lnTo>
                  <a:lnTo>
                    <a:pt x="34" y="79"/>
                  </a:lnTo>
                  <a:lnTo>
                    <a:pt x="38" y="79"/>
                  </a:lnTo>
                  <a:lnTo>
                    <a:pt x="41" y="77"/>
                  </a:lnTo>
                  <a:lnTo>
                    <a:pt x="44" y="73"/>
                  </a:lnTo>
                  <a:lnTo>
                    <a:pt x="47" y="68"/>
                  </a:lnTo>
                  <a:lnTo>
                    <a:pt x="49" y="64"/>
                  </a:lnTo>
                  <a:lnTo>
                    <a:pt x="53" y="59"/>
                  </a:lnTo>
                  <a:lnTo>
                    <a:pt x="57" y="53"/>
                  </a:lnTo>
                  <a:lnTo>
                    <a:pt x="62" y="47"/>
                  </a:lnTo>
                  <a:lnTo>
                    <a:pt x="67" y="43"/>
                  </a:lnTo>
                  <a:lnTo>
                    <a:pt x="71" y="39"/>
                  </a:lnTo>
                  <a:lnTo>
                    <a:pt x="76" y="36"/>
                  </a:lnTo>
                  <a:lnTo>
                    <a:pt x="79" y="36"/>
                  </a:lnTo>
                  <a:lnTo>
                    <a:pt x="82" y="38"/>
                  </a:lnTo>
                  <a:lnTo>
                    <a:pt x="85" y="41"/>
                  </a:lnTo>
                  <a:lnTo>
                    <a:pt x="86" y="47"/>
                  </a:lnTo>
                  <a:lnTo>
                    <a:pt x="88" y="54"/>
                  </a:lnTo>
                  <a:lnTo>
                    <a:pt x="88" y="62"/>
                  </a:lnTo>
                  <a:lnTo>
                    <a:pt x="89" y="70"/>
                  </a:lnTo>
                  <a:lnTo>
                    <a:pt x="89" y="78"/>
                  </a:lnTo>
                  <a:lnTo>
                    <a:pt x="90" y="120"/>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77" name="Freeform 16"/>
            <p:cNvSpPr>
              <a:spLocks/>
            </p:cNvSpPr>
            <p:nvPr/>
          </p:nvSpPr>
          <p:spPr bwMode="auto">
            <a:xfrm>
              <a:off x="1812" y="354"/>
              <a:ext cx="43" cy="91"/>
            </a:xfrm>
            <a:custGeom>
              <a:avLst/>
              <a:gdLst>
                <a:gd name="T0" fmla="*/ 0 w 43"/>
                <a:gd name="T1" fmla="*/ 60 h 91"/>
                <a:gd name="T2" fmla="*/ 10 w 43"/>
                <a:gd name="T3" fmla="*/ 60 h 91"/>
                <a:gd name="T4" fmla="*/ 14 w 43"/>
                <a:gd name="T5" fmla="*/ 59 h 91"/>
                <a:gd name="T6" fmla="*/ 18 w 43"/>
                <a:gd name="T7" fmla="*/ 56 h 91"/>
                <a:gd name="T8" fmla="*/ 22 w 43"/>
                <a:gd name="T9" fmla="*/ 53 h 91"/>
                <a:gd name="T10" fmla="*/ 26 w 43"/>
                <a:gd name="T11" fmla="*/ 49 h 91"/>
                <a:gd name="T12" fmla="*/ 30 w 43"/>
                <a:gd name="T13" fmla="*/ 43 h 91"/>
                <a:gd name="T14" fmla="*/ 34 w 43"/>
                <a:gd name="T15" fmla="*/ 37 h 91"/>
                <a:gd name="T16" fmla="*/ 37 w 43"/>
                <a:gd name="T17" fmla="*/ 31 h 91"/>
                <a:gd name="T18" fmla="*/ 38 w 43"/>
                <a:gd name="T19" fmla="*/ 25 h 91"/>
                <a:gd name="T20" fmla="*/ 40 w 43"/>
                <a:gd name="T21" fmla="*/ 18 h 91"/>
                <a:gd name="T22" fmla="*/ 40 w 43"/>
                <a:gd name="T23" fmla="*/ 13 h 91"/>
                <a:gd name="T24" fmla="*/ 39 w 43"/>
                <a:gd name="T25" fmla="*/ 8 h 91"/>
                <a:gd name="T26" fmla="*/ 38 w 43"/>
                <a:gd name="T27" fmla="*/ 3 h 91"/>
                <a:gd name="T28" fmla="*/ 36 w 43"/>
                <a:gd name="T29" fmla="*/ 1 h 91"/>
                <a:gd name="T30" fmla="*/ 34 w 43"/>
                <a:gd name="T31" fmla="*/ 0 h 91"/>
                <a:gd name="T32" fmla="*/ 30 w 43"/>
                <a:gd name="T33" fmla="*/ 0 h 91"/>
                <a:gd name="T34" fmla="*/ 27 w 43"/>
                <a:gd name="T35" fmla="*/ 1 h 91"/>
                <a:gd name="T36" fmla="*/ 23 w 43"/>
                <a:gd name="T37" fmla="*/ 4 h 91"/>
                <a:gd name="T38" fmla="*/ 19 w 43"/>
                <a:gd name="T39" fmla="*/ 7 h 91"/>
                <a:gd name="T40" fmla="*/ 16 w 43"/>
                <a:gd name="T41" fmla="*/ 11 h 91"/>
                <a:gd name="T42" fmla="*/ 14 w 43"/>
                <a:gd name="T43" fmla="*/ 17 h 91"/>
                <a:gd name="T44" fmla="*/ 11 w 43"/>
                <a:gd name="T45" fmla="*/ 23 h 91"/>
                <a:gd name="T46" fmla="*/ 10 w 43"/>
                <a:gd name="T47" fmla="*/ 31 h 91"/>
                <a:gd name="T48" fmla="*/ 10 w 43"/>
                <a:gd name="T49" fmla="*/ 39 h 91"/>
                <a:gd name="T50" fmla="*/ 11 w 43"/>
                <a:gd name="T51" fmla="*/ 48 h 91"/>
                <a:gd name="T52" fmla="*/ 13 w 43"/>
                <a:gd name="T53" fmla="*/ 55 h 91"/>
                <a:gd name="T54" fmla="*/ 15 w 43"/>
                <a:gd name="T55" fmla="*/ 62 h 91"/>
                <a:gd name="T56" fmla="*/ 18 w 43"/>
                <a:gd name="T57" fmla="*/ 67 h 91"/>
                <a:gd name="T58" fmla="*/ 22 w 43"/>
                <a:gd name="T59" fmla="*/ 72 h 91"/>
                <a:gd name="T60" fmla="*/ 25 w 43"/>
                <a:gd name="T61" fmla="*/ 77 h 91"/>
                <a:gd name="T62" fmla="*/ 42 w 43"/>
                <a:gd name="T63" fmla="*/ 90 h 9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3" h="91">
                  <a:moveTo>
                    <a:pt x="0" y="60"/>
                  </a:moveTo>
                  <a:lnTo>
                    <a:pt x="10" y="60"/>
                  </a:lnTo>
                  <a:lnTo>
                    <a:pt x="14" y="59"/>
                  </a:lnTo>
                  <a:lnTo>
                    <a:pt x="18" y="56"/>
                  </a:lnTo>
                  <a:lnTo>
                    <a:pt x="22" y="53"/>
                  </a:lnTo>
                  <a:lnTo>
                    <a:pt x="26" y="49"/>
                  </a:lnTo>
                  <a:lnTo>
                    <a:pt x="30" y="43"/>
                  </a:lnTo>
                  <a:lnTo>
                    <a:pt x="34" y="37"/>
                  </a:lnTo>
                  <a:lnTo>
                    <a:pt x="37" y="31"/>
                  </a:lnTo>
                  <a:lnTo>
                    <a:pt x="38" y="25"/>
                  </a:lnTo>
                  <a:lnTo>
                    <a:pt x="40" y="18"/>
                  </a:lnTo>
                  <a:lnTo>
                    <a:pt x="40" y="13"/>
                  </a:lnTo>
                  <a:lnTo>
                    <a:pt x="39" y="8"/>
                  </a:lnTo>
                  <a:lnTo>
                    <a:pt x="38" y="3"/>
                  </a:lnTo>
                  <a:lnTo>
                    <a:pt x="36" y="1"/>
                  </a:lnTo>
                  <a:lnTo>
                    <a:pt x="34" y="0"/>
                  </a:lnTo>
                  <a:lnTo>
                    <a:pt x="30" y="0"/>
                  </a:lnTo>
                  <a:lnTo>
                    <a:pt x="27" y="1"/>
                  </a:lnTo>
                  <a:lnTo>
                    <a:pt x="23" y="4"/>
                  </a:lnTo>
                  <a:lnTo>
                    <a:pt x="19" y="7"/>
                  </a:lnTo>
                  <a:lnTo>
                    <a:pt x="16" y="11"/>
                  </a:lnTo>
                  <a:lnTo>
                    <a:pt x="14" y="17"/>
                  </a:lnTo>
                  <a:lnTo>
                    <a:pt x="11" y="23"/>
                  </a:lnTo>
                  <a:lnTo>
                    <a:pt x="10" y="31"/>
                  </a:lnTo>
                  <a:lnTo>
                    <a:pt x="10" y="39"/>
                  </a:lnTo>
                  <a:lnTo>
                    <a:pt x="11" y="48"/>
                  </a:lnTo>
                  <a:lnTo>
                    <a:pt x="13" y="55"/>
                  </a:lnTo>
                  <a:lnTo>
                    <a:pt x="15" y="62"/>
                  </a:lnTo>
                  <a:lnTo>
                    <a:pt x="18" y="67"/>
                  </a:lnTo>
                  <a:lnTo>
                    <a:pt x="22" y="72"/>
                  </a:lnTo>
                  <a:lnTo>
                    <a:pt x="25" y="77"/>
                  </a:lnTo>
                  <a:lnTo>
                    <a:pt x="42" y="90"/>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78" name="Freeform 17"/>
            <p:cNvSpPr>
              <a:spLocks/>
            </p:cNvSpPr>
            <p:nvPr/>
          </p:nvSpPr>
          <p:spPr bwMode="auto">
            <a:xfrm>
              <a:off x="1902" y="366"/>
              <a:ext cx="55" cy="47"/>
            </a:xfrm>
            <a:custGeom>
              <a:avLst/>
              <a:gdLst>
                <a:gd name="T0" fmla="*/ 0 w 55"/>
                <a:gd name="T1" fmla="*/ 0 h 47"/>
                <a:gd name="T2" fmla="*/ 3 w 55"/>
                <a:gd name="T3" fmla="*/ 22 h 47"/>
                <a:gd name="T4" fmla="*/ 5 w 55"/>
                <a:gd name="T5" fmla="*/ 30 h 47"/>
                <a:gd name="T6" fmla="*/ 7 w 55"/>
                <a:gd name="T7" fmla="*/ 37 h 47"/>
                <a:gd name="T8" fmla="*/ 8 w 55"/>
                <a:gd name="T9" fmla="*/ 43 h 47"/>
                <a:gd name="T10" fmla="*/ 10 w 55"/>
                <a:gd name="T11" fmla="*/ 45 h 47"/>
                <a:gd name="T12" fmla="*/ 12 w 55"/>
                <a:gd name="T13" fmla="*/ 46 h 47"/>
                <a:gd name="T14" fmla="*/ 14 w 55"/>
                <a:gd name="T15" fmla="*/ 44 h 47"/>
                <a:gd name="T16" fmla="*/ 16 w 55"/>
                <a:gd name="T17" fmla="*/ 41 h 47"/>
                <a:gd name="T18" fmla="*/ 18 w 55"/>
                <a:gd name="T19" fmla="*/ 36 h 47"/>
                <a:gd name="T20" fmla="*/ 20 w 55"/>
                <a:gd name="T21" fmla="*/ 30 h 47"/>
                <a:gd name="T22" fmla="*/ 23 w 55"/>
                <a:gd name="T23" fmla="*/ 25 h 47"/>
                <a:gd name="T24" fmla="*/ 26 w 55"/>
                <a:gd name="T25" fmla="*/ 20 h 47"/>
                <a:gd name="T26" fmla="*/ 29 w 55"/>
                <a:gd name="T27" fmla="*/ 15 h 47"/>
                <a:gd name="T28" fmla="*/ 33 w 55"/>
                <a:gd name="T29" fmla="*/ 13 h 47"/>
                <a:gd name="T30" fmla="*/ 37 w 55"/>
                <a:gd name="T31" fmla="*/ 12 h 47"/>
                <a:gd name="T32" fmla="*/ 54 w 55"/>
                <a:gd name="T33" fmla="*/ 18 h 4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5" h="47">
                  <a:moveTo>
                    <a:pt x="0" y="0"/>
                  </a:moveTo>
                  <a:lnTo>
                    <a:pt x="3" y="22"/>
                  </a:lnTo>
                  <a:lnTo>
                    <a:pt x="5" y="30"/>
                  </a:lnTo>
                  <a:lnTo>
                    <a:pt x="7" y="37"/>
                  </a:lnTo>
                  <a:lnTo>
                    <a:pt x="8" y="43"/>
                  </a:lnTo>
                  <a:lnTo>
                    <a:pt x="10" y="45"/>
                  </a:lnTo>
                  <a:lnTo>
                    <a:pt x="12" y="46"/>
                  </a:lnTo>
                  <a:lnTo>
                    <a:pt x="14" y="44"/>
                  </a:lnTo>
                  <a:lnTo>
                    <a:pt x="16" y="41"/>
                  </a:lnTo>
                  <a:lnTo>
                    <a:pt x="18" y="36"/>
                  </a:lnTo>
                  <a:lnTo>
                    <a:pt x="20" y="30"/>
                  </a:lnTo>
                  <a:lnTo>
                    <a:pt x="23" y="25"/>
                  </a:lnTo>
                  <a:lnTo>
                    <a:pt x="26" y="20"/>
                  </a:lnTo>
                  <a:lnTo>
                    <a:pt x="29" y="15"/>
                  </a:lnTo>
                  <a:lnTo>
                    <a:pt x="33" y="13"/>
                  </a:lnTo>
                  <a:lnTo>
                    <a:pt x="37" y="12"/>
                  </a:lnTo>
                  <a:lnTo>
                    <a:pt x="54" y="18"/>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79" name="Freeform 18"/>
            <p:cNvSpPr>
              <a:spLocks/>
            </p:cNvSpPr>
            <p:nvPr/>
          </p:nvSpPr>
          <p:spPr bwMode="auto">
            <a:xfrm>
              <a:off x="1956" y="347"/>
              <a:ext cx="85" cy="228"/>
            </a:xfrm>
            <a:custGeom>
              <a:avLst/>
              <a:gdLst>
                <a:gd name="T0" fmla="*/ 60 w 85"/>
                <a:gd name="T1" fmla="*/ 25 h 228"/>
                <a:gd name="T2" fmla="*/ 67 w 85"/>
                <a:gd name="T3" fmla="*/ 28 h 228"/>
                <a:gd name="T4" fmla="*/ 68 w 85"/>
                <a:gd name="T5" fmla="*/ 30 h 228"/>
                <a:gd name="T6" fmla="*/ 68 w 85"/>
                <a:gd name="T7" fmla="*/ 33 h 228"/>
                <a:gd name="T8" fmla="*/ 67 w 85"/>
                <a:gd name="T9" fmla="*/ 36 h 228"/>
                <a:gd name="T10" fmla="*/ 65 w 85"/>
                <a:gd name="T11" fmla="*/ 40 h 228"/>
                <a:gd name="T12" fmla="*/ 63 w 85"/>
                <a:gd name="T13" fmla="*/ 44 h 228"/>
                <a:gd name="T14" fmla="*/ 60 w 85"/>
                <a:gd name="T15" fmla="*/ 47 h 228"/>
                <a:gd name="T16" fmla="*/ 56 w 85"/>
                <a:gd name="T17" fmla="*/ 48 h 228"/>
                <a:gd name="T18" fmla="*/ 52 w 85"/>
                <a:gd name="T19" fmla="*/ 47 h 228"/>
                <a:gd name="T20" fmla="*/ 46 w 85"/>
                <a:gd name="T21" fmla="*/ 43 h 228"/>
                <a:gd name="T22" fmla="*/ 41 w 85"/>
                <a:gd name="T23" fmla="*/ 41 h 228"/>
                <a:gd name="T24" fmla="*/ 32 w 85"/>
                <a:gd name="T25" fmla="*/ 36 h 228"/>
                <a:gd name="T26" fmla="*/ 29 w 85"/>
                <a:gd name="T27" fmla="*/ 33 h 228"/>
                <a:gd name="T28" fmla="*/ 26 w 85"/>
                <a:gd name="T29" fmla="*/ 30 h 228"/>
                <a:gd name="T30" fmla="*/ 23 w 85"/>
                <a:gd name="T31" fmla="*/ 26 h 228"/>
                <a:gd name="T32" fmla="*/ 21 w 85"/>
                <a:gd name="T33" fmla="*/ 21 h 228"/>
                <a:gd name="T34" fmla="*/ 19 w 85"/>
                <a:gd name="T35" fmla="*/ 17 h 228"/>
                <a:gd name="T36" fmla="*/ 16 w 85"/>
                <a:gd name="T37" fmla="*/ 12 h 228"/>
                <a:gd name="T38" fmla="*/ 16 w 85"/>
                <a:gd name="T39" fmla="*/ 8 h 228"/>
                <a:gd name="T40" fmla="*/ 17 w 85"/>
                <a:gd name="T41" fmla="*/ 4 h 228"/>
                <a:gd name="T42" fmla="*/ 20 w 85"/>
                <a:gd name="T43" fmla="*/ 1 h 228"/>
                <a:gd name="T44" fmla="*/ 22 w 85"/>
                <a:gd name="T45" fmla="*/ 0 h 228"/>
                <a:gd name="T46" fmla="*/ 26 w 85"/>
                <a:gd name="T47" fmla="*/ 1 h 228"/>
                <a:gd name="T48" fmla="*/ 29 w 85"/>
                <a:gd name="T49" fmla="*/ 3 h 228"/>
                <a:gd name="T50" fmla="*/ 34 w 85"/>
                <a:gd name="T51" fmla="*/ 5 h 228"/>
                <a:gd name="T52" fmla="*/ 38 w 85"/>
                <a:gd name="T53" fmla="*/ 7 h 228"/>
                <a:gd name="T54" fmla="*/ 44 w 85"/>
                <a:gd name="T55" fmla="*/ 9 h 228"/>
                <a:gd name="T56" fmla="*/ 47 w 85"/>
                <a:gd name="T57" fmla="*/ 12 h 228"/>
                <a:gd name="T58" fmla="*/ 51 w 85"/>
                <a:gd name="T59" fmla="*/ 17 h 228"/>
                <a:gd name="T60" fmla="*/ 54 w 85"/>
                <a:gd name="T61" fmla="*/ 21 h 228"/>
                <a:gd name="T62" fmla="*/ 58 w 85"/>
                <a:gd name="T63" fmla="*/ 29 h 228"/>
                <a:gd name="T64" fmla="*/ 61 w 85"/>
                <a:gd name="T65" fmla="*/ 38 h 228"/>
                <a:gd name="T66" fmla="*/ 68 w 85"/>
                <a:gd name="T67" fmla="*/ 56 h 228"/>
                <a:gd name="T68" fmla="*/ 77 w 85"/>
                <a:gd name="T69" fmla="*/ 84 h 228"/>
                <a:gd name="T70" fmla="*/ 80 w 85"/>
                <a:gd name="T71" fmla="*/ 90 h 228"/>
                <a:gd name="T72" fmla="*/ 81 w 85"/>
                <a:gd name="T73" fmla="*/ 97 h 228"/>
                <a:gd name="T74" fmla="*/ 82 w 85"/>
                <a:gd name="T75" fmla="*/ 104 h 228"/>
                <a:gd name="T76" fmla="*/ 83 w 85"/>
                <a:gd name="T77" fmla="*/ 112 h 228"/>
                <a:gd name="T78" fmla="*/ 83 w 85"/>
                <a:gd name="T79" fmla="*/ 119 h 228"/>
                <a:gd name="T80" fmla="*/ 83 w 85"/>
                <a:gd name="T81" fmla="*/ 132 h 228"/>
                <a:gd name="T82" fmla="*/ 84 w 85"/>
                <a:gd name="T83" fmla="*/ 154 h 228"/>
                <a:gd name="T84" fmla="*/ 83 w 85"/>
                <a:gd name="T85" fmla="*/ 160 h 228"/>
                <a:gd name="T86" fmla="*/ 82 w 85"/>
                <a:gd name="T87" fmla="*/ 166 h 228"/>
                <a:gd name="T88" fmla="*/ 81 w 85"/>
                <a:gd name="T89" fmla="*/ 171 h 228"/>
                <a:gd name="T90" fmla="*/ 77 w 85"/>
                <a:gd name="T91" fmla="*/ 182 h 228"/>
                <a:gd name="T92" fmla="*/ 76 w 85"/>
                <a:gd name="T93" fmla="*/ 188 h 228"/>
                <a:gd name="T94" fmla="*/ 73 w 85"/>
                <a:gd name="T95" fmla="*/ 193 h 228"/>
                <a:gd name="T96" fmla="*/ 70 w 85"/>
                <a:gd name="T97" fmla="*/ 197 h 228"/>
                <a:gd name="T98" fmla="*/ 67 w 85"/>
                <a:gd name="T99" fmla="*/ 202 h 228"/>
                <a:gd name="T100" fmla="*/ 62 w 85"/>
                <a:gd name="T101" fmla="*/ 206 h 228"/>
                <a:gd name="T102" fmla="*/ 56 w 85"/>
                <a:gd name="T103" fmla="*/ 210 h 228"/>
                <a:gd name="T104" fmla="*/ 49 w 85"/>
                <a:gd name="T105" fmla="*/ 215 h 228"/>
                <a:gd name="T106" fmla="*/ 43 w 85"/>
                <a:gd name="T107" fmla="*/ 218 h 228"/>
                <a:gd name="T108" fmla="*/ 38 w 85"/>
                <a:gd name="T109" fmla="*/ 221 h 228"/>
                <a:gd name="T110" fmla="*/ 34 w 85"/>
                <a:gd name="T111" fmla="*/ 224 h 228"/>
                <a:gd name="T112" fmla="*/ 28 w 85"/>
                <a:gd name="T113" fmla="*/ 225 h 228"/>
                <a:gd name="T114" fmla="*/ 23 w 85"/>
                <a:gd name="T115" fmla="*/ 227 h 228"/>
                <a:gd name="T116" fmla="*/ 0 w 85"/>
                <a:gd name="T117" fmla="*/ 223 h 22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5" h="228">
                  <a:moveTo>
                    <a:pt x="60" y="25"/>
                  </a:moveTo>
                  <a:lnTo>
                    <a:pt x="67" y="28"/>
                  </a:lnTo>
                  <a:lnTo>
                    <a:pt x="68" y="30"/>
                  </a:lnTo>
                  <a:lnTo>
                    <a:pt x="68" y="33"/>
                  </a:lnTo>
                  <a:lnTo>
                    <a:pt x="67" y="36"/>
                  </a:lnTo>
                  <a:lnTo>
                    <a:pt x="65" y="40"/>
                  </a:lnTo>
                  <a:lnTo>
                    <a:pt x="63" y="44"/>
                  </a:lnTo>
                  <a:lnTo>
                    <a:pt x="60" y="47"/>
                  </a:lnTo>
                  <a:lnTo>
                    <a:pt x="56" y="48"/>
                  </a:lnTo>
                  <a:lnTo>
                    <a:pt x="52" y="47"/>
                  </a:lnTo>
                  <a:lnTo>
                    <a:pt x="46" y="43"/>
                  </a:lnTo>
                  <a:lnTo>
                    <a:pt x="41" y="41"/>
                  </a:lnTo>
                  <a:lnTo>
                    <a:pt x="32" y="36"/>
                  </a:lnTo>
                  <a:lnTo>
                    <a:pt x="29" y="33"/>
                  </a:lnTo>
                  <a:lnTo>
                    <a:pt x="26" y="30"/>
                  </a:lnTo>
                  <a:lnTo>
                    <a:pt x="23" y="26"/>
                  </a:lnTo>
                  <a:lnTo>
                    <a:pt x="21" y="21"/>
                  </a:lnTo>
                  <a:lnTo>
                    <a:pt x="19" y="17"/>
                  </a:lnTo>
                  <a:lnTo>
                    <a:pt x="16" y="12"/>
                  </a:lnTo>
                  <a:lnTo>
                    <a:pt x="16" y="8"/>
                  </a:lnTo>
                  <a:lnTo>
                    <a:pt x="17" y="4"/>
                  </a:lnTo>
                  <a:lnTo>
                    <a:pt x="20" y="1"/>
                  </a:lnTo>
                  <a:lnTo>
                    <a:pt x="22" y="0"/>
                  </a:lnTo>
                  <a:lnTo>
                    <a:pt x="26" y="1"/>
                  </a:lnTo>
                  <a:lnTo>
                    <a:pt x="29" y="3"/>
                  </a:lnTo>
                  <a:lnTo>
                    <a:pt x="34" y="5"/>
                  </a:lnTo>
                  <a:lnTo>
                    <a:pt x="38" y="7"/>
                  </a:lnTo>
                  <a:lnTo>
                    <a:pt x="44" y="9"/>
                  </a:lnTo>
                  <a:lnTo>
                    <a:pt x="47" y="12"/>
                  </a:lnTo>
                  <a:lnTo>
                    <a:pt x="51" y="17"/>
                  </a:lnTo>
                  <a:lnTo>
                    <a:pt x="54" y="21"/>
                  </a:lnTo>
                  <a:lnTo>
                    <a:pt x="58" y="29"/>
                  </a:lnTo>
                  <a:lnTo>
                    <a:pt x="61" y="38"/>
                  </a:lnTo>
                  <a:lnTo>
                    <a:pt x="68" y="56"/>
                  </a:lnTo>
                  <a:lnTo>
                    <a:pt x="77" y="84"/>
                  </a:lnTo>
                  <a:lnTo>
                    <a:pt x="80" y="90"/>
                  </a:lnTo>
                  <a:lnTo>
                    <a:pt x="81" y="97"/>
                  </a:lnTo>
                  <a:lnTo>
                    <a:pt x="82" y="104"/>
                  </a:lnTo>
                  <a:lnTo>
                    <a:pt x="83" y="112"/>
                  </a:lnTo>
                  <a:lnTo>
                    <a:pt x="83" y="119"/>
                  </a:lnTo>
                  <a:lnTo>
                    <a:pt x="83" y="132"/>
                  </a:lnTo>
                  <a:lnTo>
                    <a:pt x="84" y="154"/>
                  </a:lnTo>
                  <a:lnTo>
                    <a:pt x="83" y="160"/>
                  </a:lnTo>
                  <a:lnTo>
                    <a:pt x="82" y="166"/>
                  </a:lnTo>
                  <a:lnTo>
                    <a:pt x="81" y="171"/>
                  </a:lnTo>
                  <a:lnTo>
                    <a:pt x="77" y="182"/>
                  </a:lnTo>
                  <a:lnTo>
                    <a:pt x="76" y="188"/>
                  </a:lnTo>
                  <a:lnTo>
                    <a:pt x="73" y="193"/>
                  </a:lnTo>
                  <a:lnTo>
                    <a:pt x="70" y="197"/>
                  </a:lnTo>
                  <a:lnTo>
                    <a:pt x="67" y="202"/>
                  </a:lnTo>
                  <a:lnTo>
                    <a:pt x="62" y="206"/>
                  </a:lnTo>
                  <a:lnTo>
                    <a:pt x="56" y="210"/>
                  </a:lnTo>
                  <a:lnTo>
                    <a:pt x="49" y="215"/>
                  </a:lnTo>
                  <a:lnTo>
                    <a:pt x="43" y="218"/>
                  </a:lnTo>
                  <a:lnTo>
                    <a:pt x="38" y="221"/>
                  </a:lnTo>
                  <a:lnTo>
                    <a:pt x="34" y="224"/>
                  </a:lnTo>
                  <a:lnTo>
                    <a:pt x="28" y="225"/>
                  </a:lnTo>
                  <a:lnTo>
                    <a:pt x="23" y="227"/>
                  </a:lnTo>
                  <a:lnTo>
                    <a:pt x="0" y="223"/>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80" name="Freeform 19"/>
            <p:cNvSpPr>
              <a:spLocks/>
            </p:cNvSpPr>
            <p:nvPr/>
          </p:nvSpPr>
          <p:spPr bwMode="auto">
            <a:xfrm>
              <a:off x="2082" y="330"/>
              <a:ext cx="67" cy="157"/>
            </a:xfrm>
            <a:custGeom>
              <a:avLst/>
              <a:gdLst>
                <a:gd name="T0" fmla="*/ 66 w 67"/>
                <a:gd name="T1" fmla="*/ 0 h 157"/>
                <a:gd name="T2" fmla="*/ 63 w 67"/>
                <a:gd name="T3" fmla="*/ 19 h 157"/>
                <a:gd name="T4" fmla="*/ 61 w 67"/>
                <a:gd name="T5" fmla="*/ 28 h 157"/>
                <a:gd name="T6" fmla="*/ 58 w 67"/>
                <a:gd name="T7" fmla="*/ 35 h 157"/>
                <a:gd name="T8" fmla="*/ 55 w 67"/>
                <a:gd name="T9" fmla="*/ 44 h 157"/>
                <a:gd name="T10" fmla="*/ 49 w 67"/>
                <a:gd name="T11" fmla="*/ 58 h 157"/>
                <a:gd name="T12" fmla="*/ 43 w 67"/>
                <a:gd name="T13" fmla="*/ 75 h 157"/>
                <a:gd name="T14" fmla="*/ 34 w 67"/>
                <a:gd name="T15" fmla="*/ 103 h 157"/>
                <a:gd name="T16" fmla="*/ 30 w 67"/>
                <a:gd name="T17" fmla="*/ 114 h 157"/>
                <a:gd name="T18" fmla="*/ 26 w 67"/>
                <a:gd name="T19" fmla="*/ 122 h 157"/>
                <a:gd name="T20" fmla="*/ 24 w 67"/>
                <a:gd name="T21" fmla="*/ 130 h 157"/>
                <a:gd name="T22" fmla="*/ 20 w 67"/>
                <a:gd name="T23" fmla="*/ 136 h 157"/>
                <a:gd name="T24" fmla="*/ 15 w 67"/>
                <a:gd name="T25" fmla="*/ 141 h 157"/>
                <a:gd name="T26" fmla="*/ 0 w 67"/>
                <a:gd name="T27" fmla="*/ 156 h 15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7" h="157">
                  <a:moveTo>
                    <a:pt x="66" y="0"/>
                  </a:moveTo>
                  <a:lnTo>
                    <a:pt x="63" y="19"/>
                  </a:lnTo>
                  <a:lnTo>
                    <a:pt x="61" y="28"/>
                  </a:lnTo>
                  <a:lnTo>
                    <a:pt x="58" y="35"/>
                  </a:lnTo>
                  <a:lnTo>
                    <a:pt x="55" y="44"/>
                  </a:lnTo>
                  <a:lnTo>
                    <a:pt x="49" y="58"/>
                  </a:lnTo>
                  <a:lnTo>
                    <a:pt x="43" y="75"/>
                  </a:lnTo>
                  <a:lnTo>
                    <a:pt x="34" y="103"/>
                  </a:lnTo>
                  <a:lnTo>
                    <a:pt x="30" y="114"/>
                  </a:lnTo>
                  <a:lnTo>
                    <a:pt x="26" y="122"/>
                  </a:lnTo>
                  <a:lnTo>
                    <a:pt x="24" y="130"/>
                  </a:lnTo>
                  <a:lnTo>
                    <a:pt x="20" y="136"/>
                  </a:lnTo>
                  <a:lnTo>
                    <a:pt x="15" y="141"/>
                  </a:lnTo>
                  <a:lnTo>
                    <a:pt x="0" y="156"/>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81" name="Freeform 20"/>
            <p:cNvSpPr>
              <a:spLocks/>
            </p:cNvSpPr>
            <p:nvPr/>
          </p:nvSpPr>
          <p:spPr bwMode="auto">
            <a:xfrm>
              <a:off x="2010" y="330"/>
              <a:ext cx="97" cy="49"/>
            </a:xfrm>
            <a:custGeom>
              <a:avLst/>
              <a:gdLst>
                <a:gd name="T0" fmla="*/ 96 w 97"/>
                <a:gd name="T1" fmla="*/ 48 h 49"/>
                <a:gd name="T2" fmla="*/ 71 w 97"/>
                <a:gd name="T3" fmla="*/ 31 h 49"/>
                <a:gd name="T4" fmla="*/ 66 w 97"/>
                <a:gd name="T5" fmla="*/ 28 h 49"/>
                <a:gd name="T6" fmla="*/ 61 w 97"/>
                <a:gd name="T7" fmla="*/ 25 h 49"/>
                <a:gd name="T8" fmla="*/ 57 w 97"/>
                <a:gd name="T9" fmla="*/ 23 h 49"/>
                <a:gd name="T10" fmla="*/ 49 w 97"/>
                <a:gd name="T11" fmla="*/ 19 h 49"/>
                <a:gd name="T12" fmla="*/ 44 w 97"/>
                <a:gd name="T13" fmla="*/ 16 h 49"/>
                <a:gd name="T14" fmla="*/ 40 w 97"/>
                <a:gd name="T15" fmla="*/ 14 h 49"/>
                <a:gd name="T16" fmla="*/ 29 w 97"/>
                <a:gd name="T17" fmla="*/ 7 h 49"/>
                <a:gd name="T18" fmla="*/ 23 w 97"/>
                <a:gd name="T19" fmla="*/ 5 h 49"/>
                <a:gd name="T20" fmla="*/ 17 w 97"/>
                <a:gd name="T21" fmla="*/ 3 h 49"/>
                <a:gd name="T22" fmla="*/ 0 w 97"/>
                <a:gd name="T23" fmla="*/ 0 h 4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7" h="49">
                  <a:moveTo>
                    <a:pt x="96" y="48"/>
                  </a:moveTo>
                  <a:lnTo>
                    <a:pt x="71" y="31"/>
                  </a:lnTo>
                  <a:lnTo>
                    <a:pt x="66" y="28"/>
                  </a:lnTo>
                  <a:lnTo>
                    <a:pt x="61" y="25"/>
                  </a:lnTo>
                  <a:lnTo>
                    <a:pt x="57" y="23"/>
                  </a:lnTo>
                  <a:lnTo>
                    <a:pt x="49" y="19"/>
                  </a:lnTo>
                  <a:lnTo>
                    <a:pt x="44" y="16"/>
                  </a:lnTo>
                  <a:lnTo>
                    <a:pt x="40" y="14"/>
                  </a:lnTo>
                  <a:lnTo>
                    <a:pt x="29" y="7"/>
                  </a:lnTo>
                  <a:lnTo>
                    <a:pt x="23" y="5"/>
                  </a:lnTo>
                  <a:lnTo>
                    <a:pt x="17" y="3"/>
                  </a:lnTo>
                  <a:lnTo>
                    <a:pt x="0" y="0"/>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82" name="Freeform 21"/>
            <p:cNvSpPr>
              <a:spLocks/>
            </p:cNvSpPr>
            <p:nvPr/>
          </p:nvSpPr>
          <p:spPr bwMode="auto">
            <a:xfrm>
              <a:off x="2238" y="210"/>
              <a:ext cx="138" cy="427"/>
            </a:xfrm>
            <a:custGeom>
              <a:avLst/>
              <a:gdLst>
                <a:gd name="T0" fmla="*/ 0 w 138"/>
                <a:gd name="T1" fmla="*/ 0 h 427"/>
                <a:gd name="T2" fmla="*/ 10 w 138"/>
                <a:gd name="T3" fmla="*/ 7 h 427"/>
                <a:gd name="T4" fmla="*/ 14 w 138"/>
                <a:gd name="T5" fmla="*/ 10 h 427"/>
                <a:gd name="T6" fmla="*/ 18 w 138"/>
                <a:gd name="T7" fmla="*/ 13 h 427"/>
                <a:gd name="T8" fmla="*/ 22 w 138"/>
                <a:gd name="T9" fmla="*/ 17 h 427"/>
                <a:gd name="T10" fmla="*/ 30 w 138"/>
                <a:gd name="T11" fmla="*/ 25 h 427"/>
                <a:gd name="T12" fmla="*/ 46 w 138"/>
                <a:gd name="T13" fmla="*/ 40 h 427"/>
                <a:gd name="T14" fmla="*/ 52 w 138"/>
                <a:gd name="T15" fmla="*/ 45 h 427"/>
                <a:gd name="T16" fmla="*/ 58 w 138"/>
                <a:gd name="T17" fmla="*/ 50 h 427"/>
                <a:gd name="T18" fmla="*/ 64 w 138"/>
                <a:gd name="T19" fmla="*/ 55 h 427"/>
                <a:gd name="T20" fmla="*/ 70 w 138"/>
                <a:gd name="T21" fmla="*/ 62 h 427"/>
                <a:gd name="T22" fmla="*/ 76 w 138"/>
                <a:gd name="T23" fmla="*/ 70 h 427"/>
                <a:gd name="T24" fmla="*/ 80 w 138"/>
                <a:gd name="T25" fmla="*/ 79 h 427"/>
                <a:gd name="T26" fmla="*/ 89 w 138"/>
                <a:gd name="T27" fmla="*/ 95 h 427"/>
                <a:gd name="T28" fmla="*/ 94 w 138"/>
                <a:gd name="T29" fmla="*/ 104 h 427"/>
                <a:gd name="T30" fmla="*/ 98 w 138"/>
                <a:gd name="T31" fmla="*/ 112 h 427"/>
                <a:gd name="T32" fmla="*/ 106 w 138"/>
                <a:gd name="T33" fmla="*/ 131 h 427"/>
                <a:gd name="T34" fmla="*/ 118 w 138"/>
                <a:gd name="T35" fmla="*/ 160 h 427"/>
                <a:gd name="T36" fmla="*/ 121 w 138"/>
                <a:gd name="T37" fmla="*/ 170 h 427"/>
                <a:gd name="T38" fmla="*/ 124 w 138"/>
                <a:gd name="T39" fmla="*/ 180 h 427"/>
                <a:gd name="T40" fmla="*/ 127 w 138"/>
                <a:gd name="T41" fmla="*/ 190 h 427"/>
                <a:gd name="T42" fmla="*/ 131 w 138"/>
                <a:gd name="T43" fmla="*/ 210 h 427"/>
                <a:gd name="T44" fmla="*/ 134 w 138"/>
                <a:gd name="T45" fmla="*/ 220 h 427"/>
                <a:gd name="T46" fmla="*/ 135 w 138"/>
                <a:gd name="T47" fmla="*/ 230 h 427"/>
                <a:gd name="T48" fmla="*/ 136 w 138"/>
                <a:gd name="T49" fmla="*/ 240 h 427"/>
                <a:gd name="T50" fmla="*/ 137 w 138"/>
                <a:gd name="T51" fmla="*/ 250 h 427"/>
                <a:gd name="T52" fmla="*/ 137 w 138"/>
                <a:gd name="T53" fmla="*/ 260 h 427"/>
                <a:gd name="T54" fmla="*/ 137 w 138"/>
                <a:gd name="T55" fmla="*/ 280 h 427"/>
                <a:gd name="T56" fmla="*/ 137 w 138"/>
                <a:gd name="T57" fmla="*/ 289 h 427"/>
                <a:gd name="T58" fmla="*/ 136 w 138"/>
                <a:gd name="T59" fmla="*/ 296 h 427"/>
                <a:gd name="T60" fmla="*/ 135 w 138"/>
                <a:gd name="T61" fmla="*/ 304 h 427"/>
                <a:gd name="T62" fmla="*/ 133 w 138"/>
                <a:gd name="T63" fmla="*/ 310 h 427"/>
                <a:gd name="T64" fmla="*/ 130 w 138"/>
                <a:gd name="T65" fmla="*/ 323 h 427"/>
                <a:gd name="T66" fmla="*/ 127 w 138"/>
                <a:gd name="T67" fmla="*/ 329 h 427"/>
                <a:gd name="T68" fmla="*/ 122 w 138"/>
                <a:gd name="T69" fmla="*/ 335 h 427"/>
                <a:gd name="T70" fmla="*/ 118 w 138"/>
                <a:gd name="T71" fmla="*/ 342 h 427"/>
                <a:gd name="T72" fmla="*/ 113 w 138"/>
                <a:gd name="T73" fmla="*/ 347 h 427"/>
                <a:gd name="T74" fmla="*/ 109 w 138"/>
                <a:gd name="T75" fmla="*/ 352 h 427"/>
                <a:gd name="T76" fmla="*/ 100 w 138"/>
                <a:gd name="T77" fmla="*/ 361 h 427"/>
                <a:gd name="T78" fmla="*/ 88 w 138"/>
                <a:gd name="T79" fmla="*/ 374 h 427"/>
                <a:gd name="T80" fmla="*/ 77 w 138"/>
                <a:gd name="T81" fmla="*/ 385 h 427"/>
                <a:gd name="T82" fmla="*/ 71 w 138"/>
                <a:gd name="T83" fmla="*/ 389 h 427"/>
                <a:gd name="T84" fmla="*/ 64 w 138"/>
                <a:gd name="T85" fmla="*/ 393 h 427"/>
                <a:gd name="T86" fmla="*/ 56 w 138"/>
                <a:gd name="T87" fmla="*/ 396 h 427"/>
                <a:gd name="T88" fmla="*/ 49 w 138"/>
                <a:gd name="T89" fmla="*/ 401 h 427"/>
                <a:gd name="T90" fmla="*/ 40 w 138"/>
                <a:gd name="T91" fmla="*/ 406 h 427"/>
                <a:gd name="T92" fmla="*/ 12 w 138"/>
                <a:gd name="T93" fmla="*/ 426 h 42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38" h="427">
                  <a:moveTo>
                    <a:pt x="0" y="0"/>
                  </a:moveTo>
                  <a:lnTo>
                    <a:pt x="10" y="7"/>
                  </a:lnTo>
                  <a:lnTo>
                    <a:pt x="14" y="10"/>
                  </a:lnTo>
                  <a:lnTo>
                    <a:pt x="18" y="13"/>
                  </a:lnTo>
                  <a:lnTo>
                    <a:pt x="22" y="17"/>
                  </a:lnTo>
                  <a:lnTo>
                    <a:pt x="30" y="25"/>
                  </a:lnTo>
                  <a:lnTo>
                    <a:pt x="46" y="40"/>
                  </a:lnTo>
                  <a:lnTo>
                    <a:pt x="52" y="45"/>
                  </a:lnTo>
                  <a:lnTo>
                    <a:pt x="58" y="50"/>
                  </a:lnTo>
                  <a:lnTo>
                    <a:pt x="64" y="55"/>
                  </a:lnTo>
                  <a:lnTo>
                    <a:pt x="70" y="62"/>
                  </a:lnTo>
                  <a:lnTo>
                    <a:pt x="76" y="70"/>
                  </a:lnTo>
                  <a:lnTo>
                    <a:pt x="80" y="79"/>
                  </a:lnTo>
                  <a:lnTo>
                    <a:pt x="89" y="95"/>
                  </a:lnTo>
                  <a:lnTo>
                    <a:pt x="94" y="104"/>
                  </a:lnTo>
                  <a:lnTo>
                    <a:pt x="98" y="112"/>
                  </a:lnTo>
                  <a:lnTo>
                    <a:pt x="106" y="131"/>
                  </a:lnTo>
                  <a:lnTo>
                    <a:pt x="118" y="160"/>
                  </a:lnTo>
                  <a:lnTo>
                    <a:pt x="121" y="170"/>
                  </a:lnTo>
                  <a:lnTo>
                    <a:pt x="124" y="180"/>
                  </a:lnTo>
                  <a:lnTo>
                    <a:pt x="127" y="190"/>
                  </a:lnTo>
                  <a:lnTo>
                    <a:pt x="131" y="210"/>
                  </a:lnTo>
                  <a:lnTo>
                    <a:pt x="134" y="220"/>
                  </a:lnTo>
                  <a:lnTo>
                    <a:pt x="135" y="230"/>
                  </a:lnTo>
                  <a:lnTo>
                    <a:pt x="136" y="240"/>
                  </a:lnTo>
                  <a:lnTo>
                    <a:pt x="137" y="250"/>
                  </a:lnTo>
                  <a:lnTo>
                    <a:pt x="137" y="260"/>
                  </a:lnTo>
                  <a:lnTo>
                    <a:pt x="137" y="280"/>
                  </a:lnTo>
                  <a:lnTo>
                    <a:pt x="137" y="289"/>
                  </a:lnTo>
                  <a:lnTo>
                    <a:pt x="136" y="296"/>
                  </a:lnTo>
                  <a:lnTo>
                    <a:pt x="135" y="304"/>
                  </a:lnTo>
                  <a:lnTo>
                    <a:pt x="133" y="310"/>
                  </a:lnTo>
                  <a:lnTo>
                    <a:pt x="130" y="323"/>
                  </a:lnTo>
                  <a:lnTo>
                    <a:pt x="127" y="329"/>
                  </a:lnTo>
                  <a:lnTo>
                    <a:pt x="122" y="335"/>
                  </a:lnTo>
                  <a:lnTo>
                    <a:pt x="118" y="342"/>
                  </a:lnTo>
                  <a:lnTo>
                    <a:pt x="113" y="347"/>
                  </a:lnTo>
                  <a:lnTo>
                    <a:pt x="109" y="352"/>
                  </a:lnTo>
                  <a:lnTo>
                    <a:pt x="100" y="361"/>
                  </a:lnTo>
                  <a:lnTo>
                    <a:pt x="88" y="374"/>
                  </a:lnTo>
                  <a:lnTo>
                    <a:pt x="77" y="385"/>
                  </a:lnTo>
                  <a:lnTo>
                    <a:pt x="71" y="389"/>
                  </a:lnTo>
                  <a:lnTo>
                    <a:pt x="64" y="393"/>
                  </a:lnTo>
                  <a:lnTo>
                    <a:pt x="56" y="396"/>
                  </a:lnTo>
                  <a:lnTo>
                    <a:pt x="49" y="401"/>
                  </a:lnTo>
                  <a:lnTo>
                    <a:pt x="40" y="406"/>
                  </a:lnTo>
                  <a:lnTo>
                    <a:pt x="12" y="426"/>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83" name="Freeform 22"/>
            <p:cNvSpPr>
              <a:spLocks/>
            </p:cNvSpPr>
            <p:nvPr/>
          </p:nvSpPr>
          <p:spPr bwMode="auto">
            <a:xfrm>
              <a:off x="2433" y="284"/>
              <a:ext cx="142" cy="203"/>
            </a:xfrm>
            <a:custGeom>
              <a:avLst/>
              <a:gdLst>
                <a:gd name="T0" fmla="*/ 9 w 142"/>
                <a:gd name="T1" fmla="*/ 184 h 203"/>
                <a:gd name="T2" fmla="*/ 6 w 142"/>
                <a:gd name="T3" fmla="*/ 177 h 203"/>
                <a:gd name="T4" fmla="*/ 4 w 142"/>
                <a:gd name="T5" fmla="*/ 171 h 203"/>
                <a:gd name="T6" fmla="*/ 2 w 142"/>
                <a:gd name="T7" fmla="*/ 162 h 203"/>
                <a:gd name="T8" fmla="*/ 1 w 142"/>
                <a:gd name="T9" fmla="*/ 152 h 203"/>
                <a:gd name="T10" fmla="*/ 0 w 142"/>
                <a:gd name="T11" fmla="*/ 138 h 203"/>
                <a:gd name="T12" fmla="*/ 1 w 142"/>
                <a:gd name="T13" fmla="*/ 122 h 203"/>
                <a:gd name="T14" fmla="*/ 1 w 142"/>
                <a:gd name="T15" fmla="*/ 104 h 203"/>
                <a:gd name="T16" fmla="*/ 2 w 142"/>
                <a:gd name="T17" fmla="*/ 89 h 203"/>
                <a:gd name="T18" fmla="*/ 4 w 142"/>
                <a:gd name="T19" fmla="*/ 75 h 203"/>
                <a:gd name="T20" fmla="*/ 5 w 142"/>
                <a:gd name="T21" fmla="*/ 61 h 203"/>
                <a:gd name="T22" fmla="*/ 7 w 142"/>
                <a:gd name="T23" fmla="*/ 51 h 203"/>
                <a:gd name="T24" fmla="*/ 9 w 142"/>
                <a:gd name="T25" fmla="*/ 42 h 203"/>
                <a:gd name="T26" fmla="*/ 11 w 142"/>
                <a:gd name="T27" fmla="*/ 36 h 203"/>
                <a:gd name="T28" fmla="*/ 14 w 142"/>
                <a:gd name="T29" fmla="*/ 29 h 203"/>
                <a:gd name="T30" fmla="*/ 17 w 142"/>
                <a:gd name="T31" fmla="*/ 23 h 203"/>
                <a:gd name="T32" fmla="*/ 20 w 142"/>
                <a:gd name="T33" fmla="*/ 17 h 203"/>
                <a:gd name="T34" fmla="*/ 24 w 142"/>
                <a:gd name="T35" fmla="*/ 12 h 203"/>
                <a:gd name="T36" fmla="*/ 28 w 142"/>
                <a:gd name="T37" fmla="*/ 8 h 203"/>
                <a:gd name="T38" fmla="*/ 31 w 142"/>
                <a:gd name="T39" fmla="*/ 5 h 203"/>
                <a:gd name="T40" fmla="*/ 36 w 142"/>
                <a:gd name="T41" fmla="*/ 2 h 203"/>
                <a:gd name="T42" fmla="*/ 41 w 142"/>
                <a:gd name="T43" fmla="*/ 1 h 203"/>
                <a:gd name="T44" fmla="*/ 46 w 142"/>
                <a:gd name="T45" fmla="*/ 0 h 203"/>
                <a:gd name="T46" fmla="*/ 52 w 142"/>
                <a:gd name="T47" fmla="*/ 1 h 203"/>
                <a:gd name="T48" fmla="*/ 58 w 142"/>
                <a:gd name="T49" fmla="*/ 4 h 203"/>
                <a:gd name="T50" fmla="*/ 64 w 142"/>
                <a:gd name="T51" fmla="*/ 8 h 203"/>
                <a:gd name="T52" fmla="*/ 68 w 142"/>
                <a:gd name="T53" fmla="*/ 13 h 203"/>
                <a:gd name="T54" fmla="*/ 73 w 142"/>
                <a:gd name="T55" fmla="*/ 18 h 203"/>
                <a:gd name="T56" fmla="*/ 78 w 142"/>
                <a:gd name="T57" fmla="*/ 23 h 203"/>
                <a:gd name="T58" fmla="*/ 82 w 142"/>
                <a:gd name="T59" fmla="*/ 28 h 203"/>
                <a:gd name="T60" fmla="*/ 85 w 142"/>
                <a:gd name="T61" fmla="*/ 33 h 203"/>
                <a:gd name="T62" fmla="*/ 88 w 142"/>
                <a:gd name="T63" fmla="*/ 37 h 203"/>
                <a:gd name="T64" fmla="*/ 90 w 142"/>
                <a:gd name="T65" fmla="*/ 41 h 203"/>
                <a:gd name="T66" fmla="*/ 92 w 142"/>
                <a:gd name="T67" fmla="*/ 45 h 203"/>
                <a:gd name="T68" fmla="*/ 95 w 142"/>
                <a:gd name="T69" fmla="*/ 50 h 203"/>
                <a:gd name="T70" fmla="*/ 97 w 142"/>
                <a:gd name="T71" fmla="*/ 54 h 203"/>
                <a:gd name="T72" fmla="*/ 99 w 142"/>
                <a:gd name="T73" fmla="*/ 60 h 203"/>
                <a:gd name="T74" fmla="*/ 101 w 142"/>
                <a:gd name="T75" fmla="*/ 65 h 203"/>
                <a:gd name="T76" fmla="*/ 103 w 142"/>
                <a:gd name="T77" fmla="*/ 70 h 203"/>
                <a:gd name="T78" fmla="*/ 105 w 142"/>
                <a:gd name="T79" fmla="*/ 75 h 203"/>
                <a:gd name="T80" fmla="*/ 107 w 142"/>
                <a:gd name="T81" fmla="*/ 79 h 203"/>
                <a:gd name="T82" fmla="*/ 109 w 142"/>
                <a:gd name="T83" fmla="*/ 84 h 203"/>
                <a:gd name="T84" fmla="*/ 111 w 142"/>
                <a:gd name="T85" fmla="*/ 89 h 203"/>
                <a:gd name="T86" fmla="*/ 113 w 142"/>
                <a:gd name="T87" fmla="*/ 95 h 203"/>
                <a:gd name="T88" fmla="*/ 122 w 142"/>
                <a:gd name="T89" fmla="*/ 119 h 203"/>
                <a:gd name="T90" fmla="*/ 125 w 142"/>
                <a:gd name="T91" fmla="*/ 127 h 203"/>
                <a:gd name="T92" fmla="*/ 128 w 142"/>
                <a:gd name="T93" fmla="*/ 135 h 203"/>
                <a:gd name="T94" fmla="*/ 130 w 142"/>
                <a:gd name="T95" fmla="*/ 144 h 203"/>
                <a:gd name="T96" fmla="*/ 133 w 142"/>
                <a:gd name="T97" fmla="*/ 150 h 203"/>
                <a:gd name="T98" fmla="*/ 134 w 142"/>
                <a:gd name="T99" fmla="*/ 156 h 203"/>
                <a:gd name="T100" fmla="*/ 137 w 142"/>
                <a:gd name="T101" fmla="*/ 162 h 203"/>
                <a:gd name="T102" fmla="*/ 138 w 142"/>
                <a:gd name="T103" fmla="*/ 167 h 203"/>
                <a:gd name="T104" fmla="*/ 139 w 142"/>
                <a:gd name="T105" fmla="*/ 173 h 203"/>
                <a:gd name="T106" fmla="*/ 141 w 142"/>
                <a:gd name="T107" fmla="*/ 202 h 20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42" h="203">
                  <a:moveTo>
                    <a:pt x="9" y="184"/>
                  </a:moveTo>
                  <a:lnTo>
                    <a:pt x="6" y="177"/>
                  </a:lnTo>
                  <a:lnTo>
                    <a:pt x="4" y="171"/>
                  </a:lnTo>
                  <a:lnTo>
                    <a:pt x="2" y="162"/>
                  </a:lnTo>
                  <a:lnTo>
                    <a:pt x="1" y="152"/>
                  </a:lnTo>
                  <a:lnTo>
                    <a:pt x="0" y="138"/>
                  </a:lnTo>
                  <a:lnTo>
                    <a:pt x="1" y="122"/>
                  </a:lnTo>
                  <a:lnTo>
                    <a:pt x="1" y="104"/>
                  </a:lnTo>
                  <a:lnTo>
                    <a:pt x="2" y="89"/>
                  </a:lnTo>
                  <a:lnTo>
                    <a:pt x="4" y="75"/>
                  </a:lnTo>
                  <a:lnTo>
                    <a:pt x="5" y="61"/>
                  </a:lnTo>
                  <a:lnTo>
                    <a:pt x="7" y="51"/>
                  </a:lnTo>
                  <a:lnTo>
                    <a:pt x="9" y="42"/>
                  </a:lnTo>
                  <a:lnTo>
                    <a:pt x="11" y="36"/>
                  </a:lnTo>
                  <a:lnTo>
                    <a:pt x="14" y="29"/>
                  </a:lnTo>
                  <a:lnTo>
                    <a:pt x="17" y="23"/>
                  </a:lnTo>
                  <a:lnTo>
                    <a:pt x="20" y="17"/>
                  </a:lnTo>
                  <a:lnTo>
                    <a:pt x="24" y="12"/>
                  </a:lnTo>
                  <a:lnTo>
                    <a:pt x="28" y="8"/>
                  </a:lnTo>
                  <a:lnTo>
                    <a:pt x="31" y="5"/>
                  </a:lnTo>
                  <a:lnTo>
                    <a:pt x="36" y="2"/>
                  </a:lnTo>
                  <a:lnTo>
                    <a:pt x="41" y="1"/>
                  </a:lnTo>
                  <a:lnTo>
                    <a:pt x="46" y="0"/>
                  </a:lnTo>
                  <a:lnTo>
                    <a:pt x="52" y="1"/>
                  </a:lnTo>
                  <a:lnTo>
                    <a:pt x="58" y="4"/>
                  </a:lnTo>
                  <a:lnTo>
                    <a:pt x="64" y="8"/>
                  </a:lnTo>
                  <a:lnTo>
                    <a:pt x="68" y="13"/>
                  </a:lnTo>
                  <a:lnTo>
                    <a:pt x="73" y="18"/>
                  </a:lnTo>
                  <a:lnTo>
                    <a:pt x="78" y="23"/>
                  </a:lnTo>
                  <a:lnTo>
                    <a:pt x="82" y="28"/>
                  </a:lnTo>
                  <a:lnTo>
                    <a:pt x="85" y="33"/>
                  </a:lnTo>
                  <a:lnTo>
                    <a:pt x="88" y="37"/>
                  </a:lnTo>
                  <a:lnTo>
                    <a:pt x="90" y="41"/>
                  </a:lnTo>
                  <a:lnTo>
                    <a:pt x="92" y="45"/>
                  </a:lnTo>
                  <a:lnTo>
                    <a:pt x="95" y="50"/>
                  </a:lnTo>
                  <a:lnTo>
                    <a:pt x="97" y="54"/>
                  </a:lnTo>
                  <a:lnTo>
                    <a:pt x="99" y="60"/>
                  </a:lnTo>
                  <a:lnTo>
                    <a:pt x="101" y="65"/>
                  </a:lnTo>
                  <a:lnTo>
                    <a:pt x="103" y="70"/>
                  </a:lnTo>
                  <a:lnTo>
                    <a:pt x="105" y="75"/>
                  </a:lnTo>
                  <a:lnTo>
                    <a:pt x="107" y="79"/>
                  </a:lnTo>
                  <a:lnTo>
                    <a:pt x="109" y="84"/>
                  </a:lnTo>
                  <a:lnTo>
                    <a:pt x="111" y="89"/>
                  </a:lnTo>
                  <a:lnTo>
                    <a:pt x="113" y="95"/>
                  </a:lnTo>
                  <a:lnTo>
                    <a:pt x="122" y="119"/>
                  </a:lnTo>
                  <a:lnTo>
                    <a:pt x="125" y="127"/>
                  </a:lnTo>
                  <a:lnTo>
                    <a:pt x="128" y="135"/>
                  </a:lnTo>
                  <a:lnTo>
                    <a:pt x="130" y="144"/>
                  </a:lnTo>
                  <a:lnTo>
                    <a:pt x="133" y="150"/>
                  </a:lnTo>
                  <a:lnTo>
                    <a:pt x="134" y="156"/>
                  </a:lnTo>
                  <a:lnTo>
                    <a:pt x="137" y="162"/>
                  </a:lnTo>
                  <a:lnTo>
                    <a:pt x="138" y="167"/>
                  </a:lnTo>
                  <a:lnTo>
                    <a:pt x="139" y="173"/>
                  </a:lnTo>
                  <a:lnTo>
                    <a:pt x="141" y="202"/>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84" name="Freeform 23"/>
            <p:cNvSpPr>
              <a:spLocks/>
            </p:cNvSpPr>
            <p:nvPr/>
          </p:nvSpPr>
          <p:spPr bwMode="auto">
            <a:xfrm>
              <a:off x="2406" y="408"/>
              <a:ext cx="145" cy="13"/>
            </a:xfrm>
            <a:custGeom>
              <a:avLst/>
              <a:gdLst>
                <a:gd name="T0" fmla="*/ 144 w 145"/>
                <a:gd name="T1" fmla="*/ 0 h 13"/>
                <a:gd name="T2" fmla="*/ 134 w 145"/>
                <a:gd name="T3" fmla="*/ 0 h 13"/>
                <a:gd name="T4" fmla="*/ 130 w 145"/>
                <a:gd name="T5" fmla="*/ 1 h 13"/>
                <a:gd name="T6" fmla="*/ 126 w 145"/>
                <a:gd name="T7" fmla="*/ 2 h 13"/>
                <a:gd name="T8" fmla="*/ 122 w 145"/>
                <a:gd name="T9" fmla="*/ 3 h 13"/>
                <a:gd name="T10" fmla="*/ 116 w 145"/>
                <a:gd name="T11" fmla="*/ 4 h 13"/>
                <a:gd name="T12" fmla="*/ 109 w 145"/>
                <a:gd name="T13" fmla="*/ 5 h 13"/>
                <a:gd name="T14" fmla="*/ 100 w 145"/>
                <a:gd name="T15" fmla="*/ 5 h 13"/>
                <a:gd name="T16" fmla="*/ 79 w 145"/>
                <a:gd name="T17" fmla="*/ 5 h 13"/>
                <a:gd name="T18" fmla="*/ 44 w 145"/>
                <a:gd name="T19" fmla="*/ 6 h 13"/>
                <a:gd name="T20" fmla="*/ 0 w 145"/>
                <a:gd name="T21" fmla="*/ 12 h 1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45" h="13">
                  <a:moveTo>
                    <a:pt x="144" y="0"/>
                  </a:moveTo>
                  <a:lnTo>
                    <a:pt x="134" y="0"/>
                  </a:lnTo>
                  <a:lnTo>
                    <a:pt x="130" y="1"/>
                  </a:lnTo>
                  <a:lnTo>
                    <a:pt x="126" y="2"/>
                  </a:lnTo>
                  <a:lnTo>
                    <a:pt x="122" y="3"/>
                  </a:lnTo>
                  <a:lnTo>
                    <a:pt x="116" y="4"/>
                  </a:lnTo>
                  <a:lnTo>
                    <a:pt x="109" y="5"/>
                  </a:lnTo>
                  <a:lnTo>
                    <a:pt x="100" y="5"/>
                  </a:lnTo>
                  <a:lnTo>
                    <a:pt x="79" y="5"/>
                  </a:lnTo>
                  <a:lnTo>
                    <a:pt x="44" y="6"/>
                  </a:lnTo>
                  <a:lnTo>
                    <a:pt x="0" y="12"/>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85" name="Freeform 24"/>
            <p:cNvSpPr>
              <a:spLocks/>
            </p:cNvSpPr>
            <p:nvPr/>
          </p:nvSpPr>
          <p:spPr bwMode="auto">
            <a:xfrm>
              <a:off x="2599" y="264"/>
              <a:ext cx="168" cy="216"/>
            </a:xfrm>
            <a:custGeom>
              <a:avLst/>
              <a:gdLst>
                <a:gd name="T0" fmla="*/ 54 w 168"/>
                <a:gd name="T1" fmla="*/ 29 h 216"/>
                <a:gd name="T2" fmla="*/ 58 w 168"/>
                <a:gd name="T3" fmla="*/ 48 h 216"/>
                <a:gd name="T4" fmla="*/ 63 w 168"/>
                <a:gd name="T5" fmla="*/ 65 h 216"/>
                <a:gd name="T6" fmla="*/ 67 w 168"/>
                <a:gd name="T7" fmla="*/ 86 h 216"/>
                <a:gd name="T8" fmla="*/ 79 w 168"/>
                <a:gd name="T9" fmla="*/ 164 h 216"/>
                <a:gd name="T10" fmla="*/ 79 w 168"/>
                <a:gd name="T11" fmla="*/ 176 h 216"/>
                <a:gd name="T12" fmla="*/ 77 w 168"/>
                <a:gd name="T13" fmla="*/ 176 h 216"/>
                <a:gd name="T14" fmla="*/ 71 w 168"/>
                <a:gd name="T15" fmla="*/ 170 h 216"/>
                <a:gd name="T16" fmla="*/ 63 w 168"/>
                <a:gd name="T17" fmla="*/ 162 h 216"/>
                <a:gd name="T18" fmla="*/ 52 w 168"/>
                <a:gd name="T19" fmla="*/ 155 h 216"/>
                <a:gd name="T20" fmla="*/ 43 w 168"/>
                <a:gd name="T21" fmla="*/ 149 h 216"/>
                <a:gd name="T22" fmla="*/ 34 w 168"/>
                <a:gd name="T23" fmla="*/ 148 h 216"/>
                <a:gd name="T24" fmla="*/ 23 w 168"/>
                <a:gd name="T25" fmla="*/ 151 h 216"/>
                <a:gd name="T26" fmla="*/ 1 w 168"/>
                <a:gd name="T27" fmla="*/ 172 h 216"/>
                <a:gd name="T28" fmla="*/ 0 w 168"/>
                <a:gd name="T29" fmla="*/ 180 h 216"/>
                <a:gd name="T30" fmla="*/ 4 w 168"/>
                <a:gd name="T31" fmla="*/ 188 h 216"/>
                <a:gd name="T32" fmla="*/ 10 w 168"/>
                <a:gd name="T33" fmla="*/ 200 h 216"/>
                <a:gd name="T34" fmla="*/ 16 w 168"/>
                <a:gd name="T35" fmla="*/ 208 h 216"/>
                <a:gd name="T36" fmla="*/ 27 w 168"/>
                <a:gd name="T37" fmla="*/ 212 h 216"/>
                <a:gd name="T38" fmla="*/ 40 w 168"/>
                <a:gd name="T39" fmla="*/ 214 h 216"/>
                <a:gd name="T40" fmla="*/ 52 w 168"/>
                <a:gd name="T41" fmla="*/ 215 h 216"/>
                <a:gd name="T42" fmla="*/ 63 w 168"/>
                <a:gd name="T43" fmla="*/ 214 h 216"/>
                <a:gd name="T44" fmla="*/ 72 w 168"/>
                <a:gd name="T45" fmla="*/ 211 h 216"/>
                <a:gd name="T46" fmla="*/ 81 w 168"/>
                <a:gd name="T47" fmla="*/ 208 h 216"/>
                <a:gd name="T48" fmla="*/ 96 w 168"/>
                <a:gd name="T49" fmla="*/ 202 h 216"/>
                <a:gd name="T50" fmla="*/ 106 w 168"/>
                <a:gd name="T51" fmla="*/ 198 h 216"/>
                <a:gd name="T52" fmla="*/ 115 w 168"/>
                <a:gd name="T53" fmla="*/ 193 h 216"/>
                <a:gd name="T54" fmla="*/ 126 w 168"/>
                <a:gd name="T55" fmla="*/ 184 h 216"/>
                <a:gd name="T56" fmla="*/ 136 w 168"/>
                <a:gd name="T57" fmla="*/ 173 h 216"/>
                <a:gd name="T58" fmla="*/ 144 w 168"/>
                <a:gd name="T59" fmla="*/ 162 h 216"/>
                <a:gd name="T60" fmla="*/ 150 w 168"/>
                <a:gd name="T61" fmla="*/ 153 h 216"/>
                <a:gd name="T62" fmla="*/ 151 w 168"/>
                <a:gd name="T63" fmla="*/ 143 h 216"/>
                <a:gd name="T64" fmla="*/ 149 w 168"/>
                <a:gd name="T65" fmla="*/ 132 h 216"/>
                <a:gd name="T66" fmla="*/ 146 w 168"/>
                <a:gd name="T67" fmla="*/ 123 h 216"/>
                <a:gd name="T68" fmla="*/ 141 w 168"/>
                <a:gd name="T69" fmla="*/ 122 h 216"/>
                <a:gd name="T70" fmla="*/ 135 w 168"/>
                <a:gd name="T71" fmla="*/ 127 h 216"/>
                <a:gd name="T72" fmla="*/ 130 w 168"/>
                <a:gd name="T73" fmla="*/ 138 h 216"/>
                <a:gd name="T74" fmla="*/ 127 w 168"/>
                <a:gd name="T75" fmla="*/ 154 h 216"/>
                <a:gd name="T76" fmla="*/ 127 w 168"/>
                <a:gd name="T77" fmla="*/ 170 h 216"/>
                <a:gd name="T78" fmla="*/ 129 w 168"/>
                <a:gd name="T79" fmla="*/ 184 h 216"/>
                <a:gd name="T80" fmla="*/ 135 w 168"/>
                <a:gd name="T81" fmla="*/ 197 h 216"/>
                <a:gd name="T82" fmla="*/ 144 w 168"/>
                <a:gd name="T83" fmla="*/ 207 h 216"/>
                <a:gd name="T84" fmla="*/ 167 w 168"/>
                <a:gd name="T85" fmla="*/ 210 h 21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68" h="216">
                  <a:moveTo>
                    <a:pt x="47" y="0"/>
                  </a:moveTo>
                  <a:lnTo>
                    <a:pt x="54" y="29"/>
                  </a:lnTo>
                  <a:lnTo>
                    <a:pt x="56" y="39"/>
                  </a:lnTo>
                  <a:lnTo>
                    <a:pt x="58" y="48"/>
                  </a:lnTo>
                  <a:lnTo>
                    <a:pt x="61" y="56"/>
                  </a:lnTo>
                  <a:lnTo>
                    <a:pt x="63" y="65"/>
                  </a:lnTo>
                  <a:lnTo>
                    <a:pt x="65" y="76"/>
                  </a:lnTo>
                  <a:lnTo>
                    <a:pt x="67" y="86"/>
                  </a:lnTo>
                  <a:lnTo>
                    <a:pt x="71" y="111"/>
                  </a:lnTo>
                  <a:lnTo>
                    <a:pt x="79" y="164"/>
                  </a:lnTo>
                  <a:lnTo>
                    <a:pt x="79" y="172"/>
                  </a:lnTo>
                  <a:lnTo>
                    <a:pt x="79" y="176"/>
                  </a:lnTo>
                  <a:lnTo>
                    <a:pt x="79" y="178"/>
                  </a:lnTo>
                  <a:lnTo>
                    <a:pt x="77" y="176"/>
                  </a:lnTo>
                  <a:lnTo>
                    <a:pt x="74" y="173"/>
                  </a:lnTo>
                  <a:lnTo>
                    <a:pt x="71" y="170"/>
                  </a:lnTo>
                  <a:lnTo>
                    <a:pt x="67" y="166"/>
                  </a:lnTo>
                  <a:lnTo>
                    <a:pt x="63" y="162"/>
                  </a:lnTo>
                  <a:lnTo>
                    <a:pt x="57" y="158"/>
                  </a:lnTo>
                  <a:lnTo>
                    <a:pt x="52" y="155"/>
                  </a:lnTo>
                  <a:lnTo>
                    <a:pt x="48" y="152"/>
                  </a:lnTo>
                  <a:lnTo>
                    <a:pt x="43" y="149"/>
                  </a:lnTo>
                  <a:lnTo>
                    <a:pt x="39" y="148"/>
                  </a:lnTo>
                  <a:lnTo>
                    <a:pt x="34" y="148"/>
                  </a:lnTo>
                  <a:lnTo>
                    <a:pt x="28" y="149"/>
                  </a:lnTo>
                  <a:lnTo>
                    <a:pt x="23" y="151"/>
                  </a:lnTo>
                  <a:lnTo>
                    <a:pt x="18" y="155"/>
                  </a:lnTo>
                  <a:lnTo>
                    <a:pt x="1" y="172"/>
                  </a:lnTo>
                  <a:lnTo>
                    <a:pt x="0" y="176"/>
                  </a:lnTo>
                  <a:lnTo>
                    <a:pt x="0" y="180"/>
                  </a:lnTo>
                  <a:lnTo>
                    <a:pt x="2" y="184"/>
                  </a:lnTo>
                  <a:lnTo>
                    <a:pt x="4" y="188"/>
                  </a:lnTo>
                  <a:lnTo>
                    <a:pt x="7" y="196"/>
                  </a:lnTo>
                  <a:lnTo>
                    <a:pt x="10" y="200"/>
                  </a:lnTo>
                  <a:lnTo>
                    <a:pt x="13" y="204"/>
                  </a:lnTo>
                  <a:lnTo>
                    <a:pt x="16" y="208"/>
                  </a:lnTo>
                  <a:lnTo>
                    <a:pt x="21" y="211"/>
                  </a:lnTo>
                  <a:lnTo>
                    <a:pt x="27" y="212"/>
                  </a:lnTo>
                  <a:lnTo>
                    <a:pt x="34" y="214"/>
                  </a:lnTo>
                  <a:lnTo>
                    <a:pt x="40" y="214"/>
                  </a:lnTo>
                  <a:lnTo>
                    <a:pt x="46" y="215"/>
                  </a:lnTo>
                  <a:lnTo>
                    <a:pt x="52" y="215"/>
                  </a:lnTo>
                  <a:lnTo>
                    <a:pt x="58" y="215"/>
                  </a:lnTo>
                  <a:lnTo>
                    <a:pt x="63" y="214"/>
                  </a:lnTo>
                  <a:lnTo>
                    <a:pt x="68" y="212"/>
                  </a:lnTo>
                  <a:lnTo>
                    <a:pt x="72" y="211"/>
                  </a:lnTo>
                  <a:lnTo>
                    <a:pt x="76" y="209"/>
                  </a:lnTo>
                  <a:lnTo>
                    <a:pt x="81" y="208"/>
                  </a:lnTo>
                  <a:lnTo>
                    <a:pt x="85" y="206"/>
                  </a:lnTo>
                  <a:lnTo>
                    <a:pt x="96" y="202"/>
                  </a:lnTo>
                  <a:lnTo>
                    <a:pt x="101" y="200"/>
                  </a:lnTo>
                  <a:lnTo>
                    <a:pt x="106" y="198"/>
                  </a:lnTo>
                  <a:lnTo>
                    <a:pt x="110" y="196"/>
                  </a:lnTo>
                  <a:lnTo>
                    <a:pt x="115" y="193"/>
                  </a:lnTo>
                  <a:lnTo>
                    <a:pt x="120" y="188"/>
                  </a:lnTo>
                  <a:lnTo>
                    <a:pt x="126" y="184"/>
                  </a:lnTo>
                  <a:lnTo>
                    <a:pt x="131" y="178"/>
                  </a:lnTo>
                  <a:lnTo>
                    <a:pt x="136" y="173"/>
                  </a:lnTo>
                  <a:lnTo>
                    <a:pt x="140" y="167"/>
                  </a:lnTo>
                  <a:lnTo>
                    <a:pt x="144" y="162"/>
                  </a:lnTo>
                  <a:lnTo>
                    <a:pt x="147" y="157"/>
                  </a:lnTo>
                  <a:lnTo>
                    <a:pt x="150" y="153"/>
                  </a:lnTo>
                  <a:lnTo>
                    <a:pt x="151" y="148"/>
                  </a:lnTo>
                  <a:lnTo>
                    <a:pt x="151" y="143"/>
                  </a:lnTo>
                  <a:lnTo>
                    <a:pt x="150" y="137"/>
                  </a:lnTo>
                  <a:lnTo>
                    <a:pt x="149" y="132"/>
                  </a:lnTo>
                  <a:lnTo>
                    <a:pt x="148" y="127"/>
                  </a:lnTo>
                  <a:lnTo>
                    <a:pt x="146" y="123"/>
                  </a:lnTo>
                  <a:lnTo>
                    <a:pt x="144" y="121"/>
                  </a:lnTo>
                  <a:lnTo>
                    <a:pt x="141" y="122"/>
                  </a:lnTo>
                  <a:lnTo>
                    <a:pt x="138" y="123"/>
                  </a:lnTo>
                  <a:lnTo>
                    <a:pt x="135" y="127"/>
                  </a:lnTo>
                  <a:lnTo>
                    <a:pt x="132" y="132"/>
                  </a:lnTo>
                  <a:lnTo>
                    <a:pt x="130" y="138"/>
                  </a:lnTo>
                  <a:lnTo>
                    <a:pt x="128" y="145"/>
                  </a:lnTo>
                  <a:lnTo>
                    <a:pt x="127" y="154"/>
                  </a:lnTo>
                  <a:lnTo>
                    <a:pt x="126" y="163"/>
                  </a:lnTo>
                  <a:lnTo>
                    <a:pt x="127" y="170"/>
                  </a:lnTo>
                  <a:lnTo>
                    <a:pt x="127" y="178"/>
                  </a:lnTo>
                  <a:lnTo>
                    <a:pt x="129" y="184"/>
                  </a:lnTo>
                  <a:lnTo>
                    <a:pt x="132" y="191"/>
                  </a:lnTo>
                  <a:lnTo>
                    <a:pt x="135" y="197"/>
                  </a:lnTo>
                  <a:lnTo>
                    <a:pt x="140" y="203"/>
                  </a:lnTo>
                  <a:lnTo>
                    <a:pt x="144" y="207"/>
                  </a:lnTo>
                  <a:lnTo>
                    <a:pt x="148" y="209"/>
                  </a:lnTo>
                  <a:lnTo>
                    <a:pt x="167" y="210"/>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86" name="Freeform 25"/>
            <p:cNvSpPr>
              <a:spLocks/>
            </p:cNvSpPr>
            <p:nvPr/>
          </p:nvSpPr>
          <p:spPr bwMode="auto">
            <a:xfrm>
              <a:off x="2802" y="407"/>
              <a:ext cx="121" cy="98"/>
            </a:xfrm>
            <a:custGeom>
              <a:avLst/>
              <a:gdLst>
                <a:gd name="T0" fmla="*/ 0 w 121"/>
                <a:gd name="T1" fmla="*/ 19 h 98"/>
                <a:gd name="T2" fmla="*/ 3 w 121"/>
                <a:gd name="T3" fmla="*/ 12 h 98"/>
                <a:gd name="T4" fmla="*/ 5 w 121"/>
                <a:gd name="T5" fmla="*/ 9 h 98"/>
                <a:gd name="T6" fmla="*/ 8 w 121"/>
                <a:gd name="T7" fmla="*/ 6 h 98"/>
                <a:gd name="T8" fmla="*/ 11 w 121"/>
                <a:gd name="T9" fmla="*/ 2 h 98"/>
                <a:gd name="T10" fmla="*/ 16 w 121"/>
                <a:gd name="T11" fmla="*/ 0 h 98"/>
                <a:gd name="T12" fmla="*/ 20 w 121"/>
                <a:gd name="T13" fmla="*/ 0 h 98"/>
                <a:gd name="T14" fmla="*/ 26 w 121"/>
                <a:gd name="T15" fmla="*/ 0 h 98"/>
                <a:gd name="T16" fmla="*/ 31 w 121"/>
                <a:gd name="T17" fmla="*/ 4 h 98"/>
                <a:gd name="T18" fmla="*/ 35 w 121"/>
                <a:gd name="T19" fmla="*/ 9 h 98"/>
                <a:gd name="T20" fmla="*/ 40 w 121"/>
                <a:gd name="T21" fmla="*/ 17 h 98"/>
                <a:gd name="T22" fmla="*/ 42 w 121"/>
                <a:gd name="T23" fmla="*/ 24 h 98"/>
                <a:gd name="T24" fmla="*/ 44 w 121"/>
                <a:gd name="T25" fmla="*/ 32 h 98"/>
                <a:gd name="T26" fmla="*/ 46 w 121"/>
                <a:gd name="T27" fmla="*/ 39 h 98"/>
                <a:gd name="T28" fmla="*/ 47 w 121"/>
                <a:gd name="T29" fmla="*/ 46 h 98"/>
                <a:gd name="T30" fmla="*/ 49 w 121"/>
                <a:gd name="T31" fmla="*/ 51 h 98"/>
                <a:gd name="T32" fmla="*/ 50 w 121"/>
                <a:gd name="T33" fmla="*/ 57 h 98"/>
                <a:gd name="T34" fmla="*/ 52 w 121"/>
                <a:gd name="T35" fmla="*/ 59 h 98"/>
                <a:gd name="T36" fmla="*/ 54 w 121"/>
                <a:gd name="T37" fmla="*/ 59 h 98"/>
                <a:gd name="T38" fmla="*/ 56 w 121"/>
                <a:gd name="T39" fmla="*/ 57 h 98"/>
                <a:gd name="T40" fmla="*/ 59 w 121"/>
                <a:gd name="T41" fmla="*/ 53 h 98"/>
                <a:gd name="T42" fmla="*/ 62 w 121"/>
                <a:gd name="T43" fmla="*/ 47 h 98"/>
                <a:gd name="T44" fmla="*/ 65 w 121"/>
                <a:gd name="T45" fmla="*/ 40 h 98"/>
                <a:gd name="T46" fmla="*/ 69 w 121"/>
                <a:gd name="T47" fmla="*/ 33 h 98"/>
                <a:gd name="T48" fmla="*/ 73 w 121"/>
                <a:gd name="T49" fmla="*/ 28 h 98"/>
                <a:gd name="T50" fmla="*/ 76 w 121"/>
                <a:gd name="T51" fmla="*/ 23 h 98"/>
                <a:gd name="T52" fmla="*/ 81 w 121"/>
                <a:gd name="T53" fmla="*/ 19 h 98"/>
                <a:gd name="T54" fmla="*/ 86 w 121"/>
                <a:gd name="T55" fmla="*/ 15 h 98"/>
                <a:gd name="T56" fmla="*/ 91 w 121"/>
                <a:gd name="T57" fmla="*/ 13 h 98"/>
                <a:gd name="T58" fmla="*/ 96 w 121"/>
                <a:gd name="T59" fmla="*/ 13 h 98"/>
                <a:gd name="T60" fmla="*/ 101 w 121"/>
                <a:gd name="T61" fmla="*/ 15 h 98"/>
                <a:gd name="T62" fmla="*/ 105 w 121"/>
                <a:gd name="T63" fmla="*/ 18 h 98"/>
                <a:gd name="T64" fmla="*/ 109 w 121"/>
                <a:gd name="T65" fmla="*/ 24 h 98"/>
                <a:gd name="T66" fmla="*/ 112 w 121"/>
                <a:gd name="T67" fmla="*/ 31 h 98"/>
                <a:gd name="T68" fmla="*/ 115 w 121"/>
                <a:gd name="T69" fmla="*/ 39 h 98"/>
                <a:gd name="T70" fmla="*/ 116 w 121"/>
                <a:gd name="T71" fmla="*/ 48 h 98"/>
                <a:gd name="T72" fmla="*/ 118 w 121"/>
                <a:gd name="T73" fmla="*/ 57 h 98"/>
                <a:gd name="T74" fmla="*/ 120 w 121"/>
                <a:gd name="T75" fmla="*/ 97 h 9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1" h="98">
                  <a:moveTo>
                    <a:pt x="0" y="19"/>
                  </a:moveTo>
                  <a:lnTo>
                    <a:pt x="3" y="12"/>
                  </a:lnTo>
                  <a:lnTo>
                    <a:pt x="5" y="9"/>
                  </a:lnTo>
                  <a:lnTo>
                    <a:pt x="8" y="6"/>
                  </a:lnTo>
                  <a:lnTo>
                    <a:pt x="11" y="2"/>
                  </a:lnTo>
                  <a:lnTo>
                    <a:pt x="16" y="0"/>
                  </a:lnTo>
                  <a:lnTo>
                    <a:pt x="20" y="0"/>
                  </a:lnTo>
                  <a:lnTo>
                    <a:pt x="26" y="0"/>
                  </a:lnTo>
                  <a:lnTo>
                    <a:pt x="31" y="4"/>
                  </a:lnTo>
                  <a:lnTo>
                    <a:pt x="35" y="9"/>
                  </a:lnTo>
                  <a:lnTo>
                    <a:pt x="40" y="17"/>
                  </a:lnTo>
                  <a:lnTo>
                    <a:pt x="42" y="24"/>
                  </a:lnTo>
                  <a:lnTo>
                    <a:pt x="44" y="32"/>
                  </a:lnTo>
                  <a:lnTo>
                    <a:pt x="46" y="39"/>
                  </a:lnTo>
                  <a:lnTo>
                    <a:pt x="47" y="46"/>
                  </a:lnTo>
                  <a:lnTo>
                    <a:pt x="49" y="51"/>
                  </a:lnTo>
                  <a:lnTo>
                    <a:pt x="50" y="57"/>
                  </a:lnTo>
                  <a:lnTo>
                    <a:pt x="52" y="59"/>
                  </a:lnTo>
                  <a:lnTo>
                    <a:pt x="54" y="59"/>
                  </a:lnTo>
                  <a:lnTo>
                    <a:pt x="56" y="57"/>
                  </a:lnTo>
                  <a:lnTo>
                    <a:pt x="59" y="53"/>
                  </a:lnTo>
                  <a:lnTo>
                    <a:pt x="62" y="47"/>
                  </a:lnTo>
                  <a:lnTo>
                    <a:pt x="65" y="40"/>
                  </a:lnTo>
                  <a:lnTo>
                    <a:pt x="69" y="33"/>
                  </a:lnTo>
                  <a:lnTo>
                    <a:pt x="73" y="28"/>
                  </a:lnTo>
                  <a:lnTo>
                    <a:pt x="76" y="23"/>
                  </a:lnTo>
                  <a:lnTo>
                    <a:pt x="81" y="19"/>
                  </a:lnTo>
                  <a:lnTo>
                    <a:pt x="86" y="15"/>
                  </a:lnTo>
                  <a:lnTo>
                    <a:pt x="91" y="13"/>
                  </a:lnTo>
                  <a:lnTo>
                    <a:pt x="96" y="13"/>
                  </a:lnTo>
                  <a:lnTo>
                    <a:pt x="101" y="15"/>
                  </a:lnTo>
                  <a:lnTo>
                    <a:pt x="105" y="18"/>
                  </a:lnTo>
                  <a:lnTo>
                    <a:pt x="109" y="24"/>
                  </a:lnTo>
                  <a:lnTo>
                    <a:pt x="112" y="31"/>
                  </a:lnTo>
                  <a:lnTo>
                    <a:pt x="115" y="39"/>
                  </a:lnTo>
                  <a:lnTo>
                    <a:pt x="116" y="48"/>
                  </a:lnTo>
                  <a:lnTo>
                    <a:pt x="118" y="57"/>
                  </a:lnTo>
                  <a:lnTo>
                    <a:pt x="120" y="97"/>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87" name="Freeform 26"/>
            <p:cNvSpPr>
              <a:spLocks/>
            </p:cNvSpPr>
            <p:nvPr/>
          </p:nvSpPr>
          <p:spPr bwMode="auto">
            <a:xfrm>
              <a:off x="2958" y="414"/>
              <a:ext cx="53" cy="58"/>
            </a:xfrm>
            <a:custGeom>
              <a:avLst/>
              <a:gdLst>
                <a:gd name="T0" fmla="*/ 6 w 53"/>
                <a:gd name="T1" fmla="*/ 0 h 58"/>
                <a:gd name="T2" fmla="*/ 16 w 53"/>
                <a:gd name="T3" fmla="*/ 0 h 58"/>
                <a:gd name="T4" fmla="*/ 21 w 53"/>
                <a:gd name="T5" fmla="*/ 1 h 58"/>
                <a:gd name="T6" fmla="*/ 28 w 53"/>
                <a:gd name="T7" fmla="*/ 2 h 58"/>
                <a:gd name="T8" fmla="*/ 34 w 53"/>
                <a:gd name="T9" fmla="*/ 3 h 58"/>
                <a:gd name="T10" fmla="*/ 40 w 53"/>
                <a:gd name="T11" fmla="*/ 7 h 58"/>
                <a:gd name="T12" fmla="*/ 44 w 53"/>
                <a:gd name="T13" fmla="*/ 12 h 58"/>
                <a:gd name="T14" fmla="*/ 47 w 53"/>
                <a:gd name="T15" fmla="*/ 18 h 58"/>
                <a:gd name="T16" fmla="*/ 49 w 53"/>
                <a:gd name="T17" fmla="*/ 24 h 58"/>
                <a:gd name="T18" fmla="*/ 51 w 53"/>
                <a:gd name="T19" fmla="*/ 30 h 58"/>
                <a:gd name="T20" fmla="*/ 52 w 53"/>
                <a:gd name="T21" fmla="*/ 36 h 58"/>
                <a:gd name="T22" fmla="*/ 52 w 53"/>
                <a:gd name="T23" fmla="*/ 41 h 58"/>
                <a:gd name="T24" fmla="*/ 50 w 53"/>
                <a:gd name="T25" fmla="*/ 46 h 58"/>
                <a:gd name="T26" fmla="*/ 47 w 53"/>
                <a:gd name="T27" fmla="*/ 51 h 58"/>
                <a:gd name="T28" fmla="*/ 43 w 53"/>
                <a:gd name="T29" fmla="*/ 54 h 58"/>
                <a:gd name="T30" fmla="*/ 37 w 53"/>
                <a:gd name="T31" fmla="*/ 56 h 58"/>
                <a:gd name="T32" fmla="*/ 31 w 53"/>
                <a:gd name="T33" fmla="*/ 57 h 58"/>
                <a:gd name="T34" fmla="*/ 26 w 53"/>
                <a:gd name="T35" fmla="*/ 57 h 58"/>
                <a:gd name="T36" fmla="*/ 22 w 53"/>
                <a:gd name="T37" fmla="*/ 55 h 58"/>
                <a:gd name="T38" fmla="*/ 19 w 53"/>
                <a:gd name="T39" fmla="*/ 53 h 58"/>
                <a:gd name="T40" fmla="*/ 15 w 53"/>
                <a:gd name="T41" fmla="*/ 50 h 58"/>
                <a:gd name="T42" fmla="*/ 11 w 53"/>
                <a:gd name="T43" fmla="*/ 47 h 58"/>
                <a:gd name="T44" fmla="*/ 8 w 53"/>
                <a:gd name="T45" fmla="*/ 43 h 58"/>
                <a:gd name="T46" fmla="*/ 5 w 53"/>
                <a:gd name="T47" fmla="*/ 39 h 58"/>
                <a:gd name="T48" fmla="*/ 4 w 53"/>
                <a:gd name="T49" fmla="*/ 34 h 58"/>
                <a:gd name="T50" fmla="*/ 0 w 53"/>
                <a:gd name="T51" fmla="*/ 6 h 5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3" h="58">
                  <a:moveTo>
                    <a:pt x="6" y="0"/>
                  </a:moveTo>
                  <a:lnTo>
                    <a:pt x="16" y="0"/>
                  </a:lnTo>
                  <a:lnTo>
                    <a:pt x="21" y="1"/>
                  </a:lnTo>
                  <a:lnTo>
                    <a:pt x="28" y="2"/>
                  </a:lnTo>
                  <a:lnTo>
                    <a:pt x="34" y="3"/>
                  </a:lnTo>
                  <a:lnTo>
                    <a:pt x="40" y="7"/>
                  </a:lnTo>
                  <a:lnTo>
                    <a:pt x="44" y="12"/>
                  </a:lnTo>
                  <a:lnTo>
                    <a:pt x="47" y="18"/>
                  </a:lnTo>
                  <a:lnTo>
                    <a:pt x="49" y="24"/>
                  </a:lnTo>
                  <a:lnTo>
                    <a:pt x="51" y="30"/>
                  </a:lnTo>
                  <a:lnTo>
                    <a:pt x="52" y="36"/>
                  </a:lnTo>
                  <a:lnTo>
                    <a:pt x="52" y="41"/>
                  </a:lnTo>
                  <a:lnTo>
                    <a:pt x="50" y="46"/>
                  </a:lnTo>
                  <a:lnTo>
                    <a:pt x="47" y="51"/>
                  </a:lnTo>
                  <a:lnTo>
                    <a:pt x="43" y="54"/>
                  </a:lnTo>
                  <a:lnTo>
                    <a:pt x="37" y="56"/>
                  </a:lnTo>
                  <a:lnTo>
                    <a:pt x="31" y="57"/>
                  </a:lnTo>
                  <a:lnTo>
                    <a:pt x="26" y="57"/>
                  </a:lnTo>
                  <a:lnTo>
                    <a:pt x="22" y="55"/>
                  </a:lnTo>
                  <a:lnTo>
                    <a:pt x="19" y="53"/>
                  </a:lnTo>
                  <a:lnTo>
                    <a:pt x="15" y="50"/>
                  </a:lnTo>
                  <a:lnTo>
                    <a:pt x="11" y="47"/>
                  </a:lnTo>
                  <a:lnTo>
                    <a:pt x="8" y="43"/>
                  </a:lnTo>
                  <a:lnTo>
                    <a:pt x="5" y="39"/>
                  </a:lnTo>
                  <a:lnTo>
                    <a:pt x="4" y="34"/>
                  </a:lnTo>
                  <a:lnTo>
                    <a:pt x="0" y="6"/>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88" name="Freeform 27"/>
            <p:cNvSpPr>
              <a:spLocks/>
            </p:cNvSpPr>
            <p:nvPr/>
          </p:nvSpPr>
          <p:spPr bwMode="auto">
            <a:xfrm>
              <a:off x="3044" y="372"/>
              <a:ext cx="60" cy="109"/>
            </a:xfrm>
            <a:custGeom>
              <a:avLst/>
              <a:gdLst>
                <a:gd name="T0" fmla="*/ 46 w 60"/>
                <a:gd name="T1" fmla="*/ 0 h 109"/>
                <a:gd name="T2" fmla="*/ 39 w 60"/>
                <a:gd name="T3" fmla="*/ 3 h 109"/>
                <a:gd name="T4" fmla="*/ 36 w 60"/>
                <a:gd name="T5" fmla="*/ 5 h 109"/>
                <a:gd name="T6" fmla="*/ 33 w 60"/>
                <a:gd name="T7" fmla="*/ 8 h 109"/>
                <a:gd name="T8" fmla="*/ 29 w 60"/>
                <a:gd name="T9" fmla="*/ 11 h 109"/>
                <a:gd name="T10" fmla="*/ 21 w 60"/>
                <a:gd name="T11" fmla="*/ 19 h 109"/>
                <a:gd name="T12" fmla="*/ 18 w 60"/>
                <a:gd name="T13" fmla="*/ 22 h 109"/>
                <a:gd name="T14" fmla="*/ 12 w 60"/>
                <a:gd name="T15" fmla="*/ 26 h 109"/>
                <a:gd name="T16" fmla="*/ 6 w 60"/>
                <a:gd name="T17" fmla="*/ 28 h 109"/>
                <a:gd name="T18" fmla="*/ 0 w 60"/>
                <a:gd name="T19" fmla="*/ 31 h 109"/>
                <a:gd name="T20" fmla="*/ 0 w 60"/>
                <a:gd name="T21" fmla="*/ 33 h 109"/>
                <a:gd name="T22" fmla="*/ 5 w 60"/>
                <a:gd name="T23" fmla="*/ 35 h 109"/>
                <a:gd name="T24" fmla="*/ 12 w 60"/>
                <a:gd name="T25" fmla="*/ 38 h 109"/>
                <a:gd name="T26" fmla="*/ 26 w 60"/>
                <a:gd name="T27" fmla="*/ 42 h 109"/>
                <a:gd name="T28" fmla="*/ 33 w 60"/>
                <a:gd name="T29" fmla="*/ 44 h 109"/>
                <a:gd name="T30" fmla="*/ 39 w 60"/>
                <a:gd name="T31" fmla="*/ 47 h 109"/>
                <a:gd name="T32" fmla="*/ 44 w 60"/>
                <a:gd name="T33" fmla="*/ 50 h 109"/>
                <a:gd name="T34" fmla="*/ 48 w 60"/>
                <a:gd name="T35" fmla="*/ 53 h 109"/>
                <a:gd name="T36" fmla="*/ 53 w 60"/>
                <a:gd name="T37" fmla="*/ 57 h 109"/>
                <a:gd name="T38" fmla="*/ 56 w 60"/>
                <a:gd name="T39" fmla="*/ 61 h 109"/>
                <a:gd name="T40" fmla="*/ 59 w 60"/>
                <a:gd name="T41" fmla="*/ 64 h 109"/>
                <a:gd name="T42" fmla="*/ 58 w 60"/>
                <a:gd name="T43" fmla="*/ 68 h 109"/>
                <a:gd name="T44" fmla="*/ 56 w 60"/>
                <a:gd name="T45" fmla="*/ 72 h 109"/>
                <a:gd name="T46" fmla="*/ 53 w 60"/>
                <a:gd name="T47" fmla="*/ 76 h 109"/>
                <a:gd name="T48" fmla="*/ 49 w 60"/>
                <a:gd name="T49" fmla="*/ 80 h 109"/>
                <a:gd name="T50" fmla="*/ 42 w 60"/>
                <a:gd name="T51" fmla="*/ 88 h 109"/>
                <a:gd name="T52" fmla="*/ 38 w 60"/>
                <a:gd name="T53" fmla="*/ 91 h 109"/>
                <a:gd name="T54" fmla="*/ 34 w 60"/>
                <a:gd name="T55" fmla="*/ 94 h 109"/>
                <a:gd name="T56" fmla="*/ 30 w 60"/>
                <a:gd name="T57" fmla="*/ 97 h 109"/>
                <a:gd name="T58" fmla="*/ 26 w 60"/>
                <a:gd name="T59" fmla="*/ 99 h 109"/>
                <a:gd name="T60" fmla="*/ 22 w 60"/>
                <a:gd name="T61" fmla="*/ 101 h 109"/>
                <a:gd name="T62" fmla="*/ 10 w 60"/>
                <a:gd name="T63" fmla="*/ 108 h 10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60" h="109">
                  <a:moveTo>
                    <a:pt x="46" y="0"/>
                  </a:moveTo>
                  <a:lnTo>
                    <a:pt x="39" y="3"/>
                  </a:lnTo>
                  <a:lnTo>
                    <a:pt x="36" y="5"/>
                  </a:lnTo>
                  <a:lnTo>
                    <a:pt x="33" y="8"/>
                  </a:lnTo>
                  <a:lnTo>
                    <a:pt x="29" y="11"/>
                  </a:lnTo>
                  <a:lnTo>
                    <a:pt x="21" y="19"/>
                  </a:lnTo>
                  <a:lnTo>
                    <a:pt x="18" y="22"/>
                  </a:lnTo>
                  <a:lnTo>
                    <a:pt x="12" y="26"/>
                  </a:lnTo>
                  <a:lnTo>
                    <a:pt x="6" y="28"/>
                  </a:lnTo>
                  <a:lnTo>
                    <a:pt x="0" y="31"/>
                  </a:lnTo>
                  <a:lnTo>
                    <a:pt x="0" y="33"/>
                  </a:lnTo>
                  <a:lnTo>
                    <a:pt x="5" y="35"/>
                  </a:lnTo>
                  <a:lnTo>
                    <a:pt x="12" y="38"/>
                  </a:lnTo>
                  <a:lnTo>
                    <a:pt x="26" y="42"/>
                  </a:lnTo>
                  <a:lnTo>
                    <a:pt x="33" y="44"/>
                  </a:lnTo>
                  <a:lnTo>
                    <a:pt x="39" y="47"/>
                  </a:lnTo>
                  <a:lnTo>
                    <a:pt x="44" y="50"/>
                  </a:lnTo>
                  <a:lnTo>
                    <a:pt x="48" y="53"/>
                  </a:lnTo>
                  <a:lnTo>
                    <a:pt x="53" y="57"/>
                  </a:lnTo>
                  <a:lnTo>
                    <a:pt x="56" y="61"/>
                  </a:lnTo>
                  <a:lnTo>
                    <a:pt x="59" y="64"/>
                  </a:lnTo>
                  <a:lnTo>
                    <a:pt x="58" y="68"/>
                  </a:lnTo>
                  <a:lnTo>
                    <a:pt x="56" y="72"/>
                  </a:lnTo>
                  <a:lnTo>
                    <a:pt x="53" y="76"/>
                  </a:lnTo>
                  <a:lnTo>
                    <a:pt x="49" y="80"/>
                  </a:lnTo>
                  <a:lnTo>
                    <a:pt x="42" y="88"/>
                  </a:lnTo>
                  <a:lnTo>
                    <a:pt x="38" y="91"/>
                  </a:lnTo>
                  <a:lnTo>
                    <a:pt x="34" y="94"/>
                  </a:lnTo>
                  <a:lnTo>
                    <a:pt x="30" y="97"/>
                  </a:lnTo>
                  <a:lnTo>
                    <a:pt x="26" y="99"/>
                  </a:lnTo>
                  <a:lnTo>
                    <a:pt x="22" y="101"/>
                  </a:lnTo>
                  <a:lnTo>
                    <a:pt x="10" y="108"/>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89" name="Freeform 28"/>
            <p:cNvSpPr>
              <a:spLocks/>
            </p:cNvSpPr>
            <p:nvPr/>
          </p:nvSpPr>
          <p:spPr bwMode="auto">
            <a:xfrm>
              <a:off x="3162" y="408"/>
              <a:ext cx="19" cy="79"/>
            </a:xfrm>
            <a:custGeom>
              <a:avLst/>
              <a:gdLst>
                <a:gd name="T0" fmla="*/ 0 w 19"/>
                <a:gd name="T1" fmla="*/ 0 h 79"/>
                <a:gd name="T2" fmla="*/ 7 w 19"/>
                <a:gd name="T3" fmla="*/ 7 h 79"/>
                <a:gd name="T4" fmla="*/ 9 w 19"/>
                <a:gd name="T5" fmla="*/ 13 h 79"/>
                <a:gd name="T6" fmla="*/ 11 w 19"/>
                <a:gd name="T7" fmla="*/ 22 h 79"/>
                <a:gd name="T8" fmla="*/ 18 w 19"/>
                <a:gd name="T9" fmla="*/ 78 h 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79">
                  <a:moveTo>
                    <a:pt x="0" y="0"/>
                  </a:moveTo>
                  <a:lnTo>
                    <a:pt x="7" y="7"/>
                  </a:lnTo>
                  <a:lnTo>
                    <a:pt x="9" y="13"/>
                  </a:lnTo>
                  <a:lnTo>
                    <a:pt x="11" y="22"/>
                  </a:lnTo>
                  <a:lnTo>
                    <a:pt x="18" y="78"/>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90" name="Freeform 29"/>
            <p:cNvSpPr>
              <a:spLocks/>
            </p:cNvSpPr>
            <p:nvPr/>
          </p:nvSpPr>
          <p:spPr bwMode="auto">
            <a:xfrm>
              <a:off x="3144" y="312"/>
              <a:ext cx="1" cy="7"/>
            </a:xfrm>
            <a:custGeom>
              <a:avLst/>
              <a:gdLst>
                <a:gd name="T0" fmla="*/ 0 w 1"/>
                <a:gd name="T1" fmla="*/ 6 h 7"/>
                <a:gd name="T2" fmla="*/ 0 w 1"/>
                <a:gd name="T3" fmla="*/ 0 h 7"/>
                <a:gd name="T4" fmla="*/ 0 60000 65536"/>
                <a:gd name="T5" fmla="*/ 0 60000 65536"/>
              </a:gdLst>
              <a:ahLst/>
              <a:cxnLst>
                <a:cxn ang="T4">
                  <a:pos x="T0" y="T1"/>
                </a:cxn>
                <a:cxn ang="T5">
                  <a:pos x="T2" y="T3"/>
                </a:cxn>
              </a:cxnLst>
              <a:rect l="0" t="0" r="r" b="b"/>
              <a:pathLst>
                <a:path w="1" h="7">
                  <a:moveTo>
                    <a:pt x="0" y="6"/>
                  </a:moveTo>
                  <a:lnTo>
                    <a:pt x="0" y="0"/>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91" name="Freeform 30"/>
            <p:cNvSpPr>
              <a:spLocks/>
            </p:cNvSpPr>
            <p:nvPr/>
          </p:nvSpPr>
          <p:spPr bwMode="auto">
            <a:xfrm>
              <a:off x="3228" y="348"/>
              <a:ext cx="181" cy="105"/>
            </a:xfrm>
            <a:custGeom>
              <a:avLst/>
              <a:gdLst>
                <a:gd name="T0" fmla="*/ 3 w 181"/>
                <a:gd name="T1" fmla="*/ 7 h 105"/>
                <a:gd name="T2" fmla="*/ 7 w 181"/>
                <a:gd name="T3" fmla="*/ 17 h 105"/>
                <a:gd name="T4" fmla="*/ 10 w 181"/>
                <a:gd name="T5" fmla="*/ 31 h 105"/>
                <a:gd name="T6" fmla="*/ 20 w 181"/>
                <a:gd name="T7" fmla="*/ 85 h 105"/>
                <a:gd name="T8" fmla="*/ 22 w 181"/>
                <a:gd name="T9" fmla="*/ 91 h 105"/>
                <a:gd name="T10" fmla="*/ 29 w 181"/>
                <a:gd name="T11" fmla="*/ 66 h 105"/>
                <a:gd name="T12" fmla="*/ 35 w 181"/>
                <a:gd name="T13" fmla="*/ 51 h 105"/>
                <a:gd name="T14" fmla="*/ 43 w 181"/>
                <a:gd name="T15" fmla="*/ 39 h 105"/>
                <a:gd name="T16" fmla="*/ 50 w 181"/>
                <a:gd name="T17" fmla="*/ 33 h 105"/>
                <a:gd name="T18" fmla="*/ 55 w 181"/>
                <a:gd name="T19" fmla="*/ 37 h 105"/>
                <a:gd name="T20" fmla="*/ 61 w 181"/>
                <a:gd name="T21" fmla="*/ 47 h 105"/>
                <a:gd name="T22" fmla="*/ 68 w 181"/>
                <a:gd name="T23" fmla="*/ 59 h 105"/>
                <a:gd name="T24" fmla="*/ 73 w 181"/>
                <a:gd name="T25" fmla="*/ 72 h 105"/>
                <a:gd name="T26" fmla="*/ 80 w 181"/>
                <a:gd name="T27" fmla="*/ 87 h 105"/>
                <a:gd name="T28" fmla="*/ 86 w 181"/>
                <a:gd name="T29" fmla="*/ 94 h 105"/>
                <a:gd name="T30" fmla="*/ 94 w 181"/>
                <a:gd name="T31" fmla="*/ 99 h 105"/>
                <a:gd name="T32" fmla="*/ 104 w 181"/>
                <a:gd name="T33" fmla="*/ 104 h 105"/>
                <a:gd name="T34" fmla="*/ 115 w 181"/>
                <a:gd name="T35" fmla="*/ 103 h 105"/>
                <a:gd name="T36" fmla="*/ 126 w 181"/>
                <a:gd name="T37" fmla="*/ 98 h 105"/>
                <a:gd name="T38" fmla="*/ 138 w 181"/>
                <a:gd name="T39" fmla="*/ 91 h 105"/>
                <a:gd name="T40" fmla="*/ 146 w 181"/>
                <a:gd name="T41" fmla="*/ 83 h 105"/>
                <a:gd name="T42" fmla="*/ 152 w 181"/>
                <a:gd name="T43" fmla="*/ 76 h 105"/>
                <a:gd name="T44" fmla="*/ 157 w 181"/>
                <a:gd name="T45" fmla="*/ 68 h 105"/>
                <a:gd name="T46" fmla="*/ 167 w 181"/>
                <a:gd name="T47" fmla="*/ 53 h 105"/>
                <a:gd name="T48" fmla="*/ 171 w 181"/>
                <a:gd name="T49" fmla="*/ 41 h 105"/>
                <a:gd name="T50" fmla="*/ 170 w 181"/>
                <a:gd name="T51" fmla="*/ 31 h 105"/>
                <a:gd name="T52" fmla="*/ 164 w 181"/>
                <a:gd name="T53" fmla="*/ 24 h 105"/>
                <a:gd name="T54" fmla="*/ 156 w 181"/>
                <a:gd name="T55" fmla="*/ 23 h 105"/>
                <a:gd name="T56" fmla="*/ 149 w 181"/>
                <a:gd name="T57" fmla="*/ 25 h 105"/>
                <a:gd name="T58" fmla="*/ 143 w 181"/>
                <a:gd name="T59" fmla="*/ 30 h 105"/>
                <a:gd name="T60" fmla="*/ 135 w 181"/>
                <a:gd name="T61" fmla="*/ 42 h 105"/>
                <a:gd name="T62" fmla="*/ 126 w 181"/>
                <a:gd name="T63" fmla="*/ 58 h 105"/>
                <a:gd name="T64" fmla="*/ 120 w 181"/>
                <a:gd name="T65" fmla="*/ 71 h 105"/>
                <a:gd name="T66" fmla="*/ 118 w 181"/>
                <a:gd name="T67" fmla="*/ 82 h 105"/>
                <a:gd name="T68" fmla="*/ 121 w 181"/>
                <a:gd name="T69" fmla="*/ 91 h 105"/>
                <a:gd name="T70" fmla="*/ 126 w 181"/>
                <a:gd name="T71" fmla="*/ 97 h 105"/>
                <a:gd name="T72" fmla="*/ 134 w 181"/>
                <a:gd name="T73" fmla="*/ 100 h 105"/>
                <a:gd name="T74" fmla="*/ 145 w 181"/>
                <a:gd name="T75" fmla="*/ 100 h 105"/>
                <a:gd name="T76" fmla="*/ 180 w 181"/>
                <a:gd name="T77" fmla="*/ 96 h 10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81" h="105">
                  <a:moveTo>
                    <a:pt x="0" y="0"/>
                  </a:moveTo>
                  <a:lnTo>
                    <a:pt x="3" y="7"/>
                  </a:lnTo>
                  <a:lnTo>
                    <a:pt x="5" y="11"/>
                  </a:lnTo>
                  <a:lnTo>
                    <a:pt x="7" y="17"/>
                  </a:lnTo>
                  <a:lnTo>
                    <a:pt x="8" y="23"/>
                  </a:lnTo>
                  <a:lnTo>
                    <a:pt x="10" y="31"/>
                  </a:lnTo>
                  <a:lnTo>
                    <a:pt x="14" y="51"/>
                  </a:lnTo>
                  <a:lnTo>
                    <a:pt x="20" y="85"/>
                  </a:lnTo>
                  <a:lnTo>
                    <a:pt x="22" y="90"/>
                  </a:lnTo>
                  <a:lnTo>
                    <a:pt x="22" y="91"/>
                  </a:lnTo>
                  <a:lnTo>
                    <a:pt x="27" y="73"/>
                  </a:lnTo>
                  <a:lnTo>
                    <a:pt x="29" y="66"/>
                  </a:lnTo>
                  <a:lnTo>
                    <a:pt x="32" y="58"/>
                  </a:lnTo>
                  <a:lnTo>
                    <a:pt x="35" y="51"/>
                  </a:lnTo>
                  <a:lnTo>
                    <a:pt x="39" y="44"/>
                  </a:lnTo>
                  <a:lnTo>
                    <a:pt x="43" y="39"/>
                  </a:lnTo>
                  <a:lnTo>
                    <a:pt x="46" y="34"/>
                  </a:lnTo>
                  <a:lnTo>
                    <a:pt x="50" y="33"/>
                  </a:lnTo>
                  <a:lnTo>
                    <a:pt x="52" y="34"/>
                  </a:lnTo>
                  <a:lnTo>
                    <a:pt x="55" y="37"/>
                  </a:lnTo>
                  <a:lnTo>
                    <a:pt x="58" y="41"/>
                  </a:lnTo>
                  <a:lnTo>
                    <a:pt x="61" y="47"/>
                  </a:lnTo>
                  <a:lnTo>
                    <a:pt x="65" y="53"/>
                  </a:lnTo>
                  <a:lnTo>
                    <a:pt x="68" y="59"/>
                  </a:lnTo>
                  <a:lnTo>
                    <a:pt x="71" y="65"/>
                  </a:lnTo>
                  <a:lnTo>
                    <a:pt x="73" y="72"/>
                  </a:lnTo>
                  <a:lnTo>
                    <a:pt x="76" y="77"/>
                  </a:lnTo>
                  <a:lnTo>
                    <a:pt x="80" y="87"/>
                  </a:lnTo>
                  <a:lnTo>
                    <a:pt x="82" y="91"/>
                  </a:lnTo>
                  <a:lnTo>
                    <a:pt x="86" y="94"/>
                  </a:lnTo>
                  <a:lnTo>
                    <a:pt x="89" y="97"/>
                  </a:lnTo>
                  <a:lnTo>
                    <a:pt x="94" y="99"/>
                  </a:lnTo>
                  <a:lnTo>
                    <a:pt x="98" y="101"/>
                  </a:lnTo>
                  <a:lnTo>
                    <a:pt x="104" y="104"/>
                  </a:lnTo>
                  <a:lnTo>
                    <a:pt x="109" y="104"/>
                  </a:lnTo>
                  <a:lnTo>
                    <a:pt x="115" y="103"/>
                  </a:lnTo>
                  <a:lnTo>
                    <a:pt x="121" y="100"/>
                  </a:lnTo>
                  <a:lnTo>
                    <a:pt x="126" y="98"/>
                  </a:lnTo>
                  <a:lnTo>
                    <a:pt x="132" y="94"/>
                  </a:lnTo>
                  <a:lnTo>
                    <a:pt x="138" y="91"/>
                  </a:lnTo>
                  <a:lnTo>
                    <a:pt x="143" y="87"/>
                  </a:lnTo>
                  <a:lnTo>
                    <a:pt x="146" y="83"/>
                  </a:lnTo>
                  <a:lnTo>
                    <a:pt x="149" y="80"/>
                  </a:lnTo>
                  <a:lnTo>
                    <a:pt x="152" y="76"/>
                  </a:lnTo>
                  <a:lnTo>
                    <a:pt x="155" y="72"/>
                  </a:lnTo>
                  <a:lnTo>
                    <a:pt x="157" y="68"/>
                  </a:lnTo>
                  <a:lnTo>
                    <a:pt x="163" y="58"/>
                  </a:lnTo>
                  <a:lnTo>
                    <a:pt x="167" y="53"/>
                  </a:lnTo>
                  <a:lnTo>
                    <a:pt x="169" y="47"/>
                  </a:lnTo>
                  <a:lnTo>
                    <a:pt x="171" y="41"/>
                  </a:lnTo>
                  <a:lnTo>
                    <a:pt x="172" y="35"/>
                  </a:lnTo>
                  <a:lnTo>
                    <a:pt x="170" y="31"/>
                  </a:lnTo>
                  <a:lnTo>
                    <a:pt x="168" y="28"/>
                  </a:lnTo>
                  <a:lnTo>
                    <a:pt x="164" y="24"/>
                  </a:lnTo>
                  <a:lnTo>
                    <a:pt x="160" y="23"/>
                  </a:lnTo>
                  <a:lnTo>
                    <a:pt x="156" y="23"/>
                  </a:lnTo>
                  <a:lnTo>
                    <a:pt x="152" y="23"/>
                  </a:lnTo>
                  <a:lnTo>
                    <a:pt x="149" y="25"/>
                  </a:lnTo>
                  <a:lnTo>
                    <a:pt x="146" y="27"/>
                  </a:lnTo>
                  <a:lnTo>
                    <a:pt x="143" y="30"/>
                  </a:lnTo>
                  <a:lnTo>
                    <a:pt x="139" y="35"/>
                  </a:lnTo>
                  <a:lnTo>
                    <a:pt x="135" y="42"/>
                  </a:lnTo>
                  <a:lnTo>
                    <a:pt x="130" y="50"/>
                  </a:lnTo>
                  <a:lnTo>
                    <a:pt x="126" y="58"/>
                  </a:lnTo>
                  <a:lnTo>
                    <a:pt x="122" y="64"/>
                  </a:lnTo>
                  <a:lnTo>
                    <a:pt x="120" y="71"/>
                  </a:lnTo>
                  <a:lnTo>
                    <a:pt x="119" y="77"/>
                  </a:lnTo>
                  <a:lnTo>
                    <a:pt x="118" y="82"/>
                  </a:lnTo>
                  <a:lnTo>
                    <a:pt x="119" y="86"/>
                  </a:lnTo>
                  <a:lnTo>
                    <a:pt x="121" y="91"/>
                  </a:lnTo>
                  <a:lnTo>
                    <a:pt x="123" y="94"/>
                  </a:lnTo>
                  <a:lnTo>
                    <a:pt x="126" y="97"/>
                  </a:lnTo>
                  <a:lnTo>
                    <a:pt x="130" y="98"/>
                  </a:lnTo>
                  <a:lnTo>
                    <a:pt x="134" y="100"/>
                  </a:lnTo>
                  <a:lnTo>
                    <a:pt x="140" y="100"/>
                  </a:lnTo>
                  <a:lnTo>
                    <a:pt x="145" y="100"/>
                  </a:lnTo>
                  <a:lnTo>
                    <a:pt x="149" y="100"/>
                  </a:lnTo>
                  <a:lnTo>
                    <a:pt x="180" y="96"/>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92" name="Freeform 31"/>
            <p:cNvSpPr>
              <a:spLocks/>
            </p:cNvSpPr>
            <p:nvPr/>
          </p:nvSpPr>
          <p:spPr bwMode="auto">
            <a:xfrm>
              <a:off x="3534" y="282"/>
              <a:ext cx="259" cy="49"/>
            </a:xfrm>
            <a:custGeom>
              <a:avLst/>
              <a:gdLst>
                <a:gd name="T0" fmla="*/ 258 w 259"/>
                <a:gd name="T1" fmla="*/ 0 h 49"/>
                <a:gd name="T2" fmla="*/ 245 w 259"/>
                <a:gd name="T3" fmla="*/ 0 h 49"/>
                <a:gd name="T4" fmla="*/ 236 w 259"/>
                <a:gd name="T5" fmla="*/ 1 h 49"/>
                <a:gd name="T6" fmla="*/ 212 w 259"/>
                <a:gd name="T7" fmla="*/ 3 h 49"/>
                <a:gd name="T8" fmla="*/ 200 w 259"/>
                <a:gd name="T9" fmla="*/ 4 h 49"/>
                <a:gd name="T10" fmla="*/ 188 w 259"/>
                <a:gd name="T11" fmla="*/ 5 h 49"/>
                <a:gd name="T12" fmla="*/ 178 w 259"/>
                <a:gd name="T13" fmla="*/ 5 h 49"/>
                <a:gd name="T14" fmla="*/ 168 w 259"/>
                <a:gd name="T15" fmla="*/ 7 h 49"/>
                <a:gd name="T16" fmla="*/ 158 w 259"/>
                <a:gd name="T17" fmla="*/ 9 h 49"/>
                <a:gd name="T18" fmla="*/ 149 w 259"/>
                <a:gd name="T19" fmla="*/ 12 h 49"/>
                <a:gd name="T20" fmla="*/ 141 w 259"/>
                <a:gd name="T21" fmla="*/ 14 h 49"/>
                <a:gd name="T22" fmla="*/ 133 w 259"/>
                <a:gd name="T23" fmla="*/ 16 h 49"/>
                <a:gd name="T24" fmla="*/ 125 w 259"/>
                <a:gd name="T25" fmla="*/ 16 h 49"/>
                <a:gd name="T26" fmla="*/ 115 w 259"/>
                <a:gd name="T27" fmla="*/ 18 h 49"/>
                <a:gd name="T28" fmla="*/ 103 w 259"/>
                <a:gd name="T29" fmla="*/ 21 h 49"/>
                <a:gd name="T30" fmla="*/ 91 w 259"/>
                <a:gd name="T31" fmla="*/ 24 h 49"/>
                <a:gd name="T32" fmla="*/ 78 w 259"/>
                <a:gd name="T33" fmla="*/ 26 h 49"/>
                <a:gd name="T34" fmla="*/ 64 w 259"/>
                <a:gd name="T35" fmla="*/ 29 h 49"/>
                <a:gd name="T36" fmla="*/ 51 w 259"/>
                <a:gd name="T37" fmla="*/ 31 h 49"/>
                <a:gd name="T38" fmla="*/ 40 w 259"/>
                <a:gd name="T39" fmla="*/ 34 h 49"/>
                <a:gd name="T40" fmla="*/ 29 w 259"/>
                <a:gd name="T41" fmla="*/ 37 h 49"/>
                <a:gd name="T42" fmla="*/ 0 w 259"/>
                <a:gd name="T43" fmla="*/ 48 h 4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59" h="49">
                  <a:moveTo>
                    <a:pt x="258" y="0"/>
                  </a:moveTo>
                  <a:lnTo>
                    <a:pt x="245" y="0"/>
                  </a:lnTo>
                  <a:lnTo>
                    <a:pt x="236" y="1"/>
                  </a:lnTo>
                  <a:lnTo>
                    <a:pt x="212" y="3"/>
                  </a:lnTo>
                  <a:lnTo>
                    <a:pt x="200" y="4"/>
                  </a:lnTo>
                  <a:lnTo>
                    <a:pt x="188" y="5"/>
                  </a:lnTo>
                  <a:lnTo>
                    <a:pt x="178" y="5"/>
                  </a:lnTo>
                  <a:lnTo>
                    <a:pt x="168" y="7"/>
                  </a:lnTo>
                  <a:lnTo>
                    <a:pt x="158" y="9"/>
                  </a:lnTo>
                  <a:lnTo>
                    <a:pt x="149" y="12"/>
                  </a:lnTo>
                  <a:lnTo>
                    <a:pt x="141" y="14"/>
                  </a:lnTo>
                  <a:lnTo>
                    <a:pt x="133" y="16"/>
                  </a:lnTo>
                  <a:lnTo>
                    <a:pt x="125" y="16"/>
                  </a:lnTo>
                  <a:lnTo>
                    <a:pt x="115" y="18"/>
                  </a:lnTo>
                  <a:lnTo>
                    <a:pt x="103" y="21"/>
                  </a:lnTo>
                  <a:lnTo>
                    <a:pt x="91" y="24"/>
                  </a:lnTo>
                  <a:lnTo>
                    <a:pt x="78" y="26"/>
                  </a:lnTo>
                  <a:lnTo>
                    <a:pt x="64" y="29"/>
                  </a:lnTo>
                  <a:lnTo>
                    <a:pt x="51" y="31"/>
                  </a:lnTo>
                  <a:lnTo>
                    <a:pt x="40" y="34"/>
                  </a:lnTo>
                  <a:lnTo>
                    <a:pt x="29" y="37"/>
                  </a:lnTo>
                  <a:lnTo>
                    <a:pt x="0" y="48"/>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93" name="Freeform 32"/>
            <p:cNvSpPr>
              <a:spLocks/>
            </p:cNvSpPr>
            <p:nvPr/>
          </p:nvSpPr>
          <p:spPr bwMode="auto">
            <a:xfrm>
              <a:off x="3630" y="312"/>
              <a:ext cx="7" cy="175"/>
            </a:xfrm>
            <a:custGeom>
              <a:avLst/>
              <a:gdLst>
                <a:gd name="T0" fmla="*/ 6 w 7"/>
                <a:gd name="T1" fmla="*/ 0 h 175"/>
                <a:gd name="T2" fmla="*/ 3 w 7"/>
                <a:gd name="T3" fmla="*/ 7 h 175"/>
                <a:gd name="T4" fmla="*/ 2 w 7"/>
                <a:gd name="T5" fmla="*/ 14 h 175"/>
                <a:gd name="T6" fmla="*/ 1 w 7"/>
                <a:gd name="T7" fmla="*/ 25 h 175"/>
                <a:gd name="T8" fmla="*/ 1 w 7"/>
                <a:gd name="T9" fmla="*/ 55 h 175"/>
                <a:gd name="T10" fmla="*/ 0 w 7"/>
                <a:gd name="T11" fmla="*/ 90 h 175"/>
                <a:gd name="T12" fmla="*/ 1 w 7"/>
                <a:gd name="T13" fmla="*/ 103 h 175"/>
                <a:gd name="T14" fmla="*/ 2 w 7"/>
                <a:gd name="T15" fmla="*/ 113 h 175"/>
                <a:gd name="T16" fmla="*/ 3 w 7"/>
                <a:gd name="T17" fmla="*/ 122 h 175"/>
                <a:gd name="T18" fmla="*/ 4 w 7"/>
                <a:gd name="T19" fmla="*/ 130 h 175"/>
                <a:gd name="T20" fmla="*/ 5 w 7"/>
                <a:gd name="T21" fmla="*/ 140 h 175"/>
                <a:gd name="T22" fmla="*/ 6 w 7"/>
                <a:gd name="T23" fmla="*/ 174 h 17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 h="175">
                  <a:moveTo>
                    <a:pt x="6" y="0"/>
                  </a:moveTo>
                  <a:lnTo>
                    <a:pt x="3" y="7"/>
                  </a:lnTo>
                  <a:lnTo>
                    <a:pt x="2" y="14"/>
                  </a:lnTo>
                  <a:lnTo>
                    <a:pt x="1" y="25"/>
                  </a:lnTo>
                  <a:lnTo>
                    <a:pt x="1" y="55"/>
                  </a:lnTo>
                  <a:lnTo>
                    <a:pt x="0" y="90"/>
                  </a:lnTo>
                  <a:lnTo>
                    <a:pt x="1" y="103"/>
                  </a:lnTo>
                  <a:lnTo>
                    <a:pt x="2" y="113"/>
                  </a:lnTo>
                  <a:lnTo>
                    <a:pt x="3" y="122"/>
                  </a:lnTo>
                  <a:lnTo>
                    <a:pt x="4" y="130"/>
                  </a:lnTo>
                  <a:lnTo>
                    <a:pt x="5" y="140"/>
                  </a:lnTo>
                  <a:lnTo>
                    <a:pt x="6" y="174"/>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94" name="Freeform 33"/>
            <p:cNvSpPr>
              <a:spLocks/>
            </p:cNvSpPr>
            <p:nvPr/>
          </p:nvSpPr>
          <p:spPr bwMode="auto">
            <a:xfrm>
              <a:off x="3702" y="384"/>
              <a:ext cx="43" cy="45"/>
            </a:xfrm>
            <a:custGeom>
              <a:avLst/>
              <a:gdLst>
                <a:gd name="T0" fmla="*/ 0 w 43"/>
                <a:gd name="T1" fmla="*/ 24 h 45"/>
                <a:gd name="T2" fmla="*/ 3 w 43"/>
                <a:gd name="T3" fmla="*/ 31 h 45"/>
                <a:gd name="T4" fmla="*/ 5 w 43"/>
                <a:gd name="T5" fmla="*/ 34 h 45"/>
                <a:gd name="T6" fmla="*/ 7 w 43"/>
                <a:gd name="T7" fmla="*/ 39 h 45"/>
                <a:gd name="T8" fmla="*/ 8 w 43"/>
                <a:gd name="T9" fmla="*/ 44 h 45"/>
                <a:gd name="T10" fmla="*/ 10 w 43"/>
                <a:gd name="T11" fmla="*/ 44 h 45"/>
                <a:gd name="T12" fmla="*/ 10 w 43"/>
                <a:gd name="T13" fmla="*/ 43 h 45"/>
                <a:gd name="T14" fmla="*/ 11 w 43"/>
                <a:gd name="T15" fmla="*/ 38 h 45"/>
                <a:gd name="T16" fmla="*/ 13 w 43"/>
                <a:gd name="T17" fmla="*/ 33 h 45"/>
                <a:gd name="T18" fmla="*/ 15 w 43"/>
                <a:gd name="T19" fmla="*/ 26 h 45"/>
                <a:gd name="T20" fmla="*/ 18 w 43"/>
                <a:gd name="T21" fmla="*/ 20 h 45"/>
                <a:gd name="T22" fmla="*/ 22 w 43"/>
                <a:gd name="T23" fmla="*/ 14 h 45"/>
                <a:gd name="T24" fmla="*/ 25 w 43"/>
                <a:gd name="T25" fmla="*/ 10 h 45"/>
                <a:gd name="T26" fmla="*/ 42 w 43"/>
                <a:gd name="T27" fmla="*/ 0 h 4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3" h="45">
                  <a:moveTo>
                    <a:pt x="0" y="24"/>
                  </a:moveTo>
                  <a:lnTo>
                    <a:pt x="3" y="31"/>
                  </a:lnTo>
                  <a:lnTo>
                    <a:pt x="5" y="34"/>
                  </a:lnTo>
                  <a:lnTo>
                    <a:pt x="7" y="39"/>
                  </a:lnTo>
                  <a:lnTo>
                    <a:pt x="8" y="44"/>
                  </a:lnTo>
                  <a:lnTo>
                    <a:pt x="10" y="44"/>
                  </a:lnTo>
                  <a:lnTo>
                    <a:pt x="10" y="43"/>
                  </a:lnTo>
                  <a:lnTo>
                    <a:pt x="11" y="38"/>
                  </a:lnTo>
                  <a:lnTo>
                    <a:pt x="13" y="33"/>
                  </a:lnTo>
                  <a:lnTo>
                    <a:pt x="15" y="26"/>
                  </a:lnTo>
                  <a:lnTo>
                    <a:pt x="18" y="20"/>
                  </a:lnTo>
                  <a:lnTo>
                    <a:pt x="22" y="14"/>
                  </a:lnTo>
                  <a:lnTo>
                    <a:pt x="25" y="10"/>
                  </a:lnTo>
                  <a:lnTo>
                    <a:pt x="42" y="0"/>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95" name="Freeform 34"/>
            <p:cNvSpPr>
              <a:spLocks/>
            </p:cNvSpPr>
            <p:nvPr/>
          </p:nvSpPr>
          <p:spPr bwMode="auto">
            <a:xfrm>
              <a:off x="3816" y="438"/>
              <a:ext cx="7" cy="37"/>
            </a:xfrm>
            <a:custGeom>
              <a:avLst/>
              <a:gdLst>
                <a:gd name="T0" fmla="*/ 0 w 7"/>
                <a:gd name="T1" fmla="*/ 0 h 37"/>
                <a:gd name="T2" fmla="*/ 2 w 7"/>
                <a:gd name="T3" fmla="*/ 5 h 37"/>
                <a:gd name="T4" fmla="*/ 6 w 7"/>
                <a:gd name="T5" fmla="*/ 36 h 37"/>
                <a:gd name="T6" fmla="*/ 0 60000 65536"/>
                <a:gd name="T7" fmla="*/ 0 60000 65536"/>
                <a:gd name="T8" fmla="*/ 0 60000 65536"/>
              </a:gdLst>
              <a:ahLst/>
              <a:cxnLst>
                <a:cxn ang="T6">
                  <a:pos x="T0" y="T1"/>
                </a:cxn>
                <a:cxn ang="T7">
                  <a:pos x="T2" y="T3"/>
                </a:cxn>
                <a:cxn ang="T8">
                  <a:pos x="T4" y="T5"/>
                </a:cxn>
              </a:cxnLst>
              <a:rect l="0" t="0" r="r" b="b"/>
              <a:pathLst>
                <a:path w="7" h="37">
                  <a:moveTo>
                    <a:pt x="0" y="0"/>
                  </a:moveTo>
                  <a:lnTo>
                    <a:pt x="2" y="5"/>
                  </a:lnTo>
                  <a:lnTo>
                    <a:pt x="6" y="36"/>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96" name="Freeform 35"/>
            <p:cNvSpPr>
              <a:spLocks/>
            </p:cNvSpPr>
            <p:nvPr/>
          </p:nvSpPr>
          <p:spPr bwMode="auto">
            <a:xfrm>
              <a:off x="3792" y="354"/>
              <a:ext cx="1" cy="7"/>
            </a:xfrm>
            <a:custGeom>
              <a:avLst/>
              <a:gdLst>
                <a:gd name="T0" fmla="*/ 0 w 1"/>
                <a:gd name="T1" fmla="*/ 0 h 7"/>
                <a:gd name="T2" fmla="*/ 0 w 1"/>
                <a:gd name="T3" fmla="*/ 6 h 7"/>
                <a:gd name="T4" fmla="*/ 0 60000 65536"/>
                <a:gd name="T5" fmla="*/ 0 60000 65536"/>
              </a:gdLst>
              <a:ahLst/>
              <a:cxnLst>
                <a:cxn ang="T4">
                  <a:pos x="T0" y="T1"/>
                </a:cxn>
                <a:cxn ang="T5">
                  <a:pos x="T2" y="T3"/>
                </a:cxn>
              </a:cxnLst>
              <a:rect l="0" t="0" r="r" b="b"/>
              <a:pathLst>
                <a:path w="1" h="7">
                  <a:moveTo>
                    <a:pt x="0" y="0"/>
                  </a:moveTo>
                  <a:lnTo>
                    <a:pt x="0" y="6"/>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97" name="Freeform 36"/>
            <p:cNvSpPr>
              <a:spLocks/>
            </p:cNvSpPr>
            <p:nvPr/>
          </p:nvSpPr>
          <p:spPr bwMode="auto">
            <a:xfrm>
              <a:off x="3930" y="372"/>
              <a:ext cx="19" cy="247"/>
            </a:xfrm>
            <a:custGeom>
              <a:avLst/>
              <a:gdLst>
                <a:gd name="T0" fmla="*/ 0 w 19"/>
                <a:gd name="T1" fmla="*/ 0 h 247"/>
                <a:gd name="T2" fmla="*/ 3 w 19"/>
                <a:gd name="T3" fmla="*/ 10 h 247"/>
                <a:gd name="T4" fmla="*/ 4 w 19"/>
                <a:gd name="T5" fmla="*/ 15 h 247"/>
                <a:gd name="T6" fmla="*/ 5 w 19"/>
                <a:gd name="T7" fmla="*/ 22 h 247"/>
                <a:gd name="T8" fmla="*/ 5 w 19"/>
                <a:gd name="T9" fmla="*/ 28 h 247"/>
                <a:gd name="T10" fmla="*/ 5 w 19"/>
                <a:gd name="T11" fmla="*/ 41 h 247"/>
                <a:gd name="T12" fmla="*/ 6 w 19"/>
                <a:gd name="T13" fmla="*/ 47 h 247"/>
                <a:gd name="T14" fmla="*/ 14 w 19"/>
                <a:gd name="T15" fmla="*/ 157 h 247"/>
                <a:gd name="T16" fmla="*/ 16 w 19"/>
                <a:gd name="T17" fmla="*/ 178 h 247"/>
                <a:gd name="T18" fmla="*/ 18 w 19"/>
                <a:gd name="T19" fmla="*/ 246 h 2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 h="247">
                  <a:moveTo>
                    <a:pt x="0" y="0"/>
                  </a:moveTo>
                  <a:lnTo>
                    <a:pt x="3" y="10"/>
                  </a:lnTo>
                  <a:lnTo>
                    <a:pt x="4" y="15"/>
                  </a:lnTo>
                  <a:lnTo>
                    <a:pt x="5" y="22"/>
                  </a:lnTo>
                  <a:lnTo>
                    <a:pt x="5" y="28"/>
                  </a:lnTo>
                  <a:lnTo>
                    <a:pt x="5" y="41"/>
                  </a:lnTo>
                  <a:lnTo>
                    <a:pt x="6" y="47"/>
                  </a:lnTo>
                  <a:lnTo>
                    <a:pt x="14" y="157"/>
                  </a:lnTo>
                  <a:lnTo>
                    <a:pt x="16" y="178"/>
                  </a:lnTo>
                  <a:lnTo>
                    <a:pt x="18" y="246"/>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98" name="Freeform 37"/>
            <p:cNvSpPr>
              <a:spLocks/>
            </p:cNvSpPr>
            <p:nvPr/>
          </p:nvSpPr>
          <p:spPr bwMode="auto">
            <a:xfrm>
              <a:off x="3900" y="316"/>
              <a:ext cx="84" cy="120"/>
            </a:xfrm>
            <a:custGeom>
              <a:avLst/>
              <a:gdLst>
                <a:gd name="T0" fmla="*/ 0 w 84"/>
                <a:gd name="T1" fmla="*/ 26 h 120"/>
                <a:gd name="T2" fmla="*/ 8 w 84"/>
                <a:gd name="T3" fmla="*/ 9 h 120"/>
                <a:gd name="T4" fmla="*/ 11 w 84"/>
                <a:gd name="T5" fmla="*/ 6 h 120"/>
                <a:gd name="T6" fmla="*/ 16 w 84"/>
                <a:gd name="T7" fmla="*/ 3 h 120"/>
                <a:gd name="T8" fmla="*/ 20 w 84"/>
                <a:gd name="T9" fmla="*/ 1 h 120"/>
                <a:gd name="T10" fmla="*/ 25 w 84"/>
                <a:gd name="T11" fmla="*/ 0 h 120"/>
                <a:gd name="T12" fmla="*/ 29 w 84"/>
                <a:gd name="T13" fmla="*/ 0 h 120"/>
                <a:gd name="T14" fmla="*/ 34 w 84"/>
                <a:gd name="T15" fmla="*/ 1 h 120"/>
                <a:gd name="T16" fmla="*/ 38 w 84"/>
                <a:gd name="T17" fmla="*/ 2 h 120"/>
                <a:gd name="T18" fmla="*/ 42 w 84"/>
                <a:gd name="T19" fmla="*/ 3 h 120"/>
                <a:gd name="T20" fmla="*/ 46 w 84"/>
                <a:gd name="T21" fmla="*/ 5 h 120"/>
                <a:gd name="T22" fmla="*/ 50 w 84"/>
                <a:gd name="T23" fmla="*/ 8 h 120"/>
                <a:gd name="T24" fmla="*/ 56 w 84"/>
                <a:gd name="T25" fmla="*/ 12 h 120"/>
                <a:gd name="T26" fmla="*/ 61 w 84"/>
                <a:gd name="T27" fmla="*/ 16 h 120"/>
                <a:gd name="T28" fmla="*/ 65 w 84"/>
                <a:gd name="T29" fmla="*/ 21 h 120"/>
                <a:gd name="T30" fmla="*/ 69 w 84"/>
                <a:gd name="T31" fmla="*/ 25 h 120"/>
                <a:gd name="T32" fmla="*/ 72 w 84"/>
                <a:gd name="T33" fmla="*/ 30 h 120"/>
                <a:gd name="T34" fmla="*/ 74 w 84"/>
                <a:gd name="T35" fmla="*/ 34 h 120"/>
                <a:gd name="T36" fmla="*/ 77 w 84"/>
                <a:gd name="T37" fmla="*/ 38 h 120"/>
                <a:gd name="T38" fmla="*/ 79 w 84"/>
                <a:gd name="T39" fmla="*/ 42 h 120"/>
                <a:gd name="T40" fmla="*/ 81 w 84"/>
                <a:gd name="T41" fmla="*/ 46 h 120"/>
                <a:gd name="T42" fmla="*/ 82 w 84"/>
                <a:gd name="T43" fmla="*/ 52 h 120"/>
                <a:gd name="T44" fmla="*/ 83 w 84"/>
                <a:gd name="T45" fmla="*/ 57 h 120"/>
                <a:gd name="T46" fmla="*/ 82 w 84"/>
                <a:gd name="T47" fmla="*/ 64 h 120"/>
                <a:gd name="T48" fmla="*/ 82 w 84"/>
                <a:gd name="T49" fmla="*/ 72 h 120"/>
                <a:gd name="T50" fmla="*/ 80 w 84"/>
                <a:gd name="T51" fmla="*/ 81 h 120"/>
                <a:gd name="T52" fmla="*/ 78 w 84"/>
                <a:gd name="T53" fmla="*/ 88 h 120"/>
                <a:gd name="T54" fmla="*/ 76 w 84"/>
                <a:gd name="T55" fmla="*/ 96 h 120"/>
                <a:gd name="T56" fmla="*/ 73 w 84"/>
                <a:gd name="T57" fmla="*/ 102 h 120"/>
                <a:gd name="T58" fmla="*/ 69 w 84"/>
                <a:gd name="T59" fmla="*/ 108 h 120"/>
                <a:gd name="T60" fmla="*/ 65 w 84"/>
                <a:gd name="T61" fmla="*/ 112 h 120"/>
                <a:gd name="T62" fmla="*/ 62 w 84"/>
                <a:gd name="T63" fmla="*/ 115 h 120"/>
                <a:gd name="T64" fmla="*/ 57 w 84"/>
                <a:gd name="T65" fmla="*/ 117 h 120"/>
                <a:gd name="T66" fmla="*/ 52 w 84"/>
                <a:gd name="T67" fmla="*/ 119 h 120"/>
                <a:gd name="T68" fmla="*/ 30 w 84"/>
                <a:gd name="T69" fmla="*/ 116 h 12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84" h="120">
                  <a:moveTo>
                    <a:pt x="0" y="26"/>
                  </a:moveTo>
                  <a:lnTo>
                    <a:pt x="8" y="9"/>
                  </a:lnTo>
                  <a:lnTo>
                    <a:pt x="11" y="6"/>
                  </a:lnTo>
                  <a:lnTo>
                    <a:pt x="16" y="3"/>
                  </a:lnTo>
                  <a:lnTo>
                    <a:pt x="20" y="1"/>
                  </a:lnTo>
                  <a:lnTo>
                    <a:pt x="25" y="0"/>
                  </a:lnTo>
                  <a:lnTo>
                    <a:pt x="29" y="0"/>
                  </a:lnTo>
                  <a:lnTo>
                    <a:pt x="34" y="1"/>
                  </a:lnTo>
                  <a:lnTo>
                    <a:pt x="38" y="2"/>
                  </a:lnTo>
                  <a:lnTo>
                    <a:pt x="42" y="3"/>
                  </a:lnTo>
                  <a:lnTo>
                    <a:pt x="46" y="5"/>
                  </a:lnTo>
                  <a:lnTo>
                    <a:pt x="50" y="8"/>
                  </a:lnTo>
                  <a:lnTo>
                    <a:pt x="56" y="12"/>
                  </a:lnTo>
                  <a:lnTo>
                    <a:pt x="61" y="16"/>
                  </a:lnTo>
                  <a:lnTo>
                    <a:pt x="65" y="21"/>
                  </a:lnTo>
                  <a:lnTo>
                    <a:pt x="69" y="25"/>
                  </a:lnTo>
                  <a:lnTo>
                    <a:pt x="72" y="30"/>
                  </a:lnTo>
                  <a:lnTo>
                    <a:pt x="74" y="34"/>
                  </a:lnTo>
                  <a:lnTo>
                    <a:pt x="77" y="38"/>
                  </a:lnTo>
                  <a:lnTo>
                    <a:pt x="79" y="42"/>
                  </a:lnTo>
                  <a:lnTo>
                    <a:pt x="81" y="46"/>
                  </a:lnTo>
                  <a:lnTo>
                    <a:pt x="82" y="52"/>
                  </a:lnTo>
                  <a:lnTo>
                    <a:pt x="83" y="57"/>
                  </a:lnTo>
                  <a:lnTo>
                    <a:pt x="82" y="64"/>
                  </a:lnTo>
                  <a:lnTo>
                    <a:pt x="82" y="72"/>
                  </a:lnTo>
                  <a:lnTo>
                    <a:pt x="80" y="81"/>
                  </a:lnTo>
                  <a:lnTo>
                    <a:pt x="78" y="88"/>
                  </a:lnTo>
                  <a:lnTo>
                    <a:pt x="76" y="96"/>
                  </a:lnTo>
                  <a:lnTo>
                    <a:pt x="73" y="102"/>
                  </a:lnTo>
                  <a:lnTo>
                    <a:pt x="69" y="108"/>
                  </a:lnTo>
                  <a:lnTo>
                    <a:pt x="65" y="112"/>
                  </a:lnTo>
                  <a:lnTo>
                    <a:pt x="62" y="115"/>
                  </a:lnTo>
                  <a:lnTo>
                    <a:pt x="57" y="117"/>
                  </a:lnTo>
                  <a:lnTo>
                    <a:pt x="52" y="119"/>
                  </a:lnTo>
                  <a:lnTo>
                    <a:pt x="30" y="116"/>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99" name="Freeform 38"/>
            <p:cNvSpPr>
              <a:spLocks/>
            </p:cNvSpPr>
            <p:nvPr/>
          </p:nvSpPr>
          <p:spPr bwMode="auto">
            <a:xfrm>
              <a:off x="4014" y="258"/>
              <a:ext cx="102" cy="193"/>
            </a:xfrm>
            <a:custGeom>
              <a:avLst/>
              <a:gdLst>
                <a:gd name="T0" fmla="*/ 0 w 102"/>
                <a:gd name="T1" fmla="*/ 0 h 193"/>
                <a:gd name="T2" fmla="*/ 7 w 102"/>
                <a:gd name="T3" fmla="*/ 7 h 193"/>
                <a:gd name="T4" fmla="*/ 8 w 102"/>
                <a:gd name="T5" fmla="*/ 11 h 193"/>
                <a:gd name="T6" fmla="*/ 10 w 102"/>
                <a:gd name="T7" fmla="*/ 19 h 193"/>
                <a:gd name="T8" fmla="*/ 10 w 102"/>
                <a:gd name="T9" fmla="*/ 26 h 193"/>
                <a:gd name="T10" fmla="*/ 11 w 102"/>
                <a:gd name="T11" fmla="*/ 34 h 193"/>
                <a:gd name="T12" fmla="*/ 13 w 102"/>
                <a:gd name="T13" fmla="*/ 40 h 193"/>
                <a:gd name="T14" fmla="*/ 14 w 102"/>
                <a:gd name="T15" fmla="*/ 47 h 193"/>
                <a:gd name="T16" fmla="*/ 16 w 102"/>
                <a:gd name="T17" fmla="*/ 53 h 193"/>
                <a:gd name="T18" fmla="*/ 17 w 102"/>
                <a:gd name="T19" fmla="*/ 59 h 193"/>
                <a:gd name="T20" fmla="*/ 21 w 102"/>
                <a:gd name="T21" fmla="*/ 109 h 193"/>
                <a:gd name="T22" fmla="*/ 23 w 102"/>
                <a:gd name="T23" fmla="*/ 122 h 193"/>
                <a:gd name="T24" fmla="*/ 25 w 102"/>
                <a:gd name="T25" fmla="*/ 132 h 193"/>
                <a:gd name="T26" fmla="*/ 26 w 102"/>
                <a:gd name="T27" fmla="*/ 140 h 193"/>
                <a:gd name="T28" fmla="*/ 28 w 102"/>
                <a:gd name="T29" fmla="*/ 148 h 193"/>
                <a:gd name="T30" fmla="*/ 28 w 102"/>
                <a:gd name="T31" fmla="*/ 154 h 193"/>
                <a:gd name="T32" fmla="*/ 29 w 102"/>
                <a:gd name="T33" fmla="*/ 161 h 193"/>
                <a:gd name="T34" fmla="*/ 31 w 102"/>
                <a:gd name="T35" fmla="*/ 162 h 193"/>
                <a:gd name="T36" fmla="*/ 33 w 102"/>
                <a:gd name="T37" fmla="*/ 159 h 193"/>
                <a:gd name="T38" fmla="*/ 36 w 102"/>
                <a:gd name="T39" fmla="*/ 154 h 193"/>
                <a:gd name="T40" fmla="*/ 38 w 102"/>
                <a:gd name="T41" fmla="*/ 149 h 193"/>
                <a:gd name="T42" fmla="*/ 41 w 102"/>
                <a:gd name="T43" fmla="*/ 143 h 193"/>
                <a:gd name="T44" fmla="*/ 43 w 102"/>
                <a:gd name="T45" fmla="*/ 137 h 193"/>
                <a:gd name="T46" fmla="*/ 46 w 102"/>
                <a:gd name="T47" fmla="*/ 133 h 193"/>
                <a:gd name="T48" fmla="*/ 50 w 102"/>
                <a:gd name="T49" fmla="*/ 123 h 193"/>
                <a:gd name="T50" fmla="*/ 53 w 102"/>
                <a:gd name="T51" fmla="*/ 119 h 193"/>
                <a:gd name="T52" fmla="*/ 56 w 102"/>
                <a:gd name="T53" fmla="*/ 116 h 193"/>
                <a:gd name="T54" fmla="*/ 59 w 102"/>
                <a:gd name="T55" fmla="*/ 113 h 193"/>
                <a:gd name="T56" fmla="*/ 64 w 102"/>
                <a:gd name="T57" fmla="*/ 112 h 193"/>
                <a:gd name="T58" fmla="*/ 70 w 102"/>
                <a:gd name="T59" fmla="*/ 112 h 193"/>
                <a:gd name="T60" fmla="*/ 77 w 102"/>
                <a:gd name="T61" fmla="*/ 113 h 193"/>
                <a:gd name="T62" fmla="*/ 82 w 102"/>
                <a:gd name="T63" fmla="*/ 116 h 193"/>
                <a:gd name="T64" fmla="*/ 86 w 102"/>
                <a:gd name="T65" fmla="*/ 122 h 193"/>
                <a:gd name="T66" fmla="*/ 95 w 102"/>
                <a:gd name="T67" fmla="*/ 141 h 193"/>
                <a:gd name="T68" fmla="*/ 97 w 102"/>
                <a:gd name="T69" fmla="*/ 146 h 193"/>
                <a:gd name="T70" fmla="*/ 99 w 102"/>
                <a:gd name="T71" fmla="*/ 152 h 193"/>
                <a:gd name="T72" fmla="*/ 100 w 102"/>
                <a:gd name="T73" fmla="*/ 159 h 193"/>
                <a:gd name="T74" fmla="*/ 101 w 102"/>
                <a:gd name="T75" fmla="*/ 166 h 193"/>
                <a:gd name="T76" fmla="*/ 100 w 102"/>
                <a:gd name="T77" fmla="*/ 172 h 193"/>
                <a:gd name="T78" fmla="*/ 100 w 102"/>
                <a:gd name="T79" fmla="*/ 177 h 193"/>
                <a:gd name="T80" fmla="*/ 96 w 102"/>
                <a:gd name="T81" fmla="*/ 192 h 19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02" h="193">
                  <a:moveTo>
                    <a:pt x="0" y="0"/>
                  </a:moveTo>
                  <a:lnTo>
                    <a:pt x="7" y="7"/>
                  </a:lnTo>
                  <a:lnTo>
                    <a:pt x="8" y="11"/>
                  </a:lnTo>
                  <a:lnTo>
                    <a:pt x="10" y="19"/>
                  </a:lnTo>
                  <a:lnTo>
                    <a:pt x="10" y="26"/>
                  </a:lnTo>
                  <a:lnTo>
                    <a:pt x="11" y="34"/>
                  </a:lnTo>
                  <a:lnTo>
                    <a:pt x="13" y="40"/>
                  </a:lnTo>
                  <a:lnTo>
                    <a:pt x="14" y="47"/>
                  </a:lnTo>
                  <a:lnTo>
                    <a:pt x="16" y="53"/>
                  </a:lnTo>
                  <a:lnTo>
                    <a:pt x="17" y="59"/>
                  </a:lnTo>
                  <a:lnTo>
                    <a:pt x="21" y="109"/>
                  </a:lnTo>
                  <a:lnTo>
                    <a:pt x="23" y="122"/>
                  </a:lnTo>
                  <a:lnTo>
                    <a:pt x="25" y="132"/>
                  </a:lnTo>
                  <a:lnTo>
                    <a:pt x="26" y="140"/>
                  </a:lnTo>
                  <a:lnTo>
                    <a:pt x="28" y="148"/>
                  </a:lnTo>
                  <a:lnTo>
                    <a:pt x="28" y="154"/>
                  </a:lnTo>
                  <a:lnTo>
                    <a:pt x="29" y="161"/>
                  </a:lnTo>
                  <a:lnTo>
                    <a:pt x="31" y="162"/>
                  </a:lnTo>
                  <a:lnTo>
                    <a:pt x="33" y="159"/>
                  </a:lnTo>
                  <a:lnTo>
                    <a:pt x="36" y="154"/>
                  </a:lnTo>
                  <a:lnTo>
                    <a:pt x="38" y="149"/>
                  </a:lnTo>
                  <a:lnTo>
                    <a:pt x="41" y="143"/>
                  </a:lnTo>
                  <a:lnTo>
                    <a:pt x="43" y="137"/>
                  </a:lnTo>
                  <a:lnTo>
                    <a:pt x="46" y="133"/>
                  </a:lnTo>
                  <a:lnTo>
                    <a:pt x="50" y="123"/>
                  </a:lnTo>
                  <a:lnTo>
                    <a:pt x="53" y="119"/>
                  </a:lnTo>
                  <a:lnTo>
                    <a:pt x="56" y="116"/>
                  </a:lnTo>
                  <a:lnTo>
                    <a:pt x="59" y="113"/>
                  </a:lnTo>
                  <a:lnTo>
                    <a:pt x="64" y="112"/>
                  </a:lnTo>
                  <a:lnTo>
                    <a:pt x="70" y="112"/>
                  </a:lnTo>
                  <a:lnTo>
                    <a:pt x="77" y="113"/>
                  </a:lnTo>
                  <a:lnTo>
                    <a:pt x="82" y="116"/>
                  </a:lnTo>
                  <a:lnTo>
                    <a:pt x="86" y="122"/>
                  </a:lnTo>
                  <a:lnTo>
                    <a:pt x="95" y="141"/>
                  </a:lnTo>
                  <a:lnTo>
                    <a:pt x="97" y="146"/>
                  </a:lnTo>
                  <a:lnTo>
                    <a:pt x="99" y="152"/>
                  </a:lnTo>
                  <a:lnTo>
                    <a:pt x="100" y="159"/>
                  </a:lnTo>
                  <a:lnTo>
                    <a:pt x="101" y="166"/>
                  </a:lnTo>
                  <a:lnTo>
                    <a:pt x="100" y="172"/>
                  </a:lnTo>
                  <a:lnTo>
                    <a:pt x="100" y="177"/>
                  </a:lnTo>
                  <a:lnTo>
                    <a:pt x="96" y="192"/>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00" name="Freeform 39"/>
            <p:cNvSpPr>
              <a:spLocks/>
            </p:cNvSpPr>
            <p:nvPr/>
          </p:nvSpPr>
          <p:spPr bwMode="auto">
            <a:xfrm>
              <a:off x="4128" y="372"/>
              <a:ext cx="48" cy="71"/>
            </a:xfrm>
            <a:custGeom>
              <a:avLst/>
              <a:gdLst>
                <a:gd name="T0" fmla="*/ 36 w 48"/>
                <a:gd name="T1" fmla="*/ 0 h 71"/>
                <a:gd name="T2" fmla="*/ 43 w 48"/>
                <a:gd name="T3" fmla="*/ 3 h 71"/>
                <a:gd name="T4" fmla="*/ 44 w 48"/>
                <a:gd name="T5" fmla="*/ 7 h 71"/>
                <a:gd name="T6" fmla="*/ 46 w 48"/>
                <a:gd name="T7" fmla="*/ 12 h 71"/>
                <a:gd name="T8" fmla="*/ 46 w 48"/>
                <a:gd name="T9" fmla="*/ 18 h 71"/>
                <a:gd name="T10" fmla="*/ 47 w 48"/>
                <a:gd name="T11" fmla="*/ 24 h 71"/>
                <a:gd name="T12" fmla="*/ 47 w 48"/>
                <a:gd name="T13" fmla="*/ 30 h 71"/>
                <a:gd name="T14" fmla="*/ 47 w 48"/>
                <a:gd name="T15" fmla="*/ 36 h 71"/>
                <a:gd name="T16" fmla="*/ 47 w 48"/>
                <a:gd name="T17" fmla="*/ 41 h 71"/>
                <a:gd name="T18" fmla="*/ 46 w 48"/>
                <a:gd name="T19" fmla="*/ 46 h 71"/>
                <a:gd name="T20" fmla="*/ 44 w 48"/>
                <a:gd name="T21" fmla="*/ 51 h 71"/>
                <a:gd name="T22" fmla="*/ 43 w 48"/>
                <a:gd name="T23" fmla="*/ 55 h 71"/>
                <a:gd name="T24" fmla="*/ 41 w 48"/>
                <a:gd name="T25" fmla="*/ 59 h 71"/>
                <a:gd name="T26" fmla="*/ 40 w 48"/>
                <a:gd name="T27" fmla="*/ 64 h 71"/>
                <a:gd name="T28" fmla="*/ 37 w 48"/>
                <a:gd name="T29" fmla="*/ 67 h 71"/>
                <a:gd name="T30" fmla="*/ 32 w 48"/>
                <a:gd name="T31" fmla="*/ 68 h 71"/>
                <a:gd name="T32" fmla="*/ 28 w 48"/>
                <a:gd name="T33" fmla="*/ 70 h 71"/>
                <a:gd name="T34" fmla="*/ 22 w 48"/>
                <a:gd name="T35" fmla="*/ 68 h 71"/>
                <a:gd name="T36" fmla="*/ 17 w 48"/>
                <a:gd name="T37" fmla="*/ 64 h 71"/>
                <a:gd name="T38" fmla="*/ 11 w 48"/>
                <a:gd name="T39" fmla="*/ 59 h 71"/>
                <a:gd name="T40" fmla="*/ 7 w 48"/>
                <a:gd name="T41" fmla="*/ 52 h 71"/>
                <a:gd name="T42" fmla="*/ 3 w 48"/>
                <a:gd name="T43" fmla="*/ 44 h 71"/>
                <a:gd name="T44" fmla="*/ 0 w 48"/>
                <a:gd name="T45" fmla="*/ 12 h 7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8" h="71">
                  <a:moveTo>
                    <a:pt x="36" y="0"/>
                  </a:moveTo>
                  <a:lnTo>
                    <a:pt x="43" y="3"/>
                  </a:lnTo>
                  <a:lnTo>
                    <a:pt x="44" y="7"/>
                  </a:lnTo>
                  <a:lnTo>
                    <a:pt x="46" y="12"/>
                  </a:lnTo>
                  <a:lnTo>
                    <a:pt x="46" y="18"/>
                  </a:lnTo>
                  <a:lnTo>
                    <a:pt x="47" y="24"/>
                  </a:lnTo>
                  <a:lnTo>
                    <a:pt x="47" y="30"/>
                  </a:lnTo>
                  <a:lnTo>
                    <a:pt x="47" y="36"/>
                  </a:lnTo>
                  <a:lnTo>
                    <a:pt x="47" y="41"/>
                  </a:lnTo>
                  <a:lnTo>
                    <a:pt x="46" y="46"/>
                  </a:lnTo>
                  <a:lnTo>
                    <a:pt x="44" y="51"/>
                  </a:lnTo>
                  <a:lnTo>
                    <a:pt x="43" y="55"/>
                  </a:lnTo>
                  <a:lnTo>
                    <a:pt x="41" y="59"/>
                  </a:lnTo>
                  <a:lnTo>
                    <a:pt x="40" y="64"/>
                  </a:lnTo>
                  <a:lnTo>
                    <a:pt x="37" y="67"/>
                  </a:lnTo>
                  <a:lnTo>
                    <a:pt x="32" y="68"/>
                  </a:lnTo>
                  <a:lnTo>
                    <a:pt x="28" y="70"/>
                  </a:lnTo>
                  <a:lnTo>
                    <a:pt x="22" y="68"/>
                  </a:lnTo>
                  <a:lnTo>
                    <a:pt x="17" y="64"/>
                  </a:lnTo>
                  <a:lnTo>
                    <a:pt x="11" y="59"/>
                  </a:lnTo>
                  <a:lnTo>
                    <a:pt x="7" y="52"/>
                  </a:lnTo>
                  <a:lnTo>
                    <a:pt x="3" y="44"/>
                  </a:lnTo>
                  <a:lnTo>
                    <a:pt x="0" y="12"/>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01" name="Freeform 40"/>
            <p:cNvSpPr>
              <a:spLocks/>
            </p:cNvSpPr>
            <p:nvPr/>
          </p:nvSpPr>
          <p:spPr bwMode="auto">
            <a:xfrm>
              <a:off x="4208" y="354"/>
              <a:ext cx="47" cy="91"/>
            </a:xfrm>
            <a:custGeom>
              <a:avLst/>
              <a:gdLst>
                <a:gd name="T0" fmla="*/ 34 w 47"/>
                <a:gd name="T1" fmla="*/ 0 h 91"/>
                <a:gd name="T2" fmla="*/ 24 w 47"/>
                <a:gd name="T3" fmla="*/ 3 h 91"/>
                <a:gd name="T4" fmla="*/ 20 w 47"/>
                <a:gd name="T5" fmla="*/ 5 h 91"/>
                <a:gd name="T6" fmla="*/ 16 w 47"/>
                <a:gd name="T7" fmla="*/ 8 h 91"/>
                <a:gd name="T8" fmla="*/ 12 w 47"/>
                <a:gd name="T9" fmla="*/ 11 h 91"/>
                <a:gd name="T10" fmla="*/ 8 w 47"/>
                <a:gd name="T11" fmla="*/ 14 h 91"/>
                <a:gd name="T12" fmla="*/ 4 w 47"/>
                <a:gd name="T13" fmla="*/ 17 h 91"/>
                <a:gd name="T14" fmla="*/ 0 w 47"/>
                <a:gd name="T15" fmla="*/ 19 h 91"/>
                <a:gd name="T16" fmla="*/ 0 w 47"/>
                <a:gd name="T17" fmla="*/ 22 h 91"/>
                <a:gd name="T18" fmla="*/ 5 w 47"/>
                <a:gd name="T19" fmla="*/ 23 h 91"/>
                <a:gd name="T20" fmla="*/ 22 w 47"/>
                <a:gd name="T21" fmla="*/ 30 h 91"/>
                <a:gd name="T22" fmla="*/ 28 w 47"/>
                <a:gd name="T23" fmla="*/ 32 h 91"/>
                <a:gd name="T24" fmla="*/ 33 w 47"/>
                <a:gd name="T25" fmla="*/ 35 h 91"/>
                <a:gd name="T26" fmla="*/ 38 w 47"/>
                <a:gd name="T27" fmla="*/ 40 h 91"/>
                <a:gd name="T28" fmla="*/ 43 w 47"/>
                <a:gd name="T29" fmla="*/ 44 h 91"/>
                <a:gd name="T30" fmla="*/ 45 w 47"/>
                <a:gd name="T31" fmla="*/ 49 h 91"/>
                <a:gd name="T32" fmla="*/ 46 w 47"/>
                <a:gd name="T33" fmla="*/ 53 h 91"/>
                <a:gd name="T34" fmla="*/ 46 w 47"/>
                <a:gd name="T35" fmla="*/ 58 h 91"/>
                <a:gd name="T36" fmla="*/ 45 w 47"/>
                <a:gd name="T37" fmla="*/ 62 h 91"/>
                <a:gd name="T38" fmla="*/ 44 w 47"/>
                <a:gd name="T39" fmla="*/ 66 h 91"/>
                <a:gd name="T40" fmla="*/ 43 w 47"/>
                <a:gd name="T41" fmla="*/ 70 h 91"/>
                <a:gd name="T42" fmla="*/ 41 w 47"/>
                <a:gd name="T43" fmla="*/ 74 h 91"/>
                <a:gd name="T44" fmla="*/ 38 w 47"/>
                <a:gd name="T45" fmla="*/ 78 h 91"/>
                <a:gd name="T46" fmla="*/ 28 w 47"/>
                <a:gd name="T47" fmla="*/ 90 h 9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7" h="91">
                  <a:moveTo>
                    <a:pt x="34" y="0"/>
                  </a:moveTo>
                  <a:lnTo>
                    <a:pt x="24" y="3"/>
                  </a:lnTo>
                  <a:lnTo>
                    <a:pt x="20" y="5"/>
                  </a:lnTo>
                  <a:lnTo>
                    <a:pt x="16" y="8"/>
                  </a:lnTo>
                  <a:lnTo>
                    <a:pt x="12" y="11"/>
                  </a:lnTo>
                  <a:lnTo>
                    <a:pt x="8" y="14"/>
                  </a:lnTo>
                  <a:lnTo>
                    <a:pt x="4" y="17"/>
                  </a:lnTo>
                  <a:lnTo>
                    <a:pt x="0" y="19"/>
                  </a:lnTo>
                  <a:lnTo>
                    <a:pt x="0" y="22"/>
                  </a:lnTo>
                  <a:lnTo>
                    <a:pt x="5" y="23"/>
                  </a:lnTo>
                  <a:lnTo>
                    <a:pt x="22" y="30"/>
                  </a:lnTo>
                  <a:lnTo>
                    <a:pt x="28" y="32"/>
                  </a:lnTo>
                  <a:lnTo>
                    <a:pt x="33" y="35"/>
                  </a:lnTo>
                  <a:lnTo>
                    <a:pt x="38" y="40"/>
                  </a:lnTo>
                  <a:lnTo>
                    <a:pt x="43" y="44"/>
                  </a:lnTo>
                  <a:lnTo>
                    <a:pt x="45" y="49"/>
                  </a:lnTo>
                  <a:lnTo>
                    <a:pt x="46" y="53"/>
                  </a:lnTo>
                  <a:lnTo>
                    <a:pt x="46" y="58"/>
                  </a:lnTo>
                  <a:lnTo>
                    <a:pt x="45" y="62"/>
                  </a:lnTo>
                  <a:lnTo>
                    <a:pt x="44" y="66"/>
                  </a:lnTo>
                  <a:lnTo>
                    <a:pt x="43" y="70"/>
                  </a:lnTo>
                  <a:lnTo>
                    <a:pt x="41" y="74"/>
                  </a:lnTo>
                  <a:lnTo>
                    <a:pt x="38" y="78"/>
                  </a:lnTo>
                  <a:lnTo>
                    <a:pt x="28" y="90"/>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02" name="Freeform 41"/>
            <p:cNvSpPr>
              <a:spLocks/>
            </p:cNvSpPr>
            <p:nvPr/>
          </p:nvSpPr>
          <p:spPr bwMode="auto">
            <a:xfrm>
              <a:off x="4308" y="408"/>
              <a:ext cx="31" cy="163"/>
            </a:xfrm>
            <a:custGeom>
              <a:avLst/>
              <a:gdLst>
                <a:gd name="T0" fmla="*/ 0 w 31"/>
                <a:gd name="T1" fmla="*/ 0 h 163"/>
                <a:gd name="T2" fmla="*/ 7 w 31"/>
                <a:gd name="T3" fmla="*/ 13 h 163"/>
                <a:gd name="T4" fmla="*/ 9 w 31"/>
                <a:gd name="T5" fmla="*/ 19 h 163"/>
                <a:gd name="T6" fmla="*/ 11 w 31"/>
                <a:gd name="T7" fmla="*/ 25 h 163"/>
                <a:gd name="T8" fmla="*/ 14 w 31"/>
                <a:gd name="T9" fmla="*/ 30 h 163"/>
                <a:gd name="T10" fmla="*/ 16 w 31"/>
                <a:gd name="T11" fmla="*/ 41 h 163"/>
                <a:gd name="T12" fmla="*/ 18 w 31"/>
                <a:gd name="T13" fmla="*/ 55 h 163"/>
                <a:gd name="T14" fmla="*/ 20 w 31"/>
                <a:gd name="T15" fmla="*/ 70 h 163"/>
                <a:gd name="T16" fmla="*/ 21 w 31"/>
                <a:gd name="T17" fmla="*/ 83 h 163"/>
                <a:gd name="T18" fmla="*/ 22 w 31"/>
                <a:gd name="T19" fmla="*/ 93 h 163"/>
                <a:gd name="T20" fmla="*/ 23 w 31"/>
                <a:gd name="T21" fmla="*/ 102 h 163"/>
                <a:gd name="T22" fmla="*/ 24 w 31"/>
                <a:gd name="T23" fmla="*/ 109 h 163"/>
                <a:gd name="T24" fmla="*/ 25 w 31"/>
                <a:gd name="T25" fmla="*/ 116 h 163"/>
                <a:gd name="T26" fmla="*/ 27 w 31"/>
                <a:gd name="T27" fmla="*/ 121 h 163"/>
                <a:gd name="T28" fmla="*/ 28 w 31"/>
                <a:gd name="T29" fmla="*/ 127 h 163"/>
                <a:gd name="T30" fmla="*/ 29 w 31"/>
                <a:gd name="T31" fmla="*/ 133 h 163"/>
                <a:gd name="T32" fmla="*/ 30 w 31"/>
                <a:gd name="T33" fmla="*/ 162 h 16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1" h="163">
                  <a:moveTo>
                    <a:pt x="0" y="0"/>
                  </a:moveTo>
                  <a:lnTo>
                    <a:pt x="7" y="13"/>
                  </a:lnTo>
                  <a:lnTo>
                    <a:pt x="9" y="19"/>
                  </a:lnTo>
                  <a:lnTo>
                    <a:pt x="11" y="25"/>
                  </a:lnTo>
                  <a:lnTo>
                    <a:pt x="14" y="30"/>
                  </a:lnTo>
                  <a:lnTo>
                    <a:pt x="16" y="41"/>
                  </a:lnTo>
                  <a:lnTo>
                    <a:pt x="18" y="55"/>
                  </a:lnTo>
                  <a:lnTo>
                    <a:pt x="20" y="70"/>
                  </a:lnTo>
                  <a:lnTo>
                    <a:pt x="21" y="83"/>
                  </a:lnTo>
                  <a:lnTo>
                    <a:pt x="22" y="93"/>
                  </a:lnTo>
                  <a:lnTo>
                    <a:pt x="23" y="102"/>
                  </a:lnTo>
                  <a:lnTo>
                    <a:pt x="24" y="109"/>
                  </a:lnTo>
                  <a:lnTo>
                    <a:pt x="25" y="116"/>
                  </a:lnTo>
                  <a:lnTo>
                    <a:pt x="27" y="121"/>
                  </a:lnTo>
                  <a:lnTo>
                    <a:pt x="28" y="127"/>
                  </a:lnTo>
                  <a:lnTo>
                    <a:pt x="29" y="133"/>
                  </a:lnTo>
                  <a:lnTo>
                    <a:pt x="30" y="162"/>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03" name="Freeform 42"/>
            <p:cNvSpPr>
              <a:spLocks/>
            </p:cNvSpPr>
            <p:nvPr/>
          </p:nvSpPr>
          <p:spPr bwMode="auto">
            <a:xfrm>
              <a:off x="4314" y="379"/>
              <a:ext cx="42" cy="84"/>
            </a:xfrm>
            <a:custGeom>
              <a:avLst/>
              <a:gdLst>
                <a:gd name="T0" fmla="*/ 0 w 42"/>
                <a:gd name="T1" fmla="*/ 5 h 84"/>
                <a:gd name="T2" fmla="*/ 7 w 42"/>
                <a:gd name="T3" fmla="*/ 2 h 84"/>
                <a:gd name="T4" fmla="*/ 10 w 42"/>
                <a:gd name="T5" fmla="*/ 1 h 84"/>
                <a:gd name="T6" fmla="*/ 15 w 42"/>
                <a:gd name="T7" fmla="*/ 0 h 84"/>
                <a:gd name="T8" fmla="*/ 20 w 42"/>
                <a:gd name="T9" fmla="*/ 0 h 84"/>
                <a:gd name="T10" fmla="*/ 24 w 42"/>
                <a:gd name="T11" fmla="*/ 1 h 84"/>
                <a:gd name="T12" fmla="*/ 27 w 42"/>
                <a:gd name="T13" fmla="*/ 3 h 84"/>
                <a:gd name="T14" fmla="*/ 30 w 42"/>
                <a:gd name="T15" fmla="*/ 6 h 84"/>
                <a:gd name="T16" fmla="*/ 33 w 42"/>
                <a:gd name="T17" fmla="*/ 10 h 84"/>
                <a:gd name="T18" fmla="*/ 35 w 42"/>
                <a:gd name="T19" fmla="*/ 16 h 84"/>
                <a:gd name="T20" fmla="*/ 37 w 42"/>
                <a:gd name="T21" fmla="*/ 22 h 84"/>
                <a:gd name="T22" fmla="*/ 39 w 42"/>
                <a:gd name="T23" fmla="*/ 28 h 84"/>
                <a:gd name="T24" fmla="*/ 40 w 42"/>
                <a:gd name="T25" fmla="*/ 34 h 84"/>
                <a:gd name="T26" fmla="*/ 41 w 42"/>
                <a:gd name="T27" fmla="*/ 41 h 84"/>
                <a:gd name="T28" fmla="*/ 40 w 42"/>
                <a:gd name="T29" fmla="*/ 46 h 84"/>
                <a:gd name="T30" fmla="*/ 40 w 42"/>
                <a:gd name="T31" fmla="*/ 51 h 84"/>
                <a:gd name="T32" fmla="*/ 38 w 42"/>
                <a:gd name="T33" fmla="*/ 56 h 84"/>
                <a:gd name="T34" fmla="*/ 36 w 42"/>
                <a:gd name="T35" fmla="*/ 60 h 84"/>
                <a:gd name="T36" fmla="*/ 34 w 42"/>
                <a:gd name="T37" fmla="*/ 64 h 84"/>
                <a:gd name="T38" fmla="*/ 31 w 42"/>
                <a:gd name="T39" fmla="*/ 69 h 84"/>
                <a:gd name="T40" fmla="*/ 26 w 42"/>
                <a:gd name="T41" fmla="*/ 72 h 84"/>
                <a:gd name="T42" fmla="*/ 22 w 42"/>
                <a:gd name="T43" fmla="*/ 75 h 84"/>
                <a:gd name="T44" fmla="*/ 6 w 42"/>
                <a:gd name="T45" fmla="*/ 83 h 8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2" h="84">
                  <a:moveTo>
                    <a:pt x="0" y="5"/>
                  </a:moveTo>
                  <a:lnTo>
                    <a:pt x="7" y="2"/>
                  </a:lnTo>
                  <a:lnTo>
                    <a:pt x="10" y="1"/>
                  </a:lnTo>
                  <a:lnTo>
                    <a:pt x="15" y="0"/>
                  </a:lnTo>
                  <a:lnTo>
                    <a:pt x="20" y="0"/>
                  </a:lnTo>
                  <a:lnTo>
                    <a:pt x="24" y="1"/>
                  </a:lnTo>
                  <a:lnTo>
                    <a:pt x="27" y="3"/>
                  </a:lnTo>
                  <a:lnTo>
                    <a:pt x="30" y="6"/>
                  </a:lnTo>
                  <a:lnTo>
                    <a:pt x="33" y="10"/>
                  </a:lnTo>
                  <a:lnTo>
                    <a:pt x="35" y="16"/>
                  </a:lnTo>
                  <a:lnTo>
                    <a:pt x="37" y="22"/>
                  </a:lnTo>
                  <a:lnTo>
                    <a:pt x="39" y="28"/>
                  </a:lnTo>
                  <a:lnTo>
                    <a:pt x="40" y="34"/>
                  </a:lnTo>
                  <a:lnTo>
                    <a:pt x="41" y="41"/>
                  </a:lnTo>
                  <a:lnTo>
                    <a:pt x="40" y="46"/>
                  </a:lnTo>
                  <a:lnTo>
                    <a:pt x="40" y="51"/>
                  </a:lnTo>
                  <a:lnTo>
                    <a:pt x="38" y="56"/>
                  </a:lnTo>
                  <a:lnTo>
                    <a:pt x="36" y="60"/>
                  </a:lnTo>
                  <a:lnTo>
                    <a:pt x="34" y="64"/>
                  </a:lnTo>
                  <a:lnTo>
                    <a:pt x="31" y="69"/>
                  </a:lnTo>
                  <a:lnTo>
                    <a:pt x="26" y="72"/>
                  </a:lnTo>
                  <a:lnTo>
                    <a:pt x="22" y="75"/>
                  </a:lnTo>
                  <a:lnTo>
                    <a:pt x="6" y="83"/>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04" name="Freeform 43"/>
            <p:cNvSpPr>
              <a:spLocks/>
            </p:cNvSpPr>
            <p:nvPr/>
          </p:nvSpPr>
          <p:spPr bwMode="auto">
            <a:xfrm>
              <a:off x="4404" y="330"/>
              <a:ext cx="67" cy="115"/>
            </a:xfrm>
            <a:custGeom>
              <a:avLst/>
              <a:gdLst>
                <a:gd name="T0" fmla="*/ 0 w 67"/>
                <a:gd name="T1" fmla="*/ 0 h 115"/>
                <a:gd name="T2" fmla="*/ 3 w 67"/>
                <a:gd name="T3" fmla="*/ 13 h 115"/>
                <a:gd name="T4" fmla="*/ 5 w 67"/>
                <a:gd name="T5" fmla="*/ 19 h 115"/>
                <a:gd name="T6" fmla="*/ 8 w 67"/>
                <a:gd name="T7" fmla="*/ 30 h 115"/>
                <a:gd name="T8" fmla="*/ 10 w 67"/>
                <a:gd name="T9" fmla="*/ 36 h 115"/>
                <a:gd name="T10" fmla="*/ 10 w 67"/>
                <a:gd name="T11" fmla="*/ 42 h 115"/>
                <a:gd name="T12" fmla="*/ 11 w 67"/>
                <a:gd name="T13" fmla="*/ 48 h 115"/>
                <a:gd name="T14" fmla="*/ 11 w 67"/>
                <a:gd name="T15" fmla="*/ 56 h 115"/>
                <a:gd name="T16" fmla="*/ 11 w 67"/>
                <a:gd name="T17" fmla="*/ 76 h 115"/>
                <a:gd name="T18" fmla="*/ 13 w 67"/>
                <a:gd name="T19" fmla="*/ 80 h 115"/>
                <a:gd name="T20" fmla="*/ 14 w 67"/>
                <a:gd name="T21" fmla="*/ 80 h 115"/>
                <a:gd name="T22" fmla="*/ 15 w 67"/>
                <a:gd name="T23" fmla="*/ 77 h 115"/>
                <a:gd name="T24" fmla="*/ 23 w 67"/>
                <a:gd name="T25" fmla="*/ 61 h 115"/>
                <a:gd name="T26" fmla="*/ 27 w 67"/>
                <a:gd name="T27" fmla="*/ 55 h 115"/>
                <a:gd name="T28" fmla="*/ 31 w 67"/>
                <a:gd name="T29" fmla="*/ 50 h 115"/>
                <a:gd name="T30" fmla="*/ 34 w 67"/>
                <a:gd name="T31" fmla="*/ 46 h 115"/>
                <a:gd name="T32" fmla="*/ 38 w 67"/>
                <a:gd name="T33" fmla="*/ 43 h 115"/>
                <a:gd name="T34" fmla="*/ 42 w 67"/>
                <a:gd name="T35" fmla="*/ 42 h 115"/>
                <a:gd name="T36" fmla="*/ 46 w 67"/>
                <a:gd name="T37" fmla="*/ 42 h 115"/>
                <a:gd name="T38" fmla="*/ 49 w 67"/>
                <a:gd name="T39" fmla="*/ 43 h 115"/>
                <a:gd name="T40" fmla="*/ 52 w 67"/>
                <a:gd name="T41" fmla="*/ 46 h 115"/>
                <a:gd name="T42" fmla="*/ 55 w 67"/>
                <a:gd name="T43" fmla="*/ 49 h 115"/>
                <a:gd name="T44" fmla="*/ 57 w 67"/>
                <a:gd name="T45" fmla="*/ 54 h 115"/>
                <a:gd name="T46" fmla="*/ 59 w 67"/>
                <a:gd name="T47" fmla="*/ 62 h 115"/>
                <a:gd name="T48" fmla="*/ 62 w 67"/>
                <a:gd name="T49" fmla="*/ 71 h 115"/>
                <a:gd name="T50" fmla="*/ 63 w 67"/>
                <a:gd name="T51" fmla="*/ 80 h 115"/>
                <a:gd name="T52" fmla="*/ 64 w 67"/>
                <a:gd name="T53" fmla="*/ 89 h 115"/>
                <a:gd name="T54" fmla="*/ 66 w 67"/>
                <a:gd name="T55" fmla="*/ 114 h 11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67" h="115">
                  <a:moveTo>
                    <a:pt x="0" y="0"/>
                  </a:moveTo>
                  <a:lnTo>
                    <a:pt x="3" y="13"/>
                  </a:lnTo>
                  <a:lnTo>
                    <a:pt x="5" y="19"/>
                  </a:lnTo>
                  <a:lnTo>
                    <a:pt x="8" y="30"/>
                  </a:lnTo>
                  <a:lnTo>
                    <a:pt x="10" y="36"/>
                  </a:lnTo>
                  <a:lnTo>
                    <a:pt x="10" y="42"/>
                  </a:lnTo>
                  <a:lnTo>
                    <a:pt x="11" y="48"/>
                  </a:lnTo>
                  <a:lnTo>
                    <a:pt x="11" y="56"/>
                  </a:lnTo>
                  <a:lnTo>
                    <a:pt x="11" y="76"/>
                  </a:lnTo>
                  <a:lnTo>
                    <a:pt x="13" y="80"/>
                  </a:lnTo>
                  <a:lnTo>
                    <a:pt x="14" y="80"/>
                  </a:lnTo>
                  <a:lnTo>
                    <a:pt x="15" y="77"/>
                  </a:lnTo>
                  <a:lnTo>
                    <a:pt x="23" y="61"/>
                  </a:lnTo>
                  <a:lnTo>
                    <a:pt x="27" y="55"/>
                  </a:lnTo>
                  <a:lnTo>
                    <a:pt x="31" y="50"/>
                  </a:lnTo>
                  <a:lnTo>
                    <a:pt x="34" y="46"/>
                  </a:lnTo>
                  <a:lnTo>
                    <a:pt x="38" y="43"/>
                  </a:lnTo>
                  <a:lnTo>
                    <a:pt x="42" y="42"/>
                  </a:lnTo>
                  <a:lnTo>
                    <a:pt x="46" y="42"/>
                  </a:lnTo>
                  <a:lnTo>
                    <a:pt x="49" y="43"/>
                  </a:lnTo>
                  <a:lnTo>
                    <a:pt x="52" y="46"/>
                  </a:lnTo>
                  <a:lnTo>
                    <a:pt x="55" y="49"/>
                  </a:lnTo>
                  <a:lnTo>
                    <a:pt x="57" y="54"/>
                  </a:lnTo>
                  <a:lnTo>
                    <a:pt x="59" y="62"/>
                  </a:lnTo>
                  <a:lnTo>
                    <a:pt x="62" y="71"/>
                  </a:lnTo>
                  <a:lnTo>
                    <a:pt x="63" y="80"/>
                  </a:lnTo>
                  <a:lnTo>
                    <a:pt x="64" y="89"/>
                  </a:lnTo>
                  <a:lnTo>
                    <a:pt x="66" y="114"/>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05" name="Freeform 44"/>
            <p:cNvSpPr>
              <a:spLocks/>
            </p:cNvSpPr>
            <p:nvPr/>
          </p:nvSpPr>
          <p:spPr bwMode="auto">
            <a:xfrm>
              <a:off x="4502" y="356"/>
              <a:ext cx="47" cy="119"/>
            </a:xfrm>
            <a:custGeom>
              <a:avLst/>
              <a:gdLst>
                <a:gd name="T0" fmla="*/ 40 w 47"/>
                <a:gd name="T1" fmla="*/ 28 h 119"/>
                <a:gd name="T2" fmla="*/ 40 w 47"/>
                <a:gd name="T3" fmla="*/ 41 h 119"/>
                <a:gd name="T4" fmla="*/ 39 w 47"/>
                <a:gd name="T5" fmla="*/ 46 h 119"/>
                <a:gd name="T6" fmla="*/ 36 w 47"/>
                <a:gd name="T7" fmla="*/ 51 h 119"/>
                <a:gd name="T8" fmla="*/ 33 w 47"/>
                <a:gd name="T9" fmla="*/ 55 h 119"/>
                <a:gd name="T10" fmla="*/ 30 w 47"/>
                <a:gd name="T11" fmla="*/ 59 h 119"/>
                <a:gd name="T12" fmla="*/ 27 w 47"/>
                <a:gd name="T13" fmla="*/ 62 h 119"/>
                <a:gd name="T14" fmla="*/ 23 w 47"/>
                <a:gd name="T15" fmla="*/ 65 h 119"/>
                <a:gd name="T16" fmla="*/ 20 w 47"/>
                <a:gd name="T17" fmla="*/ 66 h 119"/>
                <a:gd name="T18" fmla="*/ 15 w 47"/>
                <a:gd name="T19" fmla="*/ 66 h 119"/>
                <a:gd name="T20" fmla="*/ 12 w 47"/>
                <a:gd name="T21" fmla="*/ 65 h 119"/>
                <a:gd name="T22" fmla="*/ 9 w 47"/>
                <a:gd name="T23" fmla="*/ 63 h 119"/>
                <a:gd name="T24" fmla="*/ 6 w 47"/>
                <a:gd name="T25" fmla="*/ 61 h 119"/>
                <a:gd name="T26" fmla="*/ 3 w 47"/>
                <a:gd name="T27" fmla="*/ 58 h 119"/>
                <a:gd name="T28" fmla="*/ 2 w 47"/>
                <a:gd name="T29" fmla="*/ 53 h 119"/>
                <a:gd name="T30" fmla="*/ 0 w 47"/>
                <a:gd name="T31" fmla="*/ 46 h 119"/>
                <a:gd name="T32" fmla="*/ 0 w 47"/>
                <a:gd name="T33" fmla="*/ 38 h 119"/>
                <a:gd name="T34" fmla="*/ 0 w 47"/>
                <a:gd name="T35" fmla="*/ 31 h 119"/>
                <a:gd name="T36" fmla="*/ 0 w 47"/>
                <a:gd name="T37" fmla="*/ 26 h 119"/>
                <a:gd name="T38" fmla="*/ 2 w 47"/>
                <a:gd name="T39" fmla="*/ 20 h 119"/>
                <a:gd name="T40" fmla="*/ 4 w 47"/>
                <a:gd name="T41" fmla="*/ 15 h 119"/>
                <a:gd name="T42" fmla="*/ 6 w 47"/>
                <a:gd name="T43" fmla="*/ 11 h 119"/>
                <a:gd name="T44" fmla="*/ 9 w 47"/>
                <a:gd name="T45" fmla="*/ 6 h 119"/>
                <a:gd name="T46" fmla="*/ 14 w 47"/>
                <a:gd name="T47" fmla="*/ 4 h 119"/>
                <a:gd name="T48" fmla="*/ 18 w 47"/>
                <a:gd name="T49" fmla="*/ 2 h 119"/>
                <a:gd name="T50" fmla="*/ 24 w 47"/>
                <a:gd name="T51" fmla="*/ 0 h 119"/>
                <a:gd name="T52" fmla="*/ 28 w 47"/>
                <a:gd name="T53" fmla="*/ 2 h 119"/>
                <a:gd name="T54" fmla="*/ 31 w 47"/>
                <a:gd name="T55" fmla="*/ 5 h 119"/>
                <a:gd name="T56" fmla="*/ 34 w 47"/>
                <a:gd name="T57" fmla="*/ 8 h 119"/>
                <a:gd name="T58" fmla="*/ 37 w 47"/>
                <a:gd name="T59" fmla="*/ 14 h 119"/>
                <a:gd name="T60" fmla="*/ 39 w 47"/>
                <a:gd name="T61" fmla="*/ 21 h 119"/>
                <a:gd name="T62" fmla="*/ 41 w 47"/>
                <a:gd name="T63" fmla="*/ 30 h 119"/>
                <a:gd name="T64" fmla="*/ 43 w 47"/>
                <a:gd name="T65" fmla="*/ 38 h 119"/>
                <a:gd name="T66" fmla="*/ 44 w 47"/>
                <a:gd name="T67" fmla="*/ 48 h 119"/>
                <a:gd name="T68" fmla="*/ 45 w 47"/>
                <a:gd name="T69" fmla="*/ 57 h 119"/>
                <a:gd name="T70" fmla="*/ 45 w 47"/>
                <a:gd name="T71" fmla="*/ 68 h 119"/>
                <a:gd name="T72" fmla="*/ 46 w 47"/>
                <a:gd name="T73" fmla="*/ 118 h 11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7" h="119">
                  <a:moveTo>
                    <a:pt x="40" y="28"/>
                  </a:moveTo>
                  <a:lnTo>
                    <a:pt x="40" y="41"/>
                  </a:lnTo>
                  <a:lnTo>
                    <a:pt x="39" y="46"/>
                  </a:lnTo>
                  <a:lnTo>
                    <a:pt x="36" y="51"/>
                  </a:lnTo>
                  <a:lnTo>
                    <a:pt x="33" y="55"/>
                  </a:lnTo>
                  <a:lnTo>
                    <a:pt x="30" y="59"/>
                  </a:lnTo>
                  <a:lnTo>
                    <a:pt x="27" y="62"/>
                  </a:lnTo>
                  <a:lnTo>
                    <a:pt x="23" y="65"/>
                  </a:lnTo>
                  <a:lnTo>
                    <a:pt x="20" y="66"/>
                  </a:lnTo>
                  <a:lnTo>
                    <a:pt x="15" y="66"/>
                  </a:lnTo>
                  <a:lnTo>
                    <a:pt x="12" y="65"/>
                  </a:lnTo>
                  <a:lnTo>
                    <a:pt x="9" y="63"/>
                  </a:lnTo>
                  <a:lnTo>
                    <a:pt x="6" y="61"/>
                  </a:lnTo>
                  <a:lnTo>
                    <a:pt x="3" y="58"/>
                  </a:lnTo>
                  <a:lnTo>
                    <a:pt x="2" y="53"/>
                  </a:lnTo>
                  <a:lnTo>
                    <a:pt x="0" y="46"/>
                  </a:lnTo>
                  <a:lnTo>
                    <a:pt x="0" y="38"/>
                  </a:lnTo>
                  <a:lnTo>
                    <a:pt x="0" y="31"/>
                  </a:lnTo>
                  <a:lnTo>
                    <a:pt x="0" y="26"/>
                  </a:lnTo>
                  <a:lnTo>
                    <a:pt x="2" y="20"/>
                  </a:lnTo>
                  <a:lnTo>
                    <a:pt x="4" y="15"/>
                  </a:lnTo>
                  <a:lnTo>
                    <a:pt x="6" y="11"/>
                  </a:lnTo>
                  <a:lnTo>
                    <a:pt x="9" y="6"/>
                  </a:lnTo>
                  <a:lnTo>
                    <a:pt x="14" y="4"/>
                  </a:lnTo>
                  <a:lnTo>
                    <a:pt x="18" y="2"/>
                  </a:lnTo>
                  <a:lnTo>
                    <a:pt x="24" y="0"/>
                  </a:lnTo>
                  <a:lnTo>
                    <a:pt x="28" y="2"/>
                  </a:lnTo>
                  <a:lnTo>
                    <a:pt x="31" y="5"/>
                  </a:lnTo>
                  <a:lnTo>
                    <a:pt x="34" y="8"/>
                  </a:lnTo>
                  <a:lnTo>
                    <a:pt x="37" y="14"/>
                  </a:lnTo>
                  <a:lnTo>
                    <a:pt x="39" y="21"/>
                  </a:lnTo>
                  <a:lnTo>
                    <a:pt x="41" y="30"/>
                  </a:lnTo>
                  <a:lnTo>
                    <a:pt x="43" y="38"/>
                  </a:lnTo>
                  <a:lnTo>
                    <a:pt x="44" y="48"/>
                  </a:lnTo>
                  <a:lnTo>
                    <a:pt x="45" y="57"/>
                  </a:lnTo>
                  <a:lnTo>
                    <a:pt x="45" y="68"/>
                  </a:lnTo>
                  <a:lnTo>
                    <a:pt x="46" y="118"/>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06" name="Freeform 45"/>
            <p:cNvSpPr>
              <a:spLocks/>
            </p:cNvSpPr>
            <p:nvPr/>
          </p:nvSpPr>
          <p:spPr bwMode="auto">
            <a:xfrm>
              <a:off x="4608" y="270"/>
              <a:ext cx="5" cy="193"/>
            </a:xfrm>
            <a:custGeom>
              <a:avLst/>
              <a:gdLst>
                <a:gd name="T0" fmla="*/ 0 w 5"/>
                <a:gd name="T1" fmla="*/ 0 h 193"/>
                <a:gd name="T2" fmla="*/ 0 w 5"/>
                <a:gd name="T3" fmla="*/ 50 h 193"/>
                <a:gd name="T4" fmla="*/ 1 w 5"/>
                <a:gd name="T5" fmla="*/ 65 h 193"/>
                <a:gd name="T6" fmla="*/ 3 w 5"/>
                <a:gd name="T7" fmla="*/ 104 h 193"/>
                <a:gd name="T8" fmla="*/ 4 w 5"/>
                <a:gd name="T9" fmla="*/ 121 h 193"/>
                <a:gd name="T10" fmla="*/ 3 w 5"/>
                <a:gd name="T11" fmla="*/ 137 h 193"/>
                <a:gd name="T12" fmla="*/ 0 w 5"/>
                <a:gd name="T13" fmla="*/ 192 h 19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 h="193">
                  <a:moveTo>
                    <a:pt x="0" y="0"/>
                  </a:moveTo>
                  <a:lnTo>
                    <a:pt x="0" y="50"/>
                  </a:lnTo>
                  <a:lnTo>
                    <a:pt x="1" y="65"/>
                  </a:lnTo>
                  <a:lnTo>
                    <a:pt x="3" y="104"/>
                  </a:lnTo>
                  <a:lnTo>
                    <a:pt x="4" y="121"/>
                  </a:lnTo>
                  <a:lnTo>
                    <a:pt x="3" y="137"/>
                  </a:lnTo>
                  <a:lnTo>
                    <a:pt x="0" y="192"/>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07" name="Freeform 46"/>
            <p:cNvSpPr>
              <a:spLocks/>
            </p:cNvSpPr>
            <p:nvPr/>
          </p:nvSpPr>
          <p:spPr bwMode="auto">
            <a:xfrm>
              <a:off x="4548" y="342"/>
              <a:ext cx="79" cy="13"/>
            </a:xfrm>
            <a:custGeom>
              <a:avLst/>
              <a:gdLst>
                <a:gd name="T0" fmla="*/ 78 w 79"/>
                <a:gd name="T1" fmla="*/ 0 h 13"/>
                <a:gd name="T2" fmla="*/ 68 w 79"/>
                <a:gd name="T3" fmla="*/ 0 h 13"/>
                <a:gd name="T4" fmla="*/ 60 w 79"/>
                <a:gd name="T5" fmla="*/ 1 h 13"/>
                <a:gd name="T6" fmla="*/ 37 w 79"/>
                <a:gd name="T7" fmla="*/ 3 h 13"/>
                <a:gd name="T8" fmla="*/ 28 w 79"/>
                <a:gd name="T9" fmla="*/ 5 h 13"/>
                <a:gd name="T10" fmla="*/ 20 w 79"/>
                <a:gd name="T11" fmla="*/ 7 h 13"/>
                <a:gd name="T12" fmla="*/ 0 w 79"/>
                <a:gd name="T13" fmla="*/ 12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9" h="13">
                  <a:moveTo>
                    <a:pt x="78" y="0"/>
                  </a:moveTo>
                  <a:lnTo>
                    <a:pt x="68" y="0"/>
                  </a:lnTo>
                  <a:lnTo>
                    <a:pt x="60" y="1"/>
                  </a:lnTo>
                  <a:lnTo>
                    <a:pt x="37" y="3"/>
                  </a:lnTo>
                  <a:lnTo>
                    <a:pt x="28" y="5"/>
                  </a:lnTo>
                  <a:lnTo>
                    <a:pt x="20" y="7"/>
                  </a:lnTo>
                  <a:lnTo>
                    <a:pt x="0" y="12"/>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08" name="Freeform 47"/>
            <p:cNvSpPr>
              <a:spLocks/>
            </p:cNvSpPr>
            <p:nvPr/>
          </p:nvSpPr>
          <p:spPr bwMode="auto">
            <a:xfrm>
              <a:off x="4660" y="340"/>
              <a:ext cx="99" cy="70"/>
            </a:xfrm>
            <a:custGeom>
              <a:avLst/>
              <a:gdLst>
                <a:gd name="T0" fmla="*/ 2 w 99"/>
                <a:gd name="T1" fmla="*/ 44 h 70"/>
                <a:gd name="T2" fmla="*/ 12 w 99"/>
                <a:gd name="T3" fmla="*/ 44 h 70"/>
                <a:gd name="T4" fmla="*/ 16 w 99"/>
                <a:gd name="T5" fmla="*/ 43 h 70"/>
                <a:gd name="T6" fmla="*/ 20 w 99"/>
                <a:gd name="T7" fmla="*/ 42 h 70"/>
                <a:gd name="T8" fmla="*/ 24 w 99"/>
                <a:gd name="T9" fmla="*/ 41 h 70"/>
                <a:gd name="T10" fmla="*/ 29 w 99"/>
                <a:gd name="T11" fmla="*/ 39 h 70"/>
                <a:gd name="T12" fmla="*/ 42 w 99"/>
                <a:gd name="T13" fmla="*/ 36 h 70"/>
                <a:gd name="T14" fmla="*/ 48 w 99"/>
                <a:gd name="T15" fmla="*/ 33 h 70"/>
                <a:gd name="T16" fmla="*/ 54 w 99"/>
                <a:gd name="T17" fmla="*/ 30 h 70"/>
                <a:gd name="T18" fmla="*/ 58 w 99"/>
                <a:gd name="T19" fmla="*/ 27 h 70"/>
                <a:gd name="T20" fmla="*/ 61 w 99"/>
                <a:gd name="T21" fmla="*/ 22 h 70"/>
                <a:gd name="T22" fmla="*/ 62 w 99"/>
                <a:gd name="T23" fmla="*/ 18 h 70"/>
                <a:gd name="T24" fmla="*/ 62 w 99"/>
                <a:gd name="T25" fmla="*/ 12 h 70"/>
                <a:gd name="T26" fmla="*/ 61 w 99"/>
                <a:gd name="T27" fmla="*/ 8 h 70"/>
                <a:gd name="T28" fmla="*/ 58 w 99"/>
                <a:gd name="T29" fmla="*/ 5 h 70"/>
                <a:gd name="T30" fmla="*/ 55 w 99"/>
                <a:gd name="T31" fmla="*/ 2 h 70"/>
                <a:gd name="T32" fmla="*/ 52 w 99"/>
                <a:gd name="T33" fmla="*/ 1 h 70"/>
                <a:gd name="T34" fmla="*/ 47 w 99"/>
                <a:gd name="T35" fmla="*/ 0 h 70"/>
                <a:gd name="T36" fmla="*/ 42 w 99"/>
                <a:gd name="T37" fmla="*/ 1 h 70"/>
                <a:gd name="T38" fmla="*/ 37 w 99"/>
                <a:gd name="T39" fmla="*/ 2 h 70"/>
                <a:gd name="T40" fmla="*/ 31 w 99"/>
                <a:gd name="T41" fmla="*/ 3 h 70"/>
                <a:gd name="T42" fmla="*/ 25 w 99"/>
                <a:gd name="T43" fmla="*/ 5 h 70"/>
                <a:gd name="T44" fmla="*/ 19 w 99"/>
                <a:gd name="T45" fmla="*/ 9 h 70"/>
                <a:gd name="T46" fmla="*/ 14 w 99"/>
                <a:gd name="T47" fmla="*/ 14 h 70"/>
                <a:gd name="T48" fmla="*/ 8 w 99"/>
                <a:gd name="T49" fmla="*/ 20 h 70"/>
                <a:gd name="T50" fmla="*/ 4 w 99"/>
                <a:gd name="T51" fmla="*/ 26 h 70"/>
                <a:gd name="T52" fmla="*/ 1 w 99"/>
                <a:gd name="T53" fmla="*/ 32 h 70"/>
                <a:gd name="T54" fmla="*/ 0 w 99"/>
                <a:gd name="T55" fmla="*/ 38 h 70"/>
                <a:gd name="T56" fmla="*/ 0 w 99"/>
                <a:gd name="T57" fmla="*/ 44 h 70"/>
                <a:gd name="T58" fmla="*/ 1 w 99"/>
                <a:gd name="T59" fmla="*/ 50 h 70"/>
                <a:gd name="T60" fmla="*/ 3 w 99"/>
                <a:gd name="T61" fmla="*/ 56 h 70"/>
                <a:gd name="T62" fmla="*/ 7 w 99"/>
                <a:gd name="T63" fmla="*/ 61 h 70"/>
                <a:gd name="T64" fmla="*/ 13 w 99"/>
                <a:gd name="T65" fmla="*/ 64 h 70"/>
                <a:gd name="T66" fmla="*/ 19 w 99"/>
                <a:gd name="T67" fmla="*/ 67 h 70"/>
                <a:gd name="T68" fmla="*/ 27 w 99"/>
                <a:gd name="T69" fmla="*/ 69 h 70"/>
                <a:gd name="T70" fmla="*/ 35 w 99"/>
                <a:gd name="T71" fmla="*/ 69 h 70"/>
                <a:gd name="T72" fmla="*/ 98 w 99"/>
                <a:gd name="T73" fmla="*/ 68 h 7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99" h="70">
                  <a:moveTo>
                    <a:pt x="2" y="44"/>
                  </a:moveTo>
                  <a:lnTo>
                    <a:pt x="12" y="44"/>
                  </a:lnTo>
                  <a:lnTo>
                    <a:pt x="16" y="43"/>
                  </a:lnTo>
                  <a:lnTo>
                    <a:pt x="20" y="42"/>
                  </a:lnTo>
                  <a:lnTo>
                    <a:pt x="24" y="41"/>
                  </a:lnTo>
                  <a:lnTo>
                    <a:pt x="29" y="39"/>
                  </a:lnTo>
                  <a:lnTo>
                    <a:pt x="42" y="36"/>
                  </a:lnTo>
                  <a:lnTo>
                    <a:pt x="48" y="33"/>
                  </a:lnTo>
                  <a:lnTo>
                    <a:pt x="54" y="30"/>
                  </a:lnTo>
                  <a:lnTo>
                    <a:pt x="58" y="27"/>
                  </a:lnTo>
                  <a:lnTo>
                    <a:pt x="61" y="22"/>
                  </a:lnTo>
                  <a:lnTo>
                    <a:pt x="62" y="18"/>
                  </a:lnTo>
                  <a:lnTo>
                    <a:pt x="62" y="12"/>
                  </a:lnTo>
                  <a:lnTo>
                    <a:pt x="61" y="8"/>
                  </a:lnTo>
                  <a:lnTo>
                    <a:pt x="58" y="5"/>
                  </a:lnTo>
                  <a:lnTo>
                    <a:pt x="55" y="2"/>
                  </a:lnTo>
                  <a:lnTo>
                    <a:pt x="52" y="1"/>
                  </a:lnTo>
                  <a:lnTo>
                    <a:pt x="47" y="0"/>
                  </a:lnTo>
                  <a:lnTo>
                    <a:pt x="42" y="1"/>
                  </a:lnTo>
                  <a:lnTo>
                    <a:pt x="37" y="2"/>
                  </a:lnTo>
                  <a:lnTo>
                    <a:pt x="31" y="3"/>
                  </a:lnTo>
                  <a:lnTo>
                    <a:pt x="25" y="5"/>
                  </a:lnTo>
                  <a:lnTo>
                    <a:pt x="19" y="9"/>
                  </a:lnTo>
                  <a:lnTo>
                    <a:pt x="14" y="14"/>
                  </a:lnTo>
                  <a:lnTo>
                    <a:pt x="8" y="20"/>
                  </a:lnTo>
                  <a:lnTo>
                    <a:pt x="4" y="26"/>
                  </a:lnTo>
                  <a:lnTo>
                    <a:pt x="1" y="32"/>
                  </a:lnTo>
                  <a:lnTo>
                    <a:pt x="0" y="38"/>
                  </a:lnTo>
                  <a:lnTo>
                    <a:pt x="0" y="44"/>
                  </a:lnTo>
                  <a:lnTo>
                    <a:pt x="1" y="50"/>
                  </a:lnTo>
                  <a:lnTo>
                    <a:pt x="3" y="56"/>
                  </a:lnTo>
                  <a:lnTo>
                    <a:pt x="7" y="61"/>
                  </a:lnTo>
                  <a:lnTo>
                    <a:pt x="13" y="64"/>
                  </a:lnTo>
                  <a:lnTo>
                    <a:pt x="19" y="67"/>
                  </a:lnTo>
                  <a:lnTo>
                    <a:pt x="27" y="69"/>
                  </a:lnTo>
                  <a:lnTo>
                    <a:pt x="35" y="69"/>
                  </a:lnTo>
                  <a:lnTo>
                    <a:pt x="98" y="68"/>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09" name="Freeform 48"/>
            <p:cNvSpPr>
              <a:spLocks/>
            </p:cNvSpPr>
            <p:nvPr/>
          </p:nvSpPr>
          <p:spPr bwMode="auto">
            <a:xfrm>
              <a:off x="3876" y="642"/>
              <a:ext cx="193" cy="13"/>
            </a:xfrm>
            <a:custGeom>
              <a:avLst/>
              <a:gdLst>
                <a:gd name="T0" fmla="*/ 192 w 193"/>
                <a:gd name="T1" fmla="*/ 0 h 13"/>
                <a:gd name="T2" fmla="*/ 82 w 193"/>
                <a:gd name="T3" fmla="*/ 0 h 13"/>
                <a:gd name="T4" fmla="*/ 72 w 193"/>
                <a:gd name="T5" fmla="*/ 1 h 13"/>
                <a:gd name="T6" fmla="*/ 64 w 193"/>
                <a:gd name="T7" fmla="*/ 2 h 13"/>
                <a:gd name="T8" fmla="*/ 48 w 193"/>
                <a:gd name="T9" fmla="*/ 5 h 13"/>
                <a:gd name="T10" fmla="*/ 38 w 193"/>
                <a:gd name="T11" fmla="*/ 7 h 13"/>
                <a:gd name="T12" fmla="*/ 0 w 193"/>
                <a:gd name="T13" fmla="*/ 12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3" h="13">
                  <a:moveTo>
                    <a:pt x="192" y="0"/>
                  </a:moveTo>
                  <a:lnTo>
                    <a:pt x="82" y="0"/>
                  </a:lnTo>
                  <a:lnTo>
                    <a:pt x="72" y="1"/>
                  </a:lnTo>
                  <a:lnTo>
                    <a:pt x="64" y="2"/>
                  </a:lnTo>
                  <a:lnTo>
                    <a:pt x="48" y="5"/>
                  </a:lnTo>
                  <a:lnTo>
                    <a:pt x="38" y="7"/>
                  </a:lnTo>
                  <a:lnTo>
                    <a:pt x="0" y="12"/>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10" name="Freeform 49"/>
            <p:cNvSpPr>
              <a:spLocks/>
            </p:cNvSpPr>
            <p:nvPr/>
          </p:nvSpPr>
          <p:spPr bwMode="auto">
            <a:xfrm>
              <a:off x="3564" y="618"/>
              <a:ext cx="151" cy="13"/>
            </a:xfrm>
            <a:custGeom>
              <a:avLst/>
              <a:gdLst>
                <a:gd name="T0" fmla="*/ 150 w 151"/>
                <a:gd name="T1" fmla="*/ 0 h 13"/>
                <a:gd name="T2" fmla="*/ 63 w 151"/>
                <a:gd name="T3" fmla="*/ 0 h 13"/>
                <a:gd name="T4" fmla="*/ 53 w 151"/>
                <a:gd name="T5" fmla="*/ 1 h 13"/>
                <a:gd name="T6" fmla="*/ 44 w 151"/>
                <a:gd name="T7" fmla="*/ 2 h 13"/>
                <a:gd name="T8" fmla="*/ 35 w 151"/>
                <a:gd name="T9" fmla="*/ 3 h 13"/>
                <a:gd name="T10" fmla="*/ 28 w 151"/>
                <a:gd name="T11" fmla="*/ 5 h 13"/>
                <a:gd name="T12" fmla="*/ 20 w 151"/>
                <a:gd name="T13" fmla="*/ 7 h 13"/>
                <a:gd name="T14" fmla="*/ 0 w 151"/>
                <a:gd name="T15" fmla="*/ 12 h 1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1" h="13">
                  <a:moveTo>
                    <a:pt x="150" y="0"/>
                  </a:moveTo>
                  <a:lnTo>
                    <a:pt x="63" y="0"/>
                  </a:lnTo>
                  <a:lnTo>
                    <a:pt x="53" y="1"/>
                  </a:lnTo>
                  <a:lnTo>
                    <a:pt x="44" y="2"/>
                  </a:lnTo>
                  <a:lnTo>
                    <a:pt x="35" y="3"/>
                  </a:lnTo>
                  <a:lnTo>
                    <a:pt x="28" y="5"/>
                  </a:lnTo>
                  <a:lnTo>
                    <a:pt x="20" y="7"/>
                  </a:lnTo>
                  <a:lnTo>
                    <a:pt x="0" y="12"/>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11" name="Freeform 50"/>
            <p:cNvSpPr>
              <a:spLocks/>
            </p:cNvSpPr>
            <p:nvPr/>
          </p:nvSpPr>
          <p:spPr bwMode="auto">
            <a:xfrm>
              <a:off x="2418" y="612"/>
              <a:ext cx="211" cy="49"/>
            </a:xfrm>
            <a:custGeom>
              <a:avLst/>
              <a:gdLst>
                <a:gd name="T0" fmla="*/ 210 w 211"/>
                <a:gd name="T1" fmla="*/ 0 h 49"/>
                <a:gd name="T2" fmla="*/ 197 w 211"/>
                <a:gd name="T3" fmla="*/ 0 h 49"/>
                <a:gd name="T4" fmla="*/ 190 w 211"/>
                <a:gd name="T5" fmla="*/ 1 h 49"/>
                <a:gd name="T6" fmla="*/ 182 w 211"/>
                <a:gd name="T7" fmla="*/ 2 h 49"/>
                <a:gd name="T8" fmla="*/ 173 w 211"/>
                <a:gd name="T9" fmla="*/ 3 h 49"/>
                <a:gd name="T10" fmla="*/ 165 w 211"/>
                <a:gd name="T11" fmla="*/ 4 h 49"/>
                <a:gd name="T12" fmla="*/ 157 w 211"/>
                <a:gd name="T13" fmla="*/ 5 h 49"/>
                <a:gd name="T14" fmla="*/ 148 w 211"/>
                <a:gd name="T15" fmla="*/ 5 h 49"/>
                <a:gd name="T16" fmla="*/ 138 w 211"/>
                <a:gd name="T17" fmla="*/ 7 h 49"/>
                <a:gd name="T18" fmla="*/ 127 w 211"/>
                <a:gd name="T19" fmla="*/ 9 h 49"/>
                <a:gd name="T20" fmla="*/ 56 w 211"/>
                <a:gd name="T21" fmla="*/ 26 h 49"/>
                <a:gd name="T22" fmla="*/ 45 w 211"/>
                <a:gd name="T23" fmla="*/ 29 h 49"/>
                <a:gd name="T24" fmla="*/ 36 w 211"/>
                <a:gd name="T25" fmla="*/ 31 h 49"/>
                <a:gd name="T26" fmla="*/ 29 w 211"/>
                <a:gd name="T27" fmla="*/ 34 h 49"/>
                <a:gd name="T28" fmla="*/ 22 w 211"/>
                <a:gd name="T29" fmla="*/ 35 h 49"/>
                <a:gd name="T30" fmla="*/ 0 w 211"/>
                <a:gd name="T31" fmla="*/ 48 h 4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1" h="49">
                  <a:moveTo>
                    <a:pt x="210" y="0"/>
                  </a:moveTo>
                  <a:lnTo>
                    <a:pt x="197" y="0"/>
                  </a:lnTo>
                  <a:lnTo>
                    <a:pt x="190" y="1"/>
                  </a:lnTo>
                  <a:lnTo>
                    <a:pt x="182" y="2"/>
                  </a:lnTo>
                  <a:lnTo>
                    <a:pt x="173" y="3"/>
                  </a:lnTo>
                  <a:lnTo>
                    <a:pt x="165" y="4"/>
                  </a:lnTo>
                  <a:lnTo>
                    <a:pt x="157" y="5"/>
                  </a:lnTo>
                  <a:lnTo>
                    <a:pt x="148" y="5"/>
                  </a:lnTo>
                  <a:lnTo>
                    <a:pt x="138" y="7"/>
                  </a:lnTo>
                  <a:lnTo>
                    <a:pt x="127" y="9"/>
                  </a:lnTo>
                  <a:lnTo>
                    <a:pt x="56" y="26"/>
                  </a:lnTo>
                  <a:lnTo>
                    <a:pt x="45" y="29"/>
                  </a:lnTo>
                  <a:lnTo>
                    <a:pt x="36" y="31"/>
                  </a:lnTo>
                  <a:lnTo>
                    <a:pt x="29" y="34"/>
                  </a:lnTo>
                  <a:lnTo>
                    <a:pt x="22" y="35"/>
                  </a:lnTo>
                  <a:lnTo>
                    <a:pt x="0" y="48"/>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3316" name="Group 51"/>
          <p:cNvGrpSpPr>
            <a:grpSpLocks/>
          </p:cNvGrpSpPr>
          <p:nvPr/>
        </p:nvGrpSpPr>
        <p:grpSpPr bwMode="auto">
          <a:xfrm>
            <a:off x="1143000" y="1195388"/>
            <a:ext cx="5980113" cy="2293937"/>
            <a:chOff x="600" y="913"/>
            <a:chExt cx="3139" cy="1752"/>
          </a:xfrm>
        </p:grpSpPr>
        <p:sp>
          <p:nvSpPr>
            <p:cNvPr id="13348" name="Freeform 52"/>
            <p:cNvSpPr>
              <a:spLocks/>
            </p:cNvSpPr>
            <p:nvPr/>
          </p:nvSpPr>
          <p:spPr bwMode="auto">
            <a:xfrm>
              <a:off x="600" y="918"/>
              <a:ext cx="1555" cy="1741"/>
            </a:xfrm>
            <a:custGeom>
              <a:avLst/>
              <a:gdLst>
                <a:gd name="T0" fmla="*/ 1 w 1555"/>
                <a:gd name="T1" fmla="*/ 49 h 1741"/>
                <a:gd name="T2" fmla="*/ 11 w 1555"/>
                <a:gd name="T3" fmla="*/ 147 h 1741"/>
                <a:gd name="T4" fmla="*/ 14 w 1555"/>
                <a:gd name="T5" fmla="*/ 242 h 1741"/>
                <a:gd name="T6" fmla="*/ 18 w 1555"/>
                <a:gd name="T7" fmla="*/ 335 h 1741"/>
                <a:gd name="T8" fmla="*/ 20 w 1555"/>
                <a:gd name="T9" fmla="*/ 466 h 1741"/>
                <a:gd name="T10" fmla="*/ 34 w 1555"/>
                <a:gd name="T11" fmla="*/ 712 h 1741"/>
                <a:gd name="T12" fmla="*/ 43 w 1555"/>
                <a:gd name="T13" fmla="*/ 809 h 1741"/>
                <a:gd name="T14" fmla="*/ 51 w 1555"/>
                <a:gd name="T15" fmla="*/ 907 h 1741"/>
                <a:gd name="T16" fmla="*/ 62 w 1555"/>
                <a:gd name="T17" fmla="*/ 1013 h 1741"/>
                <a:gd name="T18" fmla="*/ 70 w 1555"/>
                <a:gd name="T19" fmla="*/ 1125 h 1741"/>
                <a:gd name="T20" fmla="*/ 72 w 1555"/>
                <a:gd name="T21" fmla="*/ 1544 h 1741"/>
                <a:gd name="T22" fmla="*/ 64 w 1555"/>
                <a:gd name="T23" fmla="*/ 1633 h 1741"/>
                <a:gd name="T24" fmla="*/ 54 w 1555"/>
                <a:gd name="T25" fmla="*/ 1673 h 1741"/>
                <a:gd name="T26" fmla="*/ 56 w 1555"/>
                <a:gd name="T27" fmla="*/ 1682 h 1741"/>
                <a:gd name="T28" fmla="*/ 65 w 1555"/>
                <a:gd name="T29" fmla="*/ 1688 h 1741"/>
                <a:gd name="T30" fmla="*/ 160 w 1555"/>
                <a:gd name="T31" fmla="*/ 1697 h 1741"/>
                <a:gd name="T32" fmla="*/ 255 w 1555"/>
                <a:gd name="T33" fmla="*/ 1698 h 1741"/>
                <a:gd name="T34" fmla="*/ 337 w 1555"/>
                <a:gd name="T35" fmla="*/ 1693 h 1741"/>
                <a:gd name="T36" fmla="*/ 440 w 1555"/>
                <a:gd name="T37" fmla="*/ 1690 h 1741"/>
                <a:gd name="T38" fmla="*/ 517 w 1555"/>
                <a:gd name="T39" fmla="*/ 1687 h 1741"/>
                <a:gd name="T40" fmla="*/ 635 w 1555"/>
                <a:gd name="T41" fmla="*/ 1688 h 1741"/>
                <a:gd name="T42" fmla="*/ 710 w 1555"/>
                <a:gd name="T43" fmla="*/ 1696 h 1741"/>
                <a:gd name="T44" fmla="*/ 793 w 1555"/>
                <a:gd name="T45" fmla="*/ 1703 h 1741"/>
                <a:gd name="T46" fmla="*/ 862 w 1555"/>
                <a:gd name="T47" fmla="*/ 1705 h 1741"/>
                <a:gd name="T48" fmla="*/ 974 w 1555"/>
                <a:gd name="T49" fmla="*/ 1713 h 1741"/>
                <a:gd name="T50" fmla="*/ 1100 w 1555"/>
                <a:gd name="T51" fmla="*/ 1724 h 1741"/>
                <a:gd name="T52" fmla="*/ 1204 w 1555"/>
                <a:gd name="T53" fmla="*/ 1729 h 1741"/>
                <a:gd name="T54" fmla="*/ 1308 w 1555"/>
                <a:gd name="T55" fmla="*/ 1733 h 1741"/>
                <a:gd name="T56" fmla="*/ 1413 w 1555"/>
                <a:gd name="T57" fmla="*/ 1729 h 1741"/>
                <a:gd name="T58" fmla="*/ 1499 w 1555"/>
                <a:gd name="T59" fmla="*/ 1723 h 1741"/>
                <a:gd name="T60" fmla="*/ 1539 w 1555"/>
                <a:gd name="T61" fmla="*/ 1724 h 1741"/>
                <a:gd name="T62" fmla="*/ 1554 w 1555"/>
                <a:gd name="T63" fmla="*/ 1740 h 174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555" h="1741">
                  <a:moveTo>
                    <a:pt x="0" y="0"/>
                  </a:moveTo>
                  <a:lnTo>
                    <a:pt x="1" y="49"/>
                  </a:lnTo>
                  <a:lnTo>
                    <a:pt x="6" y="93"/>
                  </a:lnTo>
                  <a:lnTo>
                    <a:pt x="11" y="147"/>
                  </a:lnTo>
                  <a:lnTo>
                    <a:pt x="12" y="195"/>
                  </a:lnTo>
                  <a:lnTo>
                    <a:pt x="14" y="242"/>
                  </a:lnTo>
                  <a:lnTo>
                    <a:pt x="17" y="293"/>
                  </a:lnTo>
                  <a:lnTo>
                    <a:pt x="18" y="335"/>
                  </a:lnTo>
                  <a:lnTo>
                    <a:pt x="18" y="422"/>
                  </a:lnTo>
                  <a:lnTo>
                    <a:pt x="20" y="466"/>
                  </a:lnTo>
                  <a:lnTo>
                    <a:pt x="28" y="636"/>
                  </a:lnTo>
                  <a:lnTo>
                    <a:pt x="34" y="712"/>
                  </a:lnTo>
                  <a:lnTo>
                    <a:pt x="41" y="775"/>
                  </a:lnTo>
                  <a:lnTo>
                    <a:pt x="43" y="809"/>
                  </a:lnTo>
                  <a:lnTo>
                    <a:pt x="48" y="859"/>
                  </a:lnTo>
                  <a:lnTo>
                    <a:pt x="51" y="907"/>
                  </a:lnTo>
                  <a:lnTo>
                    <a:pt x="56" y="961"/>
                  </a:lnTo>
                  <a:lnTo>
                    <a:pt x="62" y="1013"/>
                  </a:lnTo>
                  <a:lnTo>
                    <a:pt x="69" y="1099"/>
                  </a:lnTo>
                  <a:lnTo>
                    <a:pt x="70" y="1125"/>
                  </a:lnTo>
                  <a:lnTo>
                    <a:pt x="71" y="1226"/>
                  </a:lnTo>
                  <a:lnTo>
                    <a:pt x="72" y="1544"/>
                  </a:lnTo>
                  <a:lnTo>
                    <a:pt x="70" y="1579"/>
                  </a:lnTo>
                  <a:lnTo>
                    <a:pt x="64" y="1633"/>
                  </a:lnTo>
                  <a:lnTo>
                    <a:pt x="59" y="1661"/>
                  </a:lnTo>
                  <a:lnTo>
                    <a:pt x="54" y="1673"/>
                  </a:lnTo>
                  <a:lnTo>
                    <a:pt x="54" y="1678"/>
                  </a:lnTo>
                  <a:lnTo>
                    <a:pt x="56" y="1682"/>
                  </a:lnTo>
                  <a:lnTo>
                    <a:pt x="59" y="1685"/>
                  </a:lnTo>
                  <a:lnTo>
                    <a:pt x="65" y="1688"/>
                  </a:lnTo>
                  <a:lnTo>
                    <a:pt x="112" y="1694"/>
                  </a:lnTo>
                  <a:lnTo>
                    <a:pt x="160" y="1697"/>
                  </a:lnTo>
                  <a:lnTo>
                    <a:pt x="196" y="1698"/>
                  </a:lnTo>
                  <a:lnTo>
                    <a:pt x="255" y="1698"/>
                  </a:lnTo>
                  <a:lnTo>
                    <a:pt x="304" y="1694"/>
                  </a:lnTo>
                  <a:lnTo>
                    <a:pt x="337" y="1693"/>
                  </a:lnTo>
                  <a:lnTo>
                    <a:pt x="405" y="1692"/>
                  </a:lnTo>
                  <a:lnTo>
                    <a:pt x="440" y="1690"/>
                  </a:lnTo>
                  <a:lnTo>
                    <a:pt x="472" y="1688"/>
                  </a:lnTo>
                  <a:lnTo>
                    <a:pt x="517" y="1687"/>
                  </a:lnTo>
                  <a:lnTo>
                    <a:pt x="595" y="1686"/>
                  </a:lnTo>
                  <a:lnTo>
                    <a:pt x="635" y="1688"/>
                  </a:lnTo>
                  <a:lnTo>
                    <a:pt x="680" y="1693"/>
                  </a:lnTo>
                  <a:lnTo>
                    <a:pt x="710" y="1696"/>
                  </a:lnTo>
                  <a:lnTo>
                    <a:pt x="751" y="1700"/>
                  </a:lnTo>
                  <a:lnTo>
                    <a:pt x="793" y="1703"/>
                  </a:lnTo>
                  <a:lnTo>
                    <a:pt x="838" y="1704"/>
                  </a:lnTo>
                  <a:lnTo>
                    <a:pt x="862" y="1705"/>
                  </a:lnTo>
                  <a:lnTo>
                    <a:pt x="907" y="1709"/>
                  </a:lnTo>
                  <a:lnTo>
                    <a:pt x="974" y="1713"/>
                  </a:lnTo>
                  <a:lnTo>
                    <a:pt x="1039" y="1718"/>
                  </a:lnTo>
                  <a:lnTo>
                    <a:pt x="1100" y="1724"/>
                  </a:lnTo>
                  <a:lnTo>
                    <a:pt x="1146" y="1727"/>
                  </a:lnTo>
                  <a:lnTo>
                    <a:pt x="1204" y="1729"/>
                  </a:lnTo>
                  <a:lnTo>
                    <a:pt x="1261" y="1732"/>
                  </a:lnTo>
                  <a:lnTo>
                    <a:pt x="1308" y="1733"/>
                  </a:lnTo>
                  <a:lnTo>
                    <a:pt x="1365" y="1730"/>
                  </a:lnTo>
                  <a:lnTo>
                    <a:pt x="1413" y="1729"/>
                  </a:lnTo>
                  <a:lnTo>
                    <a:pt x="1460" y="1726"/>
                  </a:lnTo>
                  <a:lnTo>
                    <a:pt x="1499" y="1723"/>
                  </a:lnTo>
                  <a:lnTo>
                    <a:pt x="1534" y="1722"/>
                  </a:lnTo>
                  <a:lnTo>
                    <a:pt x="1539" y="1724"/>
                  </a:lnTo>
                  <a:lnTo>
                    <a:pt x="1543" y="1726"/>
                  </a:lnTo>
                  <a:lnTo>
                    <a:pt x="1554" y="1740"/>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49" name="Freeform 53"/>
            <p:cNvSpPr>
              <a:spLocks/>
            </p:cNvSpPr>
            <p:nvPr/>
          </p:nvSpPr>
          <p:spPr bwMode="auto">
            <a:xfrm>
              <a:off x="684" y="913"/>
              <a:ext cx="1579" cy="1608"/>
            </a:xfrm>
            <a:custGeom>
              <a:avLst/>
              <a:gdLst>
                <a:gd name="T0" fmla="*/ 0 w 1579"/>
                <a:gd name="T1" fmla="*/ 35 h 1608"/>
                <a:gd name="T2" fmla="*/ 44 w 1579"/>
                <a:gd name="T3" fmla="*/ 10 h 1608"/>
                <a:gd name="T4" fmla="*/ 61 w 1579"/>
                <a:gd name="T5" fmla="*/ 3 h 1608"/>
                <a:gd name="T6" fmla="*/ 82 w 1579"/>
                <a:gd name="T7" fmla="*/ 0 h 1608"/>
                <a:gd name="T8" fmla="*/ 118 w 1579"/>
                <a:gd name="T9" fmla="*/ 0 h 1608"/>
                <a:gd name="T10" fmla="*/ 164 w 1579"/>
                <a:gd name="T11" fmla="*/ 1 h 1608"/>
                <a:gd name="T12" fmla="*/ 203 w 1579"/>
                <a:gd name="T13" fmla="*/ 6 h 1608"/>
                <a:gd name="T14" fmla="*/ 251 w 1579"/>
                <a:gd name="T15" fmla="*/ 16 h 1608"/>
                <a:gd name="T16" fmla="*/ 292 w 1579"/>
                <a:gd name="T17" fmla="*/ 30 h 1608"/>
                <a:gd name="T18" fmla="*/ 326 w 1579"/>
                <a:gd name="T19" fmla="*/ 45 h 1608"/>
                <a:gd name="T20" fmla="*/ 369 w 1579"/>
                <a:gd name="T21" fmla="*/ 70 h 1608"/>
                <a:gd name="T22" fmla="*/ 403 w 1579"/>
                <a:gd name="T23" fmla="*/ 102 h 1608"/>
                <a:gd name="T24" fmla="*/ 449 w 1579"/>
                <a:gd name="T25" fmla="*/ 141 h 1608"/>
                <a:gd name="T26" fmla="*/ 492 w 1579"/>
                <a:gd name="T27" fmla="*/ 190 h 1608"/>
                <a:gd name="T28" fmla="*/ 534 w 1579"/>
                <a:gd name="T29" fmla="*/ 240 h 1608"/>
                <a:gd name="T30" fmla="*/ 563 w 1579"/>
                <a:gd name="T31" fmla="*/ 287 h 1608"/>
                <a:gd name="T32" fmla="*/ 577 w 1579"/>
                <a:gd name="T33" fmla="*/ 305 h 1608"/>
                <a:gd name="T34" fmla="*/ 595 w 1579"/>
                <a:gd name="T35" fmla="*/ 348 h 1608"/>
                <a:gd name="T36" fmla="*/ 619 w 1579"/>
                <a:gd name="T37" fmla="*/ 405 h 1608"/>
                <a:gd name="T38" fmla="*/ 637 w 1579"/>
                <a:gd name="T39" fmla="*/ 452 h 1608"/>
                <a:gd name="T40" fmla="*/ 644 w 1579"/>
                <a:gd name="T41" fmla="*/ 492 h 1608"/>
                <a:gd name="T42" fmla="*/ 650 w 1579"/>
                <a:gd name="T43" fmla="*/ 534 h 1608"/>
                <a:gd name="T44" fmla="*/ 653 w 1579"/>
                <a:gd name="T45" fmla="*/ 579 h 1608"/>
                <a:gd name="T46" fmla="*/ 656 w 1579"/>
                <a:gd name="T47" fmla="*/ 626 h 1608"/>
                <a:gd name="T48" fmla="*/ 659 w 1579"/>
                <a:gd name="T49" fmla="*/ 652 h 1608"/>
                <a:gd name="T50" fmla="*/ 655 w 1579"/>
                <a:gd name="T51" fmla="*/ 711 h 1608"/>
                <a:gd name="T52" fmla="*/ 654 w 1579"/>
                <a:gd name="T53" fmla="*/ 751 h 1608"/>
                <a:gd name="T54" fmla="*/ 654 w 1579"/>
                <a:gd name="T55" fmla="*/ 796 h 1608"/>
                <a:gd name="T56" fmla="*/ 656 w 1579"/>
                <a:gd name="T57" fmla="*/ 837 h 1608"/>
                <a:gd name="T58" fmla="*/ 659 w 1579"/>
                <a:gd name="T59" fmla="*/ 876 h 1608"/>
                <a:gd name="T60" fmla="*/ 666 w 1579"/>
                <a:gd name="T61" fmla="*/ 921 h 1608"/>
                <a:gd name="T62" fmla="*/ 677 w 1579"/>
                <a:gd name="T63" fmla="*/ 961 h 1608"/>
                <a:gd name="T64" fmla="*/ 691 w 1579"/>
                <a:gd name="T65" fmla="*/ 1014 h 1608"/>
                <a:gd name="T66" fmla="*/ 707 w 1579"/>
                <a:gd name="T67" fmla="*/ 1062 h 1608"/>
                <a:gd name="T68" fmla="*/ 730 w 1579"/>
                <a:gd name="T69" fmla="*/ 1108 h 1608"/>
                <a:gd name="T70" fmla="*/ 737 w 1579"/>
                <a:gd name="T71" fmla="*/ 1118 h 1608"/>
                <a:gd name="T72" fmla="*/ 739 w 1579"/>
                <a:gd name="T73" fmla="*/ 1123 h 1608"/>
                <a:gd name="T74" fmla="*/ 744 w 1579"/>
                <a:gd name="T75" fmla="*/ 1139 h 1608"/>
                <a:gd name="T76" fmla="*/ 769 w 1579"/>
                <a:gd name="T77" fmla="*/ 1185 h 1608"/>
                <a:gd name="T78" fmla="*/ 797 w 1579"/>
                <a:gd name="T79" fmla="*/ 1230 h 1608"/>
                <a:gd name="T80" fmla="*/ 806 w 1579"/>
                <a:gd name="T81" fmla="*/ 1240 h 1608"/>
                <a:gd name="T82" fmla="*/ 829 w 1579"/>
                <a:gd name="T83" fmla="*/ 1260 h 1608"/>
                <a:gd name="T84" fmla="*/ 872 w 1579"/>
                <a:gd name="T85" fmla="*/ 1311 h 1608"/>
                <a:gd name="T86" fmla="*/ 882 w 1579"/>
                <a:gd name="T87" fmla="*/ 1323 h 1608"/>
                <a:gd name="T88" fmla="*/ 924 w 1579"/>
                <a:gd name="T89" fmla="*/ 1359 h 1608"/>
                <a:gd name="T90" fmla="*/ 971 w 1579"/>
                <a:gd name="T91" fmla="*/ 1390 h 1608"/>
                <a:gd name="T92" fmla="*/ 1020 w 1579"/>
                <a:gd name="T93" fmla="*/ 1418 h 1608"/>
                <a:gd name="T94" fmla="*/ 1066 w 1579"/>
                <a:gd name="T95" fmla="*/ 1441 h 1608"/>
                <a:gd name="T96" fmla="*/ 1114 w 1579"/>
                <a:gd name="T97" fmla="*/ 1457 h 1608"/>
                <a:gd name="T98" fmla="*/ 1180 w 1579"/>
                <a:gd name="T99" fmla="*/ 1483 h 1608"/>
                <a:gd name="T100" fmla="*/ 1220 w 1579"/>
                <a:gd name="T101" fmla="*/ 1497 h 1608"/>
                <a:gd name="T102" fmla="*/ 1267 w 1579"/>
                <a:gd name="T103" fmla="*/ 1509 h 1608"/>
                <a:gd name="T104" fmla="*/ 1312 w 1579"/>
                <a:gd name="T105" fmla="*/ 1521 h 1608"/>
                <a:gd name="T106" fmla="*/ 1361 w 1579"/>
                <a:gd name="T107" fmla="*/ 1534 h 1608"/>
                <a:gd name="T108" fmla="*/ 1403 w 1579"/>
                <a:gd name="T109" fmla="*/ 1546 h 1608"/>
                <a:gd name="T110" fmla="*/ 1436 w 1579"/>
                <a:gd name="T111" fmla="*/ 1551 h 1608"/>
                <a:gd name="T112" fmla="*/ 1459 w 1579"/>
                <a:gd name="T113" fmla="*/ 1554 h 1608"/>
                <a:gd name="T114" fmla="*/ 1506 w 1579"/>
                <a:gd name="T115" fmla="*/ 1566 h 1608"/>
                <a:gd name="T116" fmla="*/ 1547 w 1579"/>
                <a:gd name="T117" fmla="*/ 1581 h 1608"/>
                <a:gd name="T118" fmla="*/ 1559 w 1579"/>
                <a:gd name="T119" fmla="*/ 1589 h 1608"/>
                <a:gd name="T120" fmla="*/ 1578 w 1579"/>
                <a:gd name="T121" fmla="*/ 1607 h 160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579" h="1608">
                  <a:moveTo>
                    <a:pt x="0" y="35"/>
                  </a:moveTo>
                  <a:lnTo>
                    <a:pt x="44" y="10"/>
                  </a:lnTo>
                  <a:lnTo>
                    <a:pt x="61" y="3"/>
                  </a:lnTo>
                  <a:lnTo>
                    <a:pt x="82" y="0"/>
                  </a:lnTo>
                  <a:lnTo>
                    <a:pt x="118" y="0"/>
                  </a:lnTo>
                  <a:lnTo>
                    <a:pt x="164" y="1"/>
                  </a:lnTo>
                  <a:lnTo>
                    <a:pt x="203" y="6"/>
                  </a:lnTo>
                  <a:lnTo>
                    <a:pt x="251" y="16"/>
                  </a:lnTo>
                  <a:lnTo>
                    <a:pt x="292" y="30"/>
                  </a:lnTo>
                  <a:lnTo>
                    <a:pt x="326" y="45"/>
                  </a:lnTo>
                  <a:lnTo>
                    <a:pt x="369" y="70"/>
                  </a:lnTo>
                  <a:lnTo>
                    <a:pt x="403" y="102"/>
                  </a:lnTo>
                  <a:lnTo>
                    <a:pt x="449" y="141"/>
                  </a:lnTo>
                  <a:lnTo>
                    <a:pt x="492" y="190"/>
                  </a:lnTo>
                  <a:lnTo>
                    <a:pt x="534" y="240"/>
                  </a:lnTo>
                  <a:lnTo>
                    <a:pt x="563" y="287"/>
                  </a:lnTo>
                  <a:lnTo>
                    <a:pt x="577" y="305"/>
                  </a:lnTo>
                  <a:lnTo>
                    <a:pt x="595" y="348"/>
                  </a:lnTo>
                  <a:lnTo>
                    <a:pt x="619" y="405"/>
                  </a:lnTo>
                  <a:lnTo>
                    <a:pt x="637" y="452"/>
                  </a:lnTo>
                  <a:lnTo>
                    <a:pt x="644" y="492"/>
                  </a:lnTo>
                  <a:lnTo>
                    <a:pt x="650" y="534"/>
                  </a:lnTo>
                  <a:lnTo>
                    <a:pt x="653" y="579"/>
                  </a:lnTo>
                  <a:lnTo>
                    <a:pt x="656" y="626"/>
                  </a:lnTo>
                  <a:lnTo>
                    <a:pt x="659" y="652"/>
                  </a:lnTo>
                  <a:lnTo>
                    <a:pt x="655" y="711"/>
                  </a:lnTo>
                  <a:lnTo>
                    <a:pt x="654" y="751"/>
                  </a:lnTo>
                  <a:lnTo>
                    <a:pt x="654" y="796"/>
                  </a:lnTo>
                  <a:lnTo>
                    <a:pt x="656" y="837"/>
                  </a:lnTo>
                  <a:lnTo>
                    <a:pt x="659" y="876"/>
                  </a:lnTo>
                  <a:lnTo>
                    <a:pt x="666" y="921"/>
                  </a:lnTo>
                  <a:lnTo>
                    <a:pt x="677" y="961"/>
                  </a:lnTo>
                  <a:lnTo>
                    <a:pt x="691" y="1014"/>
                  </a:lnTo>
                  <a:lnTo>
                    <a:pt x="707" y="1062"/>
                  </a:lnTo>
                  <a:lnTo>
                    <a:pt x="730" y="1108"/>
                  </a:lnTo>
                  <a:lnTo>
                    <a:pt x="737" y="1118"/>
                  </a:lnTo>
                  <a:lnTo>
                    <a:pt x="739" y="1123"/>
                  </a:lnTo>
                  <a:lnTo>
                    <a:pt x="744" y="1139"/>
                  </a:lnTo>
                  <a:lnTo>
                    <a:pt x="769" y="1185"/>
                  </a:lnTo>
                  <a:lnTo>
                    <a:pt x="797" y="1230"/>
                  </a:lnTo>
                  <a:lnTo>
                    <a:pt x="806" y="1240"/>
                  </a:lnTo>
                  <a:lnTo>
                    <a:pt x="829" y="1260"/>
                  </a:lnTo>
                  <a:lnTo>
                    <a:pt x="872" y="1311"/>
                  </a:lnTo>
                  <a:lnTo>
                    <a:pt x="882" y="1323"/>
                  </a:lnTo>
                  <a:lnTo>
                    <a:pt x="924" y="1359"/>
                  </a:lnTo>
                  <a:lnTo>
                    <a:pt x="971" y="1390"/>
                  </a:lnTo>
                  <a:lnTo>
                    <a:pt x="1020" y="1418"/>
                  </a:lnTo>
                  <a:lnTo>
                    <a:pt x="1066" y="1441"/>
                  </a:lnTo>
                  <a:lnTo>
                    <a:pt x="1114" y="1457"/>
                  </a:lnTo>
                  <a:lnTo>
                    <a:pt x="1180" y="1483"/>
                  </a:lnTo>
                  <a:lnTo>
                    <a:pt x="1220" y="1497"/>
                  </a:lnTo>
                  <a:lnTo>
                    <a:pt x="1267" y="1509"/>
                  </a:lnTo>
                  <a:lnTo>
                    <a:pt x="1312" y="1521"/>
                  </a:lnTo>
                  <a:lnTo>
                    <a:pt x="1361" y="1534"/>
                  </a:lnTo>
                  <a:lnTo>
                    <a:pt x="1403" y="1546"/>
                  </a:lnTo>
                  <a:lnTo>
                    <a:pt x="1436" y="1551"/>
                  </a:lnTo>
                  <a:lnTo>
                    <a:pt x="1459" y="1554"/>
                  </a:lnTo>
                  <a:lnTo>
                    <a:pt x="1506" y="1566"/>
                  </a:lnTo>
                  <a:lnTo>
                    <a:pt x="1547" y="1581"/>
                  </a:lnTo>
                  <a:lnTo>
                    <a:pt x="1559" y="1589"/>
                  </a:lnTo>
                  <a:lnTo>
                    <a:pt x="1578" y="1607"/>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50" name="Freeform 54"/>
            <p:cNvSpPr>
              <a:spLocks/>
            </p:cNvSpPr>
            <p:nvPr/>
          </p:nvSpPr>
          <p:spPr bwMode="auto">
            <a:xfrm>
              <a:off x="2502" y="2447"/>
              <a:ext cx="133" cy="218"/>
            </a:xfrm>
            <a:custGeom>
              <a:avLst/>
              <a:gdLst>
                <a:gd name="T0" fmla="*/ 6 w 133"/>
                <a:gd name="T1" fmla="*/ 193 h 218"/>
                <a:gd name="T2" fmla="*/ 6 w 133"/>
                <a:gd name="T3" fmla="*/ 180 h 218"/>
                <a:gd name="T4" fmla="*/ 4 w 133"/>
                <a:gd name="T5" fmla="*/ 151 h 218"/>
                <a:gd name="T6" fmla="*/ 2 w 133"/>
                <a:gd name="T7" fmla="*/ 114 h 218"/>
                <a:gd name="T8" fmla="*/ 1 w 133"/>
                <a:gd name="T9" fmla="*/ 87 h 218"/>
                <a:gd name="T10" fmla="*/ 0 w 133"/>
                <a:gd name="T11" fmla="*/ 50 h 218"/>
                <a:gd name="T12" fmla="*/ 1 w 133"/>
                <a:gd name="T13" fmla="*/ 40 h 218"/>
                <a:gd name="T14" fmla="*/ 2 w 133"/>
                <a:gd name="T15" fmla="*/ 32 h 218"/>
                <a:gd name="T16" fmla="*/ 3 w 133"/>
                <a:gd name="T17" fmla="*/ 26 h 218"/>
                <a:gd name="T18" fmla="*/ 5 w 133"/>
                <a:gd name="T19" fmla="*/ 20 h 218"/>
                <a:gd name="T20" fmla="*/ 8 w 133"/>
                <a:gd name="T21" fmla="*/ 15 h 218"/>
                <a:gd name="T22" fmla="*/ 11 w 133"/>
                <a:gd name="T23" fmla="*/ 11 h 218"/>
                <a:gd name="T24" fmla="*/ 16 w 133"/>
                <a:gd name="T25" fmla="*/ 6 h 218"/>
                <a:gd name="T26" fmla="*/ 20 w 133"/>
                <a:gd name="T27" fmla="*/ 3 h 218"/>
                <a:gd name="T28" fmla="*/ 26 w 133"/>
                <a:gd name="T29" fmla="*/ 0 h 218"/>
                <a:gd name="T30" fmla="*/ 31 w 133"/>
                <a:gd name="T31" fmla="*/ 0 h 218"/>
                <a:gd name="T32" fmla="*/ 37 w 133"/>
                <a:gd name="T33" fmla="*/ 1 h 218"/>
                <a:gd name="T34" fmla="*/ 43 w 133"/>
                <a:gd name="T35" fmla="*/ 3 h 218"/>
                <a:gd name="T36" fmla="*/ 47 w 133"/>
                <a:gd name="T37" fmla="*/ 5 h 218"/>
                <a:gd name="T38" fmla="*/ 52 w 133"/>
                <a:gd name="T39" fmla="*/ 7 h 218"/>
                <a:gd name="T40" fmla="*/ 57 w 133"/>
                <a:gd name="T41" fmla="*/ 9 h 218"/>
                <a:gd name="T42" fmla="*/ 61 w 133"/>
                <a:gd name="T43" fmla="*/ 12 h 218"/>
                <a:gd name="T44" fmla="*/ 65 w 133"/>
                <a:gd name="T45" fmla="*/ 15 h 218"/>
                <a:gd name="T46" fmla="*/ 70 w 133"/>
                <a:gd name="T47" fmla="*/ 18 h 218"/>
                <a:gd name="T48" fmla="*/ 73 w 133"/>
                <a:gd name="T49" fmla="*/ 22 h 218"/>
                <a:gd name="T50" fmla="*/ 76 w 133"/>
                <a:gd name="T51" fmla="*/ 26 h 218"/>
                <a:gd name="T52" fmla="*/ 79 w 133"/>
                <a:gd name="T53" fmla="*/ 29 h 218"/>
                <a:gd name="T54" fmla="*/ 83 w 133"/>
                <a:gd name="T55" fmla="*/ 36 h 218"/>
                <a:gd name="T56" fmla="*/ 95 w 133"/>
                <a:gd name="T57" fmla="*/ 57 h 218"/>
                <a:gd name="T58" fmla="*/ 101 w 133"/>
                <a:gd name="T59" fmla="*/ 68 h 218"/>
                <a:gd name="T60" fmla="*/ 106 w 133"/>
                <a:gd name="T61" fmla="*/ 80 h 218"/>
                <a:gd name="T62" fmla="*/ 110 w 133"/>
                <a:gd name="T63" fmla="*/ 92 h 218"/>
                <a:gd name="T64" fmla="*/ 115 w 133"/>
                <a:gd name="T65" fmla="*/ 104 h 218"/>
                <a:gd name="T66" fmla="*/ 119 w 133"/>
                <a:gd name="T67" fmla="*/ 117 h 218"/>
                <a:gd name="T68" fmla="*/ 124 w 133"/>
                <a:gd name="T69" fmla="*/ 131 h 218"/>
                <a:gd name="T70" fmla="*/ 127 w 133"/>
                <a:gd name="T71" fmla="*/ 141 h 218"/>
                <a:gd name="T72" fmla="*/ 128 w 133"/>
                <a:gd name="T73" fmla="*/ 150 h 218"/>
                <a:gd name="T74" fmla="*/ 130 w 133"/>
                <a:gd name="T75" fmla="*/ 159 h 218"/>
                <a:gd name="T76" fmla="*/ 130 w 133"/>
                <a:gd name="T77" fmla="*/ 168 h 218"/>
                <a:gd name="T78" fmla="*/ 131 w 133"/>
                <a:gd name="T79" fmla="*/ 179 h 218"/>
                <a:gd name="T80" fmla="*/ 132 w 133"/>
                <a:gd name="T81" fmla="*/ 217 h 21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33" h="218">
                  <a:moveTo>
                    <a:pt x="6" y="193"/>
                  </a:moveTo>
                  <a:lnTo>
                    <a:pt x="6" y="180"/>
                  </a:lnTo>
                  <a:lnTo>
                    <a:pt x="4" y="151"/>
                  </a:lnTo>
                  <a:lnTo>
                    <a:pt x="2" y="114"/>
                  </a:lnTo>
                  <a:lnTo>
                    <a:pt x="1" y="87"/>
                  </a:lnTo>
                  <a:lnTo>
                    <a:pt x="0" y="50"/>
                  </a:lnTo>
                  <a:lnTo>
                    <a:pt x="1" y="40"/>
                  </a:lnTo>
                  <a:lnTo>
                    <a:pt x="2" y="32"/>
                  </a:lnTo>
                  <a:lnTo>
                    <a:pt x="3" y="26"/>
                  </a:lnTo>
                  <a:lnTo>
                    <a:pt x="5" y="20"/>
                  </a:lnTo>
                  <a:lnTo>
                    <a:pt x="8" y="15"/>
                  </a:lnTo>
                  <a:lnTo>
                    <a:pt x="11" y="11"/>
                  </a:lnTo>
                  <a:lnTo>
                    <a:pt x="16" y="6"/>
                  </a:lnTo>
                  <a:lnTo>
                    <a:pt x="20" y="3"/>
                  </a:lnTo>
                  <a:lnTo>
                    <a:pt x="26" y="0"/>
                  </a:lnTo>
                  <a:lnTo>
                    <a:pt x="31" y="0"/>
                  </a:lnTo>
                  <a:lnTo>
                    <a:pt x="37" y="1"/>
                  </a:lnTo>
                  <a:lnTo>
                    <a:pt x="43" y="3"/>
                  </a:lnTo>
                  <a:lnTo>
                    <a:pt x="47" y="5"/>
                  </a:lnTo>
                  <a:lnTo>
                    <a:pt x="52" y="7"/>
                  </a:lnTo>
                  <a:lnTo>
                    <a:pt x="57" y="9"/>
                  </a:lnTo>
                  <a:lnTo>
                    <a:pt x="61" y="12"/>
                  </a:lnTo>
                  <a:lnTo>
                    <a:pt x="65" y="15"/>
                  </a:lnTo>
                  <a:lnTo>
                    <a:pt x="70" y="18"/>
                  </a:lnTo>
                  <a:lnTo>
                    <a:pt x="73" y="22"/>
                  </a:lnTo>
                  <a:lnTo>
                    <a:pt x="76" y="26"/>
                  </a:lnTo>
                  <a:lnTo>
                    <a:pt x="79" y="29"/>
                  </a:lnTo>
                  <a:lnTo>
                    <a:pt x="83" y="36"/>
                  </a:lnTo>
                  <a:lnTo>
                    <a:pt x="95" y="57"/>
                  </a:lnTo>
                  <a:lnTo>
                    <a:pt x="101" y="68"/>
                  </a:lnTo>
                  <a:lnTo>
                    <a:pt x="106" y="80"/>
                  </a:lnTo>
                  <a:lnTo>
                    <a:pt x="110" y="92"/>
                  </a:lnTo>
                  <a:lnTo>
                    <a:pt x="115" y="104"/>
                  </a:lnTo>
                  <a:lnTo>
                    <a:pt x="119" y="117"/>
                  </a:lnTo>
                  <a:lnTo>
                    <a:pt x="124" y="131"/>
                  </a:lnTo>
                  <a:lnTo>
                    <a:pt x="127" y="141"/>
                  </a:lnTo>
                  <a:lnTo>
                    <a:pt x="128" y="150"/>
                  </a:lnTo>
                  <a:lnTo>
                    <a:pt x="130" y="159"/>
                  </a:lnTo>
                  <a:lnTo>
                    <a:pt x="130" y="168"/>
                  </a:lnTo>
                  <a:lnTo>
                    <a:pt x="131" y="179"/>
                  </a:lnTo>
                  <a:lnTo>
                    <a:pt x="132" y="217"/>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51" name="Freeform 55"/>
            <p:cNvSpPr>
              <a:spLocks/>
            </p:cNvSpPr>
            <p:nvPr/>
          </p:nvSpPr>
          <p:spPr bwMode="auto">
            <a:xfrm>
              <a:off x="2460" y="2546"/>
              <a:ext cx="151" cy="17"/>
            </a:xfrm>
            <a:custGeom>
              <a:avLst/>
              <a:gdLst>
                <a:gd name="T0" fmla="*/ 150 w 151"/>
                <a:gd name="T1" fmla="*/ 4 h 17"/>
                <a:gd name="T2" fmla="*/ 134 w 151"/>
                <a:gd name="T3" fmla="*/ 1 h 17"/>
                <a:gd name="T4" fmla="*/ 128 w 151"/>
                <a:gd name="T5" fmla="*/ 0 h 17"/>
                <a:gd name="T6" fmla="*/ 122 w 151"/>
                <a:gd name="T7" fmla="*/ 1 h 17"/>
                <a:gd name="T8" fmla="*/ 118 w 151"/>
                <a:gd name="T9" fmla="*/ 2 h 17"/>
                <a:gd name="T10" fmla="*/ 111 w 151"/>
                <a:gd name="T11" fmla="*/ 3 h 17"/>
                <a:gd name="T12" fmla="*/ 103 w 151"/>
                <a:gd name="T13" fmla="*/ 3 h 17"/>
                <a:gd name="T14" fmla="*/ 95 w 151"/>
                <a:gd name="T15" fmla="*/ 3 h 17"/>
                <a:gd name="T16" fmla="*/ 86 w 151"/>
                <a:gd name="T17" fmla="*/ 4 h 17"/>
                <a:gd name="T18" fmla="*/ 77 w 151"/>
                <a:gd name="T19" fmla="*/ 6 h 17"/>
                <a:gd name="T20" fmla="*/ 67 w 151"/>
                <a:gd name="T21" fmla="*/ 7 h 17"/>
                <a:gd name="T22" fmla="*/ 47 w 151"/>
                <a:gd name="T23" fmla="*/ 11 h 17"/>
                <a:gd name="T24" fmla="*/ 38 w 151"/>
                <a:gd name="T25" fmla="*/ 12 h 17"/>
                <a:gd name="T26" fmla="*/ 29 w 151"/>
                <a:gd name="T27" fmla="*/ 14 h 17"/>
                <a:gd name="T28" fmla="*/ 22 w 151"/>
                <a:gd name="T29" fmla="*/ 14 h 17"/>
                <a:gd name="T30" fmla="*/ 0 w 151"/>
                <a:gd name="T31" fmla="*/ 16 h 1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51" h="17">
                  <a:moveTo>
                    <a:pt x="150" y="4"/>
                  </a:moveTo>
                  <a:lnTo>
                    <a:pt x="134" y="1"/>
                  </a:lnTo>
                  <a:lnTo>
                    <a:pt x="128" y="0"/>
                  </a:lnTo>
                  <a:lnTo>
                    <a:pt x="122" y="1"/>
                  </a:lnTo>
                  <a:lnTo>
                    <a:pt x="118" y="2"/>
                  </a:lnTo>
                  <a:lnTo>
                    <a:pt x="111" y="3"/>
                  </a:lnTo>
                  <a:lnTo>
                    <a:pt x="103" y="3"/>
                  </a:lnTo>
                  <a:lnTo>
                    <a:pt x="95" y="3"/>
                  </a:lnTo>
                  <a:lnTo>
                    <a:pt x="86" y="4"/>
                  </a:lnTo>
                  <a:lnTo>
                    <a:pt x="77" y="6"/>
                  </a:lnTo>
                  <a:lnTo>
                    <a:pt x="67" y="7"/>
                  </a:lnTo>
                  <a:lnTo>
                    <a:pt x="47" y="11"/>
                  </a:lnTo>
                  <a:lnTo>
                    <a:pt x="38" y="12"/>
                  </a:lnTo>
                  <a:lnTo>
                    <a:pt x="29" y="14"/>
                  </a:lnTo>
                  <a:lnTo>
                    <a:pt x="22" y="14"/>
                  </a:lnTo>
                  <a:lnTo>
                    <a:pt x="0" y="16"/>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52" name="Freeform 56"/>
            <p:cNvSpPr>
              <a:spLocks/>
            </p:cNvSpPr>
            <p:nvPr/>
          </p:nvSpPr>
          <p:spPr bwMode="auto">
            <a:xfrm>
              <a:off x="2649" y="2526"/>
              <a:ext cx="88" cy="109"/>
            </a:xfrm>
            <a:custGeom>
              <a:avLst/>
              <a:gdLst>
                <a:gd name="T0" fmla="*/ 69 w 88"/>
                <a:gd name="T1" fmla="*/ 0 h 109"/>
                <a:gd name="T2" fmla="*/ 62 w 88"/>
                <a:gd name="T3" fmla="*/ 3 h 109"/>
                <a:gd name="T4" fmla="*/ 58 w 88"/>
                <a:gd name="T5" fmla="*/ 5 h 109"/>
                <a:gd name="T6" fmla="*/ 43 w 88"/>
                <a:gd name="T7" fmla="*/ 11 h 109"/>
                <a:gd name="T8" fmla="*/ 36 w 88"/>
                <a:gd name="T9" fmla="*/ 15 h 109"/>
                <a:gd name="T10" fmla="*/ 31 w 88"/>
                <a:gd name="T11" fmla="*/ 19 h 109"/>
                <a:gd name="T12" fmla="*/ 25 w 88"/>
                <a:gd name="T13" fmla="*/ 22 h 109"/>
                <a:gd name="T14" fmla="*/ 14 w 88"/>
                <a:gd name="T15" fmla="*/ 30 h 109"/>
                <a:gd name="T16" fmla="*/ 8 w 88"/>
                <a:gd name="T17" fmla="*/ 34 h 109"/>
                <a:gd name="T18" fmla="*/ 5 w 88"/>
                <a:gd name="T19" fmla="*/ 39 h 109"/>
                <a:gd name="T20" fmla="*/ 2 w 88"/>
                <a:gd name="T21" fmla="*/ 44 h 109"/>
                <a:gd name="T22" fmla="*/ 1 w 88"/>
                <a:gd name="T23" fmla="*/ 49 h 109"/>
                <a:gd name="T24" fmla="*/ 0 w 88"/>
                <a:gd name="T25" fmla="*/ 55 h 109"/>
                <a:gd name="T26" fmla="*/ 0 w 88"/>
                <a:gd name="T27" fmla="*/ 62 h 109"/>
                <a:gd name="T28" fmla="*/ 1 w 88"/>
                <a:gd name="T29" fmla="*/ 70 h 109"/>
                <a:gd name="T30" fmla="*/ 3 w 88"/>
                <a:gd name="T31" fmla="*/ 76 h 109"/>
                <a:gd name="T32" fmla="*/ 6 w 88"/>
                <a:gd name="T33" fmla="*/ 81 h 109"/>
                <a:gd name="T34" fmla="*/ 9 w 88"/>
                <a:gd name="T35" fmla="*/ 86 h 109"/>
                <a:gd name="T36" fmla="*/ 14 w 88"/>
                <a:gd name="T37" fmla="*/ 90 h 109"/>
                <a:gd name="T38" fmla="*/ 19 w 88"/>
                <a:gd name="T39" fmla="*/ 94 h 109"/>
                <a:gd name="T40" fmla="*/ 26 w 88"/>
                <a:gd name="T41" fmla="*/ 96 h 109"/>
                <a:gd name="T42" fmla="*/ 32 w 88"/>
                <a:gd name="T43" fmla="*/ 99 h 109"/>
                <a:gd name="T44" fmla="*/ 38 w 88"/>
                <a:gd name="T45" fmla="*/ 101 h 109"/>
                <a:gd name="T46" fmla="*/ 87 w 88"/>
                <a:gd name="T47" fmla="*/ 108 h 10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88" h="109">
                  <a:moveTo>
                    <a:pt x="69" y="0"/>
                  </a:moveTo>
                  <a:lnTo>
                    <a:pt x="62" y="3"/>
                  </a:lnTo>
                  <a:lnTo>
                    <a:pt x="58" y="5"/>
                  </a:lnTo>
                  <a:lnTo>
                    <a:pt x="43" y="11"/>
                  </a:lnTo>
                  <a:lnTo>
                    <a:pt x="36" y="15"/>
                  </a:lnTo>
                  <a:lnTo>
                    <a:pt x="31" y="19"/>
                  </a:lnTo>
                  <a:lnTo>
                    <a:pt x="25" y="22"/>
                  </a:lnTo>
                  <a:lnTo>
                    <a:pt x="14" y="30"/>
                  </a:lnTo>
                  <a:lnTo>
                    <a:pt x="8" y="34"/>
                  </a:lnTo>
                  <a:lnTo>
                    <a:pt x="5" y="39"/>
                  </a:lnTo>
                  <a:lnTo>
                    <a:pt x="2" y="44"/>
                  </a:lnTo>
                  <a:lnTo>
                    <a:pt x="1" y="49"/>
                  </a:lnTo>
                  <a:lnTo>
                    <a:pt x="0" y="55"/>
                  </a:lnTo>
                  <a:lnTo>
                    <a:pt x="0" y="62"/>
                  </a:lnTo>
                  <a:lnTo>
                    <a:pt x="1" y="70"/>
                  </a:lnTo>
                  <a:lnTo>
                    <a:pt x="3" y="76"/>
                  </a:lnTo>
                  <a:lnTo>
                    <a:pt x="6" y="81"/>
                  </a:lnTo>
                  <a:lnTo>
                    <a:pt x="9" y="86"/>
                  </a:lnTo>
                  <a:lnTo>
                    <a:pt x="14" y="90"/>
                  </a:lnTo>
                  <a:lnTo>
                    <a:pt x="19" y="94"/>
                  </a:lnTo>
                  <a:lnTo>
                    <a:pt x="26" y="96"/>
                  </a:lnTo>
                  <a:lnTo>
                    <a:pt x="32" y="99"/>
                  </a:lnTo>
                  <a:lnTo>
                    <a:pt x="38" y="101"/>
                  </a:lnTo>
                  <a:lnTo>
                    <a:pt x="87" y="108"/>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53" name="Freeform 57"/>
            <p:cNvSpPr>
              <a:spLocks/>
            </p:cNvSpPr>
            <p:nvPr/>
          </p:nvSpPr>
          <p:spPr bwMode="auto">
            <a:xfrm>
              <a:off x="2828" y="2448"/>
              <a:ext cx="11" cy="217"/>
            </a:xfrm>
            <a:custGeom>
              <a:avLst/>
              <a:gdLst>
                <a:gd name="T0" fmla="*/ 4 w 11"/>
                <a:gd name="T1" fmla="*/ 0 h 217"/>
                <a:gd name="T2" fmla="*/ 1 w 11"/>
                <a:gd name="T3" fmla="*/ 13 h 217"/>
                <a:gd name="T4" fmla="*/ 0 w 11"/>
                <a:gd name="T5" fmla="*/ 19 h 217"/>
                <a:gd name="T6" fmla="*/ 1 w 11"/>
                <a:gd name="T7" fmla="*/ 25 h 217"/>
                <a:gd name="T8" fmla="*/ 2 w 11"/>
                <a:gd name="T9" fmla="*/ 30 h 217"/>
                <a:gd name="T10" fmla="*/ 3 w 11"/>
                <a:gd name="T11" fmla="*/ 39 h 217"/>
                <a:gd name="T12" fmla="*/ 3 w 11"/>
                <a:gd name="T13" fmla="*/ 49 h 217"/>
                <a:gd name="T14" fmla="*/ 3 w 11"/>
                <a:gd name="T15" fmla="*/ 61 h 217"/>
                <a:gd name="T16" fmla="*/ 10 w 11"/>
                <a:gd name="T17" fmla="*/ 216 h 2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 h="217">
                  <a:moveTo>
                    <a:pt x="4" y="0"/>
                  </a:moveTo>
                  <a:lnTo>
                    <a:pt x="1" y="13"/>
                  </a:lnTo>
                  <a:lnTo>
                    <a:pt x="0" y="19"/>
                  </a:lnTo>
                  <a:lnTo>
                    <a:pt x="1" y="25"/>
                  </a:lnTo>
                  <a:lnTo>
                    <a:pt x="2" y="30"/>
                  </a:lnTo>
                  <a:lnTo>
                    <a:pt x="3" y="39"/>
                  </a:lnTo>
                  <a:lnTo>
                    <a:pt x="3" y="49"/>
                  </a:lnTo>
                  <a:lnTo>
                    <a:pt x="3" y="61"/>
                  </a:lnTo>
                  <a:lnTo>
                    <a:pt x="10" y="216"/>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54" name="Freeform 58"/>
            <p:cNvSpPr>
              <a:spLocks/>
            </p:cNvSpPr>
            <p:nvPr/>
          </p:nvSpPr>
          <p:spPr bwMode="auto">
            <a:xfrm>
              <a:off x="2736" y="2568"/>
              <a:ext cx="133" cy="37"/>
            </a:xfrm>
            <a:custGeom>
              <a:avLst/>
              <a:gdLst>
                <a:gd name="T0" fmla="*/ 132 w 133"/>
                <a:gd name="T1" fmla="*/ 0 h 37"/>
                <a:gd name="T2" fmla="*/ 122 w 133"/>
                <a:gd name="T3" fmla="*/ 0 h 37"/>
                <a:gd name="T4" fmla="*/ 117 w 133"/>
                <a:gd name="T5" fmla="*/ 1 h 37"/>
                <a:gd name="T6" fmla="*/ 110 w 133"/>
                <a:gd name="T7" fmla="*/ 2 h 37"/>
                <a:gd name="T8" fmla="*/ 104 w 133"/>
                <a:gd name="T9" fmla="*/ 3 h 37"/>
                <a:gd name="T10" fmla="*/ 83 w 133"/>
                <a:gd name="T11" fmla="*/ 7 h 37"/>
                <a:gd name="T12" fmla="*/ 72 w 133"/>
                <a:gd name="T13" fmla="*/ 8 h 37"/>
                <a:gd name="T14" fmla="*/ 59 w 133"/>
                <a:gd name="T15" fmla="*/ 11 h 37"/>
                <a:gd name="T16" fmla="*/ 46 w 133"/>
                <a:gd name="T17" fmla="*/ 14 h 37"/>
                <a:gd name="T18" fmla="*/ 0 w 133"/>
                <a:gd name="T19" fmla="*/ 36 h 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3" h="37">
                  <a:moveTo>
                    <a:pt x="132" y="0"/>
                  </a:moveTo>
                  <a:lnTo>
                    <a:pt x="122" y="0"/>
                  </a:lnTo>
                  <a:lnTo>
                    <a:pt x="117" y="1"/>
                  </a:lnTo>
                  <a:lnTo>
                    <a:pt x="110" y="2"/>
                  </a:lnTo>
                  <a:lnTo>
                    <a:pt x="104" y="3"/>
                  </a:lnTo>
                  <a:lnTo>
                    <a:pt x="83" y="7"/>
                  </a:lnTo>
                  <a:lnTo>
                    <a:pt x="72" y="8"/>
                  </a:lnTo>
                  <a:lnTo>
                    <a:pt x="59" y="11"/>
                  </a:lnTo>
                  <a:lnTo>
                    <a:pt x="46" y="14"/>
                  </a:lnTo>
                  <a:lnTo>
                    <a:pt x="0" y="36"/>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55" name="Freeform 59"/>
            <p:cNvSpPr>
              <a:spLocks/>
            </p:cNvSpPr>
            <p:nvPr/>
          </p:nvSpPr>
          <p:spPr bwMode="auto">
            <a:xfrm>
              <a:off x="2928" y="2550"/>
              <a:ext cx="1" cy="85"/>
            </a:xfrm>
            <a:custGeom>
              <a:avLst/>
              <a:gdLst>
                <a:gd name="T0" fmla="*/ 0 w 1"/>
                <a:gd name="T1" fmla="*/ 0 h 85"/>
                <a:gd name="T2" fmla="*/ 0 w 1"/>
                <a:gd name="T3" fmla="*/ 84 h 85"/>
                <a:gd name="T4" fmla="*/ 0 60000 65536"/>
                <a:gd name="T5" fmla="*/ 0 60000 65536"/>
              </a:gdLst>
              <a:ahLst/>
              <a:cxnLst>
                <a:cxn ang="T4">
                  <a:pos x="T0" y="T1"/>
                </a:cxn>
                <a:cxn ang="T5">
                  <a:pos x="T2" y="T3"/>
                </a:cxn>
              </a:cxnLst>
              <a:rect l="0" t="0" r="r" b="b"/>
              <a:pathLst>
                <a:path w="1" h="85">
                  <a:moveTo>
                    <a:pt x="0" y="0"/>
                  </a:moveTo>
                  <a:lnTo>
                    <a:pt x="0" y="84"/>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56" name="Freeform 60"/>
            <p:cNvSpPr>
              <a:spLocks/>
            </p:cNvSpPr>
            <p:nvPr/>
          </p:nvSpPr>
          <p:spPr bwMode="auto">
            <a:xfrm>
              <a:off x="2904" y="2478"/>
              <a:ext cx="7" cy="7"/>
            </a:xfrm>
            <a:custGeom>
              <a:avLst/>
              <a:gdLst>
                <a:gd name="T0" fmla="*/ 0 w 7"/>
                <a:gd name="T1" fmla="*/ 0 h 7"/>
                <a:gd name="T2" fmla="*/ 6 w 7"/>
                <a:gd name="T3" fmla="*/ 6 h 7"/>
                <a:gd name="T4" fmla="*/ 0 60000 65536"/>
                <a:gd name="T5" fmla="*/ 0 60000 65536"/>
              </a:gdLst>
              <a:ahLst/>
              <a:cxnLst>
                <a:cxn ang="T4">
                  <a:pos x="T0" y="T1"/>
                </a:cxn>
                <a:cxn ang="T5">
                  <a:pos x="T2" y="T3"/>
                </a:cxn>
              </a:cxnLst>
              <a:rect l="0" t="0" r="r" b="b"/>
              <a:pathLst>
                <a:path w="7" h="7">
                  <a:moveTo>
                    <a:pt x="0" y="0"/>
                  </a:moveTo>
                  <a:lnTo>
                    <a:pt x="6" y="6"/>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57" name="Freeform 61"/>
            <p:cNvSpPr>
              <a:spLocks/>
            </p:cNvSpPr>
            <p:nvPr/>
          </p:nvSpPr>
          <p:spPr bwMode="auto">
            <a:xfrm>
              <a:off x="2964" y="2544"/>
              <a:ext cx="199" cy="103"/>
            </a:xfrm>
            <a:custGeom>
              <a:avLst/>
              <a:gdLst>
                <a:gd name="T0" fmla="*/ 0 w 199"/>
                <a:gd name="T1" fmla="*/ 54 h 103"/>
                <a:gd name="T2" fmla="*/ 2 w 199"/>
                <a:gd name="T3" fmla="*/ 67 h 103"/>
                <a:gd name="T4" fmla="*/ 5 w 199"/>
                <a:gd name="T5" fmla="*/ 74 h 103"/>
                <a:gd name="T6" fmla="*/ 11 w 199"/>
                <a:gd name="T7" fmla="*/ 71 h 103"/>
                <a:gd name="T8" fmla="*/ 17 w 199"/>
                <a:gd name="T9" fmla="*/ 61 h 103"/>
                <a:gd name="T10" fmla="*/ 21 w 199"/>
                <a:gd name="T11" fmla="*/ 49 h 103"/>
                <a:gd name="T12" fmla="*/ 23 w 199"/>
                <a:gd name="T13" fmla="*/ 36 h 103"/>
                <a:gd name="T14" fmla="*/ 27 w 199"/>
                <a:gd name="T15" fmla="*/ 26 h 103"/>
                <a:gd name="T16" fmla="*/ 34 w 199"/>
                <a:gd name="T17" fmla="*/ 20 h 103"/>
                <a:gd name="T18" fmla="*/ 41 w 199"/>
                <a:gd name="T19" fmla="*/ 21 h 103"/>
                <a:gd name="T20" fmla="*/ 48 w 199"/>
                <a:gd name="T21" fmla="*/ 28 h 103"/>
                <a:gd name="T22" fmla="*/ 62 w 199"/>
                <a:gd name="T23" fmla="*/ 45 h 103"/>
                <a:gd name="T24" fmla="*/ 74 w 199"/>
                <a:gd name="T25" fmla="*/ 58 h 103"/>
                <a:gd name="T26" fmla="*/ 91 w 199"/>
                <a:gd name="T27" fmla="*/ 68 h 103"/>
                <a:gd name="T28" fmla="*/ 106 w 199"/>
                <a:gd name="T29" fmla="*/ 74 h 103"/>
                <a:gd name="T30" fmla="*/ 119 w 199"/>
                <a:gd name="T31" fmla="*/ 76 h 103"/>
                <a:gd name="T32" fmla="*/ 135 w 199"/>
                <a:gd name="T33" fmla="*/ 74 h 103"/>
                <a:gd name="T34" fmla="*/ 147 w 199"/>
                <a:gd name="T35" fmla="*/ 66 h 103"/>
                <a:gd name="T36" fmla="*/ 156 w 199"/>
                <a:gd name="T37" fmla="*/ 55 h 103"/>
                <a:gd name="T38" fmla="*/ 162 w 199"/>
                <a:gd name="T39" fmla="*/ 45 h 103"/>
                <a:gd name="T40" fmla="*/ 166 w 199"/>
                <a:gd name="T41" fmla="*/ 35 h 103"/>
                <a:gd name="T42" fmla="*/ 166 w 199"/>
                <a:gd name="T43" fmla="*/ 25 h 103"/>
                <a:gd name="T44" fmla="*/ 161 w 199"/>
                <a:gd name="T45" fmla="*/ 18 h 103"/>
                <a:gd name="T46" fmla="*/ 153 w 199"/>
                <a:gd name="T47" fmla="*/ 13 h 103"/>
                <a:gd name="T48" fmla="*/ 143 w 199"/>
                <a:gd name="T49" fmla="*/ 10 h 103"/>
                <a:gd name="T50" fmla="*/ 131 w 199"/>
                <a:gd name="T51" fmla="*/ 11 h 103"/>
                <a:gd name="T52" fmla="*/ 122 w 199"/>
                <a:gd name="T53" fmla="*/ 19 h 103"/>
                <a:gd name="T54" fmla="*/ 115 w 199"/>
                <a:gd name="T55" fmla="*/ 32 h 103"/>
                <a:gd name="T56" fmla="*/ 117 w 199"/>
                <a:gd name="T57" fmla="*/ 52 h 103"/>
                <a:gd name="T58" fmla="*/ 126 w 199"/>
                <a:gd name="T59" fmla="*/ 68 h 103"/>
                <a:gd name="T60" fmla="*/ 138 w 199"/>
                <a:gd name="T61" fmla="*/ 81 h 103"/>
                <a:gd name="T62" fmla="*/ 150 w 199"/>
                <a:gd name="T63" fmla="*/ 89 h 103"/>
                <a:gd name="T64" fmla="*/ 165 w 199"/>
                <a:gd name="T65" fmla="*/ 97 h 103"/>
                <a:gd name="T66" fmla="*/ 175 w 199"/>
                <a:gd name="T67" fmla="*/ 100 h 10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9" h="103">
                  <a:moveTo>
                    <a:pt x="0" y="0"/>
                  </a:moveTo>
                  <a:lnTo>
                    <a:pt x="0" y="54"/>
                  </a:lnTo>
                  <a:lnTo>
                    <a:pt x="1" y="61"/>
                  </a:lnTo>
                  <a:lnTo>
                    <a:pt x="2" y="67"/>
                  </a:lnTo>
                  <a:lnTo>
                    <a:pt x="3" y="73"/>
                  </a:lnTo>
                  <a:lnTo>
                    <a:pt x="5" y="74"/>
                  </a:lnTo>
                  <a:lnTo>
                    <a:pt x="8" y="74"/>
                  </a:lnTo>
                  <a:lnTo>
                    <a:pt x="11" y="71"/>
                  </a:lnTo>
                  <a:lnTo>
                    <a:pt x="14" y="67"/>
                  </a:lnTo>
                  <a:lnTo>
                    <a:pt x="17" y="61"/>
                  </a:lnTo>
                  <a:lnTo>
                    <a:pt x="19" y="55"/>
                  </a:lnTo>
                  <a:lnTo>
                    <a:pt x="21" y="49"/>
                  </a:lnTo>
                  <a:lnTo>
                    <a:pt x="22" y="43"/>
                  </a:lnTo>
                  <a:lnTo>
                    <a:pt x="23" y="36"/>
                  </a:lnTo>
                  <a:lnTo>
                    <a:pt x="25" y="31"/>
                  </a:lnTo>
                  <a:lnTo>
                    <a:pt x="27" y="26"/>
                  </a:lnTo>
                  <a:lnTo>
                    <a:pt x="30" y="21"/>
                  </a:lnTo>
                  <a:lnTo>
                    <a:pt x="34" y="20"/>
                  </a:lnTo>
                  <a:lnTo>
                    <a:pt x="37" y="20"/>
                  </a:lnTo>
                  <a:lnTo>
                    <a:pt x="41" y="21"/>
                  </a:lnTo>
                  <a:lnTo>
                    <a:pt x="44" y="24"/>
                  </a:lnTo>
                  <a:lnTo>
                    <a:pt x="48" y="28"/>
                  </a:lnTo>
                  <a:lnTo>
                    <a:pt x="52" y="33"/>
                  </a:lnTo>
                  <a:lnTo>
                    <a:pt x="62" y="45"/>
                  </a:lnTo>
                  <a:lnTo>
                    <a:pt x="67" y="52"/>
                  </a:lnTo>
                  <a:lnTo>
                    <a:pt x="74" y="58"/>
                  </a:lnTo>
                  <a:lnTo>
                    <a:pt x="82" y="64"/>
                  </a:lnTo>
                  <a:lnTo>
                    <a:pt x="91" y="68"/>
                  </a:lnTo>
                  <a:lnTo>
                    <a:pt x="98" y="71"/>
                  </a:lnTo>
                  <a:lnTo>
                    <a:pt x="106" y="74"/>
                  </a:lnTo>
                  <a:lnTo>
                    <a:pt x="112" y="75"/>
                  </a:lnTo>
                  <a:lnTo>
                    <a:pt x="119" y="76"/>
                  </a:lnTo>
                  <a:lnTo>
                    <a:pt x="127" y="75"/>
                  </a:lnTo>
                  <a:lnTo>
                    <a:pt x="135" y="74"/>
                  </a:lnTo>
                  <a:lnTo>
                    <a:pt x="141" y="71"/>
                  </a:lnTo>
                  <a:lnTo>
                    <a:pt x="147" y="66"/>
                  </a:lnTo>
                  <a:lnTo>
                    <a:pt x="152" y="60"/>
                  </a:lnTo>
                  <a:lnTo>
                    <a:pt x="156" y="55"/>
                  </a:lnTo>
                  <a:lnTo>
                    <a:pt x="159" y="50"/>
                  </a:lnTo>
                  <a:lnTo>
                    <a:pt x="162" y="45"/>
                  </a:lnTo>
                  <a:lnTo>
                    <a:pt x="164" y="40"/>
                  </a:lnTo>
                  <a:lnTo>
                    <a:pt x="166" y="35"/>
                  </a:lnTo>
                  <a:lnTo>
                    <a:pt x="166" y="29"/>
                  </a:lnTo>
                  <a:lnTo>
                    <a:pt x="166" y="25"/>
                  </a:lnTo>
                  <a:lnTo>
                    <a:pt x="164" y="21"/>
                  </a:lnTo>
                  <a:lnTo>
                    <a:pt x="161" y="18"/>
                  </a:lnTo>
                  <a:lnTo>
                    <a:pt x="157" y="16"/>
                  </a:lnTo>
                  <a:lnTo>
                    <a:pt x="153" y="13"/>
                  </a:lnTo>
                  <a:lnTo>
                    <a:pt x="148" y="11"/>
                  </a:lnTo>
                  <a:lnTo>
                    <a:pt x="143" y="10"/>
                  </a:lnTo>
                  <a:lnTo>
                    <a:pt x="137" y="10"/>
                  </a:lnTo>
                  <a:lnTo>
                    <a:pt x="131" y="11"/>
                  </a:lnTo>
                  <a:lnTo>
                    <a:pt x="126" y="14"/>
                  </a:lnTo>
                  <a:lnTo>
                    <a:pt x="122" y="19"/>
                  </a:lnTo>
                  <a:lnTo>
                    <a:pt x="117" y="25"/>
                  </a:lnTo>
                  <a:lnTo>
                    <a:pt x="115" y="32"/>
                  </a:lnTo>
                  <a:lnTo>
                    <a:pt x="116" y="41"/>
                  </a:lnTo>
                  <a:lnTo>
                    <a:pt x="117" y="52"/>
                  </a:lnTo>
                  <a:lnTo>
                    <a:pt x="121" y="61"/>
                  </a:lnTo>
                  <a:lnTo>
                    <a:pt x="126" y="68"/>
                  </a:lnTo>
                  <a:lnTo>
                    <a:pt x="132" y="76"/>
                  </a:lnTo>
                  <a:lnTo>
                    <a:pt x="138" y="81"/>
                  </a:lnTo>
                  <a:lnTo>
                    <a:pt x="144" y="85"/>
                  </a:lnTo>
                  <a:lnTo>
                    <a:pt x="150" y="89"/>
                  </a:lnTo>
                  <a:lnTo>
                    <a:pt x="160" y="95"/>
                  </a:lnTo>
                  <a:lnTo>
                    <a:pt x="165" y="97"/>
                  </a:lnTo>
                  <a:lnTo>
                    <a:pt x="170" y="99"/>
                  </a:lnTo>
                  <a:lnTo>
                    <a:pt x="175" y="100"/>
                  </a:lnTo>
                  <a:lnTo>
                    <a:pt x="198" y="102"/>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58" name="Freeform 62"/>
            <p:cNvSpPr>
              <a:spLocks/>
            </p:cNvSpPr>
            <p:nvPr/>
          </p:nvSpPr>
          <p:spPr bwMode="auto">
            <a:xfrm>
              <a:off x="3234" y="2442"/>
              <a:ext cx="193" cy="19"/>
            </a:xfrm>
            <a:custGeom>
              <a:avLst/>
              <a:gdLst>
                <a:gd name="T0" fmla="*/ 192 w 193"/>
                <a:gd name="T1" fmla="*/ 0 h 19"/>
                <a:gd name="T2" fmla="*/ 117 w 193"/>
                <a:gd name="T3" fmla="*/ 0 h 19"/>
                <a:gd name="T4" fmla="*/ 103 w 193"/>
                <a:gd name="T5" fmla="*/ 1 h 19"/>
                <a:gd name="T6" fmla="*/ 88 w 193"/>
                <a:gd name="T7" fmla="*/ 4 h 19"/>
                <a:gd name="T8" fmla="*/ 56 w 193"/>
                <a:gd name="T9" fmla="*/ 9 h 19"/>
                <a:gd name="T10" fmla="*/ 43 w 193"/>
                <a:gd name="T11" fmla="*/ 11 h 19"/>
                <a:gd name="T12" fmla="*/ 0 w 193"/>
                <a:gd name="T13" fmla="*/ 18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3" h="19">
                  <a:moveTo>
                    <a:pt x="192" y="0"/>
                  </a:moveTo>
                  <a:lnTo>
                    <a:pt x="117" y="0"/>
                  </a:lnTo>
                  <a:lnTo>
                    <a:pt x="103" y="1"/>
                  </a:lnTo>
                  <a:lnTo>
                    <a:pt x="88" y="4"/>
                  </a:lnTo>
                  <a:lnTo>
                    <a:pt x="56" y="9"/>
                  </a:lnTo>
                  <a:lnTo>
                    <a:pt x="43" y="11"/>
                  </a:lnTo>
                  <a:lnTo>
                    <a:pt x="0" y="18"/>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59" name="Freeform 63"/>
            <p:cNvSpPr>
              <a:spLocks/>
            </p:cNvSpPr>
            <p:nvPr/>
          </p:nvSpPr>
          <p:spPr bwMode="auto">
            <a:xfrm>
              <a:off x="3336" y="2442"/>
              <a:ext cx="7" cy="223"/>
            </a:xfrm>
            <a:custGeom>
              <a:avLst/>
              <a:gdLst>
                <a:gd name="T0" fmla="*/ 0 w 7"/>
                <a:gd name="T1" fmla="*/ 0 h 223"/>
                <a:gd name="T2" fmla="*/ 0 w 7"/>
                <a:gd name="T3" fmla="*/ 158 h 223"/>
                <a:gd name="T4" fmla="*/ 6 w 7"/>
                <a:gd name="T5" fmla="*/ 222 h 223"/>
                <a:gd name="T6" fmla="*/ 0 60000 65536"/>
                <a:gd name="T7" fmla="*/ 0 60000 65536"/>
                <a:gd name="T8" fmla="*/ 0 60000 65536"/>
              </a:gdLst>
              <a:ahLst/>
              <a:cxnLst>
                <a:cxn ang="T6">
                  <a:pos x="T0" y="T1"/>
                </a:cxn>
                <a:cxn ang="T7">
                  <a:pos x="T2" y="T3"/>
                </a:cxn>
                <a:cxn ang="T8">
                  <a:pos x="T4" y="T5"/>
                </a:cxn>
              </a:cxnLst>
              <a:rect l="0" t="0" r="r" b="b"/>
              <a:pathLst>
                <a:path w="7" h="223">
                  <a:moveTo>
                    <a:pt x="0" y="0"/>
                  </a:moveTo>
                  <a:lnTo>
                    <a:pt x="0" y="158"/>
                  </a:lnTo>
                  <a:lnTo>
                    <a:pt x="6" y="222"/>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60" name="Freeform 64"/>
            <p:cNvSpPr>
              <a:spLocks/>
            </p:cNvSpPr>
            <p:nvPr/>
          </p:nvSpPr>
          <p:spPr bwMode="auto">
            <a:xfrm>
              <a:off x="3402" y="2562"/>
              <a:ext cx="31" cy="61"/>
            </a:xfrm>
            <a:custGeom>
              <a:avLst/>
              <a:gdLst>
                <a:gd name="T0" fmla="*/ 0 w 31"/>
                <a:gd name="T1" fmla="*/ 42 h 61"/>
                <a:gd name="T2" fmla="*/ 8 w 31"/>
                <a:gd name="T3" fmla="*/ 59 h 61"/>
                <a:gd name="T4" fmla="*/ 8 w 31"/>
                <a:gd name="T5" fmla="*/ 60 h 61"/>
                <a:gd name="T6" fmla="*/ 7 w 31"/>
                <a:gd name="T7" fmla="*/ 59 h 61"/>
                <a:gd name="T8" fmla="*/ 5 w 31"/>
                <a:gd name="T9" fmla="*/ 58 h 61"/>
                <a:gd name="T10" fmla="*/ 4 w 31"/>
                <a:gd name="T11" fmla="*/ 53 h 61"/>
                <a:gd name="T12" fmla="*/ 4 w 31"/>
                <a:gd name="T13" fmla="*/ 47 h 61"/>
                <a:gd name="T14" fmla="*/ 5 w 31"/>
                <a:gd name="T15" fmla="*/ 39 h 61"/>
                <a:gd name="T16" fmla="*/ 5 w 31"/>
                <a:gd name="T17" fmla="*/ 33 h 61"/>
                <a:gd name="T18" fmla="*/ 7 w 31"/>
                <a:gd name="T19" fmla="*/ 27 h 61"/>
                <a:gd name="T20" fmla="*/ 9 w 31"/>
                <a:gd name="T21" fmla="*/ 22 h 61"/>
                <a:gd name="T22" fmla="*/ 11 w 31"/>
                <a:gd name="T23" fmla="*/ 17 h 61"/>
                <a:gd name="T24" fmla="*/ 14 w 31"/>
                <a:gd name="T25" fmla="*/ 13 h 61"/>
                <a:gd name="T26" fmla="*/ 30 w 31"/>
                <a:gd name="T27" fmla="*/ 0 h 6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1" h="61">
                  <a:moveTo>
                    <a:pt x="0" y="42"/>
                  </a:moveTo>
                  <a:lnTo>
                    <a:pt x="8" y="59"/>
                  </a:lnTo>
                  <a:lnTo>
                    <a:pt x="8" y="60"/>
                  </a:lnTo>
                  <a:lnTo>
                    <a:pt x="7" y="59"/>
                  </a:lnTo>
                  <a:lnTo>
                    <a:pt x="5" y="58"/>
                  </a:lnTo>
                  <a:lnTo>
                    <a:pt x="4" y="53"/>
                  </a:lnTo>
                  <a:lnTo>
                    <a:pt x="4" y="47"/>
                  </a:lnTo>
                  <a:lnTo>
                    <a:pt x="5" y="39"/>
                  </a:lnTo>
                  <a:lnTo>
                    <a:pt x="5" y="33"/>
                  </a:lnTo>
                  <a:lnTo>
                    <a:pt x="7" y="27"/>
                  </a:lnTo>
                  <a:lnTo>
                    <a:pt x="9" y="22"/>
                  </a:lnTo>
                  <a:lnTo>
                    <a:pt x="11" y="17"/>
                  </a:lnTo>
                  <a:lnTo>
                    <a:pt x="14" y="13"/>
                  </a:lnTo>
                  <a:lnTo>
                    <a:pt x="30" y="0"/>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61" name="Freeform 65"/>
            <p:cNvSpPr>
              <a:spLocks/>
            </p:cNvSpPr>
            <p:nvPr/>
          </p:nvSpPr>
          <p:spPr bwMode="auto">
            <a:xfrm>
              <a:off x="3467" y="2541"/>
              <a:ext cx="62" cy="100"/>
            </a:xfrm>
            <a:custGeom>
              <a:avLst/>
              <a:gdLst>
                <a:gd name="T0" fmla="*/ 49 w 62"/>
                <a:gd name="T1" fmla="*/ 15 h 100"/>
                <a:gd name="T2" fmla="*/ 49 w 62"/>
                <a:gd name="T3" fmla="*/ 25 h 100"/>
                <a:gd name="T4" fmla="*/ 48 w 62"/>
                <a:gd name="T5" fmla="*/ 29 h 100"/>
                <a:gd name="T6" fmla="*/ 45 w 62"/>
                <a:gd name="T7" fmla="*/ 33 h 100"/>
                <a:gd name="T8" fmla="*/ 42 w 62"/>
                <a:gd name="T9" fmla="*/ 37 h 100"/>
                <a:gd name="T10" fmla="*/ 39 w 62"/>
                <a:gd name="T11" fmla="*/ 41 h 100"/>
                <a:gd name="T12" fmla="*/ 34 w 62"/>
                <a:gd name="T13" fmla="*/ 47 h 100"/>
                <a:gd name="T14" fmla="*/ 29 w 62"/>
                <a:gd name="T15" fmla="*/ 52 h 100"/>
                <a:gd name="T16" fmla="*/ 24 w 62"/>
                <a:gd name="T17" fmla="*/ 55 h 100"/>
                <a:gd name="T18" fmla="*/ 18 w 62"/>
                <a:gd name="T19" fmla="*/ 55 h 100"/>
                <a:gd name="T20" fmla="*/ 12 w 62"/>
                <a:gd name="T21" fmla="*/ 53 h 100"/>
                <a:gd name="T22" fmla="*/ 8 w 62"/>
                <a:gd name="T23" fmla="*/ 51 h 100"/>
                <a:gd name="T24" fmla="*/ 5 w 62"/>
                <a:gd name="T25" fmla="*/ 49 h 100"/>
                <a:gd name="T26" fmla="*/ 1 w 62"/>
                <a:gd name="T27" fmla="*/ 46 h 100"/>
                <a:gd name="T28" fmla="*/ 0 w 62"/>
                <a:gd name="T29" fmla="*/ 41 h 100"/>
                <a:gd name="T30" fmla="*/ 0 w 62"/>
                <a:gd name="T31" fmla="*/ 35 h 100"/>
                <a:gd name="T32" fmla="*/ 0 w 62"/>
                <a:gd name="T33" fmla="*/ 28 h 100"/>
                <a:gd name="T34" fmla="*/ 1 w 62"/>
                <a:gd name="T35" fmla="*/ 22 h 100"/>
                <a:gd name="T36" fmla="*/ 2 w 62"/>
                <a:gd name="T37" fmla="*/ 16 h 100"/>
                <a:gd name="T38" fmla="*/ 4 w 62"/>
                <a:gd name="T39" fmla="*/ 10 h 100"/>
                <a:gd name="T40" fmla="*/ 7 w 62"/>
                <a:gd name="T41" fmla="*/ 5 h 100"/>
                <a:gd name="T42" fmla="*/ 11 w 62"/>
                <a:gd name="T43" fmla="*/ 2 h 100"/>
                <a:gd name="T44" fmla="*/ 15 w 62"/>
                <a:gd name="T45" fmla="*/ 1 h 100"/>
                <a:gd name="T46" fmla="*/ 21 w 62"/>
                <a:gd name="T47" fmla="*/ 0 h 100"/>
                <a:gd name="T48" fmla="*/ 26 w 62"/>
                <a:gd name="T49" fmla="*/ 1 h 100"/>
                <a:gd name="T50" fmla="*/ 32 w 62"/>
                <a:gd name="T51" fmla="*/ 1 h 100"/>
                <a:gd name="T52" fmla="*/ 36 w 62"/>
                <a:gd name="T53" fmla="*/ 3 h 100"/>
                <a:gd name="T54" fmla="*/ 40 w 62"/>
                <a:gd name="T55" fmla="*/ 6 h 100"/>
                <a:gd name="T56" fmla="*/ 43 w 62"/>
                <a:gd name="T57" fmla="*/ 9 h 100"/>
                <a:gd name="T58" fmla="*/ 45 w 62"/>
                <a:gd name="T59" fmla="*/ 13 h 100"/>
                <a:gd name="T60" fmla="*/ 48 w 62"/>
                <a:gd name="T61" fmla="*/ 17 h 100"/>
                <a:gd name="T62" fmla="*/ 50 w 62"/>
                <a:gd name="T63" fmla="*/ 23 h 100"/>
                <a:gd name="T64" fmla="*/ 53 w 62"/>
                <a:gd name="T65" fmla="*/ 31 h 100"/>
                <a:gd name="T66" fmla="*/ 55 w 62"/>
                <a:gd name="T67" fmla="*/ 43 h 100"/>
                <a:gd name="T68" fmla="*/ 57 w 62"/>
                <a:gd name="T69" fmla="*/ 55 h 100"/>
                <a:gd name="T70" fmla="*/ 58 w 62"/>
                <a:gd name="T71" fmla="*/ 66 h 100"/>
                <a:gd name="T72" fmla="*/ 59 w 62"/>
                <a:gd name="T73" fmla="*/ 75 h 100"/>
                <a:gd name="T74" fmla="*/ 61 w 62"/>
                <a:gd name="T75" fmla="*/ 99 h 10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62" h="100">
                  <a:moveTo>
                    <a:pt x="49" y="15"/>
                  </a:moveTo>
                  <a:lnTo>
                    <a:pt x="49" y="25"/>
                  </a:lnTo>
                  <a:lnTo>
                    <a:pt x="48" y="29"/>
                  </a:lnTo>
                  <a:lnTo>
                    <a:pt x="45" y="33"/>
                  </a:lnTo>
                  <a:lnTo>
                    <a:pt x="42" y="37"/>
                  </a:lnTo>
                  <a:lnTo>
                    <a:pt x="39" y="41"/>
                  </a:lnTo>
                  <a:lnTo>
                    <a:pt x="34" y="47"/>
                  </a:lnTo>
                  <a:lnTo>
                    <a:pt x="29" y="52"/>
                  </a:lnTo>
                  <a:lnTo>
                    <a:pt x="24" y="55"/>
                  </a:lnTo>
                  <a:lnTo>
                    <a:pt x="18" y="55"/>
                  </a:lnTo>
                  <a:lnTo>
                    <a:pt x="12" y="53"/>
                  </a:lnTo>
                  <a:lnTo>
                    <a:pt x="8" y="51"/>
                  </a:lnTo>
                  <a:lnTo>
                    <a:pt x="5" y="49"/>
                  </a:lnTo>
                  <a:lnTo>
                    <a:pt x="1" y="46"/>
                  </a:lnTo>
                  <a:lnTo>
                    <a:pt x="0" y="41"/>
                  </a:lnTo>
                  <a:lnTo>
                    <a:pt x="0" y="35"/>
                  </a:lnTo>
                  <a:lnTo>
                    <a:pt x="0" y="28"/>
                  </a:lnTo>
                  <a:lnTo>
                    <a:pt x="1" y="22"/>
                  </a:lnTo>
                  <a:lnTo>
                    <a:pt x="2" y="16"/>
                  </a:lnTo>
                  <a:lnTo>
                    <a:pt x="4" y="10"/>
                  </a:lnTo>
                  <a:lnTo>
                    <a:pt x="7" y="5"/>
                  </a:lnTo>
                  <a:lnTo>
                    <a:pt x="11" y="2"/>
                  </a:lnTo>
                  <a:lnTo>
                    <a:pt x="15" y="1"/>
                  </a:lnTo>
                  <a:lnTo>
                    <a:pt x="21" y="0"/>
                  </a:lnTo>
                  <a:lnTo>
                    <a:pt x="26" y="1"/>
                  </a:lnTo>
                  <a:lnTo>
                    <a:pt x="32" y="1"/>
                  </a:lnTo>
                  <a:lnTo>
                    <a:pt x="36" y="3"/>
                  </a:lnTo>
                  <a:lnTo>
                    <a:pt x="40" y="6"/>
                  </a:lnTo>
                  <a:lnTo>
                    <a:pt x="43" y="9"/>
                  </a:lnTo>
                  <a:lnTo>
                    <a:pt x="45" y="13"/>
                  </a:lnTo>
                  <a:lnTo>
                    <a:pt x="48" y="17"/>
                  </a:lnTo>
                  <a:lnTo>
                    <a:pt x="50" y="23"/>
                  </a:lnTo>
                  <a:lnTo>
                    <a:pt x="53" y="31"/>
                  </a:lnTo>
                  <a:lnTo>
                    <a:pt x="55" y="43"/>
                  </a:lnTo>
                  <a:lnTo>
                    <a:pt x="57" y="55"/>
                  </a:lnTo>
                  <a:lnTo>
                    <a:pt x="58" y="66"/>
                  </a:lnTo>
                  <a:lnTo>
                    <a:pt x="59" y="75"/>
                  </a:lnTo>
                  <a:lnTo>
                    <a:pt x="61" y="99"/>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62" name="Freeform 66"/>
            <p:cNvSpPr>
              <a:spLocks/>
            </p:cNvSpPr>
            <p:nvPr/>
          </p:nvSpPr>
          <p:spPr bwMode="auto">
            <a:xfrm>
              <a:off x="3564" y="2538"/>
              <a:ext cx="73" cy="115"/>
            </a:xfrm>
            <a:custGeom>
              <a:avLst/>
              <a:gdLst>
                <a:gd name="T0" fmla="*/ 0 w 73"/>
                <a:gd name="T1" fmla="*/ 0 h 115"/>
                <a:gd name="T2" fmla="*/ 0 w 73"/>
                <a:gd name="T3" fmla="*/ 10 h 115"/>
                <a:gd name="T4" fmla="*/ 1 w 73"/>
                <a:gd name="T5" fmla="*/ 16 h 115"/>
                <a:gd name="T6" fmla="*/ 2 w 73"/>
                <a:gd name="T7" fmla="*/ 23 h 115"/>
                <a:gd name="T8" fmla="*/ 3 w 73"/>
                <a:gd name="T9" fmla="*/ 31 h 115"/>
                <a:gd name="T10" fmla="*/ 4 w 73"/>
                <a:gd name="T11" fmla="*/ 40 h 115"/>
                <a:gd name="T12" fmla="*/ 5 w 73"/>
                <a:gd name="T13" fmla="*/ 48 h 115"/>
                <a:gd name="T14" fmla="*/ 5 w 73"/>
                <a:gd name="T15" fmla="*/ 56 h 115"/>
                <a:gd name="T16" fmla="*/ 9 w 73"/>
                <a:gd name="T17" fmla="*/ 56 h 115"/>
                <a:gd name="T18" fmla="*/ 14 w 73"/>
                <a:gd name="T19" fmla="*/ 50 h 115"/>
                <a:gd name="T20" fmla="*/ 22 w 73"/>
                <a:gd name="T21" fmla="*/ 42 h 115"/>
                <a:gd name="T22" fmla="*/ 28 w 73"/>
                <a:gd name="T23" fmla="*/ 34 h 115"/>
                <a:gd name="T24" fmla="*/ 33 w 73"/>
                <a:gd name="T25" fmla="*/ 28 h 115"/>
                <a:gd name="T26" fmla="*/ 38 w 73"/>
                <a:gd name="T27" fmla="*/ 23 h 115"/>
                <a:gd name="T28" fmla="*/ 43 w 73"/>
                <a:gd name="T29" fmla="*/ 20 h 115"/>
                <a:gd name="T30" fmla="*/ 47 w 73"/>
                <a:gd name="T31" fmla="*/ 20 h 115"/>
                <a:gd name="T32" fmla="*/ 52 w 73"/>
                <a:gd name="T33" fmla="*/ 22 h 115"/>
                <a:gd name="T34" fmla="*/ 54 w 73"/>
                <a:gd name="T35" fmla="*/ 25 h 115"/>
                <a:gd name="T36" fmla="*/ 56 w 73"/>
                <a:gd name="T37" fmla="*/ 28 h 115"/>
                <a:gd name="T38" fmla="*/ 59 w 73"/>
                <a:gd name="T39" fmla="*/ 38 h 115"/>
                <a:gd name="T40" fmla="*/ 62 w 73"/>
                <a:gd name="T41" fmla="*/ 52 h 115"/>
                <a:gd name="T42" fmla="*/ 64 w 73"/>
                <a:gd name="T43" fmla="*/ 59 h 115"/>
                <a:gd name="T44" fmla="*/ 64 w 73"/>
                <a:gd name="T45" fmla="*/ 67 h 115"/>
                <a:gd name="T46" fmla="*/ 65 w 73"/>
                <a:gd name="T47" fmla="*/ 74 h 115"/>
                <a:gd name="T48" fmla="*/ 66 w 73"/>
                <a:gd name="T49" fmla="*/ 81 h 115"/>
                <a:gd name="T50" fmla="*/ 67 w 73"/>
                <a:gd name="T51" fmla="*/ 87 h 115"/>
                <a:gd name="T52" fmla="*/ 72 w 73"/>
                <a:gd name="T53" fmla="*/ 114 h 1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73" h="115">
                  <a:moveTo>
                    <a:pt x="0" y="0"/>
                  </a:moveTo>
                  <a:lnTo>
                    <a:pt x="0" y="10"/>
                  </a:lnTo>
                  <a:lnTo>
                    <a:pt x="1" y="16"/>
                  </a:lnTo>
                  <a:lnTo>
                    <a:pt x="2" y="23"/>
                  </a:lnTo>
                  <a:lnTo>
                    <a:pt x="3" y="31"/>
                  </a:lnTo>
                  <a:lnTo>
                    <a:pt x="4" y="40"/>
                  </a:lnTo>
                  <a:lnTo>
                    <a:pt x="5" y="48"/>
                  </a:lnTo>
                  <a:lnTo>
                    <a:pt x="5" y="56"/>
                  </a:lnTo>
                  <a:lnTo>
                    <a:pt x="9" y="56"/>
                  </a:lnTo>
                  <a:lnTo>
                    <a:pt x="14" y="50"/>
                  </a:lnTo>
                  <a:lnTo>
                    <a:pt x="22" y="42"/>
                  </a:lnTo>
                  <a:lnTo>
                    <a:pt x="28" y="34"/>
                  </a:lnTo>
                  <a:lnTo>
                    <a:pt x="33" y="28"/>
                  </a:lnTo>
                  <a:lnTo>
                    <a:pt x="38" y="23"/>
                  </a:lnTo>
                  <a:lnTo>
                    <a:pt x="43" y="20"/>
                  </a:lnTo>
                  <a:lnTo>
                    <a:pt x="47" y="20"/>
                  </a:lnTo>
                  <a:lnTo>
                    <a:pt x="52" y="22"/>
                  </a:lnTo>
                  <a:lnTo>
                    <a:pt x="54" y="25"/>
                  </a:lnTo>
                  <a:lnTo>
                    <a:pt x="56" y="28"/>
                  </a:lnTo>
                  <a:lnTo>
                    <a:pt x="59" y="38"/>
                  </a:lnTo>
                  <a:lnTo>
                    <a:pt x="62" y="52"/>
                  </a:lnTo>
                  <a:lnTo>
                    <a:pt x="64" y="59"/>
                  </a:lnTo>
                  <a:lnTo>
                    <a:pt x="64" y="67"/>
                  </a:lnTo>
                  <a:lnTo>
                    <a:pt x="65" y="74"/>
                  </a:lnTo>
                  <a:lnTo>
                    <a:pt x="66" y="81"/>
                  </a:lnTo>
                  <a:lnTo>
                    <a:pt x="67" y="87"/>
                  </a:lnTo>
                  <a:lnTo>
                    <a:pt x="72" y="114"/>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63" name="Freeform 67"/>
            <p:cNvSpPr>
              <a:spLocks/>
            </p:cNvSpPr>
            <p:nvPr/>
          </p:nvSpPr>
          <p:spPr bwMode="auto">
            <a:xfrm>
              <a:off x="3672" y="2550"/>
              <a:ext cx="67" cy="103"/>
            </a:xfrm>
            <a:custGeom>
              <a:avLst/>
              <a:gdLst>
                <a:gd name="T0" fmla="*/ 54 w 67"/>
                <a:gd name="T1" fmla="*/ 0 h 103"/>
                <a:gd name="T2" fmla="*/ 29 w 67"/>
                <a:gd name="T3" fmla="*/ 8 h 103"/>
                <a:gd name="T4" fmla="*/ 24 w 67"/>
                <a:gd name="T5" fmla="*/ 10 h 103"/>
                <a:gd name="T6" fmla="*/ 19 w 67"/>
                <a:gd name="T7" fmla="*/ 12 h 103"/>
                <a:gd name="T8" fmla="*/ 15 w 67"/>
                <a:gd name="T9" fmla="*/ 14 h 103"/>
                <a:gd name="T10" fmla="*/ 11 w 67"/>
                <a:gd name="T11" fmla="*/ 17 h 103"/>
                <a:gd name="T12" fmla="*/ 8 w 67"/>
                <a:gd name="T13" fmla="*/ 20 h 103"/>
                <a:gd name="T14" fmla="*/ 5 w 67"/>
                <a:gd name="T15" fmla="*/ 23 h 103"/>
                <a:gd name="T16" fmla="*/ 5 w 67"/>
                <a:gd name="T17" fmla="*/ 26 h 103"/>
                <a:gd name="T18" fmla="*/ 8 w 67"/>
                <a:gd name="T19" fmla="*/ 29 h 103"/>
                <a:gd name="T20" fmla="*/ 11 w 67"/>
                <a:gd name="T21" fmla="*/ 31 h 103"/>
                <a:gd name="T22" fmla="*/ 16 w 67"/>
                <a:gd name="T23" fmla="*/ 33 h 103"/>
                <a:gd name="T24" fmla="*/ 22 w 67"/>
                <a:gd name="T25" fmla="*/ 34 h 103"/>
                <a:gd name="T26" fmla="*/ 29 w 67"/>
                <a:gd name="T27" fmla="*/ 35 h 103"/>
                <a:gd name="T28" fmla="*/ 35 w 67"/>
                <a:gd name="T29" fmla="*/ 37 h 103"/>
                <a:gd name="T30" fmla="*/ 41 w 67"/>
                <a:gd name="T31" fmla="*/ 41 h 103"/>
                <a:gd name="T32" fmla="*/ 47 w 67"/>
                <a:gd name="T33" fmla="*/ 45 h 103"/>
                <a:gd name="T34" fmla="*/ 53 w 67"/>
                <a:gd name="T35" fmla="*/ 49 h 103"/>
                <a:gd name="T36" fmla="*/ 58 w 67"/>
                <a:gd name="T37" fmla="*/ 52 h 103"/>
                <a:gd name="T38" fmla="*/ 63 w 67"/>
                <a:gd name="T39" fmla="*/ 55 h 103"/>
                <a:gd name="T40" fmla="*/ 65 w 67"/>
                <a:gd name="T41" fmla="*/ 58 h 103"/>
                <a:gd name="T42" fmla="*/ 66 w 67"/>
                <a:gd name="T43" fmla="*/ 61 h 103"/>
                <a:gd name="T44" fmla="*/ 66 w 67"/>
                <a:gd name="T45" fmla="*/ 65 h 103"/>
                <a:gd name="T46" fmla="*/ 65 w 67"/>
                <a:gd name="T47" fmla="*/ 68 h 103"/>
                <a:gd name="T48" fmla="*/ 62 w 67"/>
                <a:gd name="T49" fmla="*/ 71 h 103"/>
                <a:gd name="T50" fmla="*/ 59 w 67"/>
                <a:gd name="T51" fmla="*/ 73 h 103"/>
                <a:gd name="T52" fmla="*/ 54 w 67"/>
                <a:gd name="T53" fmla="*/ 76 h 103"/>
                <a:gd name="T54" fmla="*/ 46 w 67"/>
                <a:gd name="T55" fmla="*/ 79 h 103"/>
                <a:gd name="T56" fmla="*/ 37 w 67"/>
                <a:gd name="T57" fmla="*/ 83 h 103"/>
                <a:gd name="T58" fmla="*/ 29 w 67"/>
                <a:gd name="T59" fmla="*/ 86 h 103"/>
                <a:gd name="T60" fmla="*/ 23 w 67"/>
                <a:gd name="T61" fmla="*/ 89 h 103"/>
                <a:gd name="T62" fmla="*/ 0 w 67"/>
                <a:gd name="T63" fmla="*/ 102 h 10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67" h="103">
                  <a:moveTo>
                    <a:pt x="54" y="0"/>
                  </a:moveTo>
                  <a:lnTo>
                    <a:pt x="29" y="8"/>
                  </a:lnTo>
                  <a:lnTo>
                    <a:pt x="24" y="10"/>
                  </a:lnTo>
                  <a:lnTo>
                    <a:pt x="19" y="12"/>
                  </a:lnTo>
                  <a:lnTo>
                    <a:pt x="15" y="14"/>
                  </a:lnTo>
                  <a:lnTo>
                    <a:pt x="11" y="17"/>
                  </a:lnTo>
                  <a:lnTo>
                    <a:pt x="8" y="20"/>
                  </a:lnTo>
                  <a:lnTo>
                    <a:pt x="5" y="23"/>
                  </a:lnTo>
                  <a:lnTo>
                    <a:pt x="5" y="26"/>
                  </a:lnTo>
                  <a:lnTo>
                    <a:pt x="8" y="29"/>
                  </a:lnTo>
                  <a:lnTo>
                    <a:pt x="11" y="31"/>
                  </a:lnTo>
                  <a:lnTo>
                    <a:pt x="16" y="33"/>
                  </a:lnTo>
                  <a:lnTo>
                    <a:pt x="22" y="34"/>
                  </a:lnTo>
                  <a:lnTo>
                    <a:pt x="29" y="35"/>
                  </a:lnTo>
                  <a:lnTo>
                    <a:pt x="35" y="37"/>
                  </a:lnTo>
                  <a:lnTo>
                    <a:pt x="41" y="41"/>
                  </a:lnTo>
                  <a:lnTo>
                    <a:pt x="47" y="45"/>
                  </a:lnTo>
                  <a:lnTo>
                    <a:pt x="53" y="49"/>
                  </a:lnTo>
                  <a:lnTo>
                    <a:pt x="58" y="52"/>
                  </a:lnTo>
                  <a:lnTo>
                    <a:pt x="63" y="55"/>
                  </a:lnTo>
                  <a:lnTo>
                    <a:pt x="65" y="58"/>
                  </a:lnTo>
                  <a:lnTo>
                    <a:pt x="66" y="61"/>
                  </a:lnTo>
                  <a:lnTo>
                    <a:pt x="66" y="65"/>
                  </a:lnTo>
                  <a:lnTo>
                    <a:pt x="65" y="68"/>
                  </a:lnTo>
                  <a:lnTo>
                    <a:pt x="62" y="71"/>
                  </a:lnTo>
                  <a:lnTo>
                    <a:pt x="59" y="73"/>
                  </a:lnTo>
                  <a:lnTo>
                    <a:pt x="54" y="76"/>
                  </a:lnTo>
                  <a:lnTo>
                    <a:pt x="46" y="79"/>
                  </a:lnTo>
                  <a:lnTo>
                    <a:pt x="37" y="83"/>
                  </a:lnTo>
                  <a:lnTo>
                    <a:pt x="29" y="86"/>
                  </a:lnTo>
                  <a:lnTo>
                    <a:pt x="23" y="89"/>
                  </a:lnTo>
                  <a:lnTo>
                    <a:pt x="0" y="102"/>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3317" name="Group 68"/>
          <p:cNvGrpSpPr>
            <a:grpSpLocks/>
          </p:cNvGrpSpPr>
          <p:nvPr/>
        </p:nvGrpSpPr>
        <p:grpSpPr bwMode="auto">
          <a:xfrm>
            <a:off x="4397375" y="2663825"/>
            <a:ext cx="3730625" cy="1030288"/>
            <a:chOff x="2308" y="2034"/>
            <a:chExt cx="1959" cy="787"/>
          </a:xfrm>
        </p:grpSpPr>
        <p:sp>
          <p:nvSpPr>
            <p:cNvPr id="13340" name="Freeform 69"/>
            <p:cNvSpPr>
              <a:spLocks/>
            </p:cNvSpPr>
            <p:nvPr/>
          </p:nvSpPr>
          <p:spPr bwMode="auto">
            <a:xfrm>
              <a:off x="3780" y="2610"/>
              <a:ext cx="25" cy="181"/>
            </a:xfrm>
            <a:custGeom>
              <a:avLst/>
              <a:gdLst>
                <a:gd name="T0" fmla="*/ 0 w 25"/>
                <a:gd name="T1" fmla="*/ 0 h 181"/>
                <a:gd name="T2" fmla="*/ 3 w 25"/>
                <a:gd name="T3" fmla="*/ 19 h 181"/>
                <a:gd name="T4" fmla="*/ 5 w 25"/>
                <a:gd name="T5" fmla="*/ 27 h 181"/>
                <a:gd name="T6" fmla="*/ 7 w 25"/>
                <a:gd name="T7" fmla="*/ 34 h 181"/>
                <a:gd name="T8" fmla="*/ 8 w 25"/>
                <a:gd name="T9" fmla="*/ 41 h 181"/>
                <a:gd name="T10" fmla="*/ 11 w 25"/>
                <a:gd name="T11" fmla="*/ 47 h 181"/>
                <a:gd name="T12" fmla="*/ 14 w 25"/>
                <a:gd name="T13" fmla="*/ 53 h 181"/>
                <a:gd name="T14" fmla="*/ 17 w 25"/>
                <a:gd name="T15" fmla="*/ 59 h 181"/>
                <a:gd name="T16" fmla="*/ 20 w 25"/>
                <a:gd name="T17" fmla="*/ 67 h 181"/>
                <a:gd name="T18" fmla="*/ 21 w 25"/>
                <a:gd name="T19" fmla="*/ 74 h 181"/>
                <a:gd name="T20" fmla="*/ 22 w 25"/>
                <a:gd name="T21" fmla="*/ 81 h 181"/>
                <a:gd name="T22" fmla="*/ 23 w 25"/>
                <a:gd name="T23" fmla="*/ 90 h 181"/>
                <a:gd name="T24" fmla="*/ 23 w 25"/>
                <a:gd name="T25" fmla="*/ 100 h 181"/>
                <a:gd name="T26" fmla="*/ 24 w 25"/>
                <a:gd name="T27" fmla="*/ 128 h 181"/>
                <a:gd name="T28" fmla="*/ 24 w 25"/>
                <a:gd name="T29" fmla="*/ 180 h 18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5" h="181">
                  <a:moveTo>
                    <a:pt x="0" y="0"/>
                  </a:moveTo>
                  <a:lnTo>
                    <a:pt x="3" y="19"/>
                  </a:lnTo>
                  <a:lnTo>
                    <a:pt x="5" y="27"/>
                  </a:lnTo>
                  <a:lnTo>
                    <a:pt x="7" y="34"/>
                  </a:lnTo>
                  <a:lnTo>
                    <a:pt x="8" y="41"/>
                  </a:lnTo>
                  <a:lnTo>
                    <a:pt x="11" y="47"/>
                  </a:lnTo>
                  <a:lnTo>
                    <a:pt x="14" y="53"/>
                  </a:lnTo>
                  <a:lnTo>
                    <a:pt x="17" y="59"/>
                  </a:lnTo>
                  <a:lnTo>
                    <a:pt x="20" y="67"/>
                  </a:lnTo>
                  <a:lnTo>
                    <a:pt x="21" y="74"/>
                  </a:lnTo>
                  <a:lnTo>
                    <a:pt x="22" y="81"/>
                  </a:lnTo>
                  <a:lnTo>
                    <a:pt x="23" y="90"/>
                  </a:lnTo>
                  <a:lnTo>
                    <a:pt x="23" y="100"/>
                  </a:lnTo>
                  <a:lnTo>
                    <a:pt x="24" y="128"/>
                  </a:lnTo>
                  <a:lnTo>
                    <a:pt x="24" y="180"/>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41" name="Freeform 70"/>
            <p:cNvSpPr>
              <a:spLocks/>
            </p:cNvSpPr>
            <p:nvPr/>
          </p:nvSpPr>
          <p:spPr bwMode="auto">
            <a:xfrm>
              <a:off x="3780" y="2560"/>
              <a:ext cx="71" cy="66"/>
            </a:xfrm>
            <a:custGeom>
              <a:avLst/>
              <a:gdLst>
                <a:gd name="T0" fmla="*/ 12 w 71"/>
                <a:gd name="T1" fmla="*/ 26 h 66"/>
                <a:gd name="T2" fmla="*/ 19 w 71"/>
                <a:gd name="T3" fmla="*/ 19 h 66"/>
                <a:gd name="T4" fmla="*/ 22 w 71"/>
                <a:gd name="T5" fmla="*/ 16 h 66"/>
                <a:gd name="T6" fmla="*/ 27 w 71"/>
                <a:gd name="T7" fmla="*/ 13 h 66"/>
                <a:gd name="T8" fmla="*/ 32 w 71"/>
                <a:gd name="T9" fmla="*/ 9 h 66"/>
                <a:gd name="T10" fmla="*/ 37 w 71"/>
                <a:gd name="T11" fmla="*/ 6 h 66"/>
                <a:gd name="T12" fmla="*/ 41 w 71"/>
                <a:gd name="T13" fmla="*/ 3 h 66"/>
                <a:gd name="T14" fmla="*/ 46 w 71"/>
                <a:gd name="T15" fmla="*/ 1 h 66"/>
                <a:gd name="T16" fmla="*/ 50 w 71"/>
                <a:gd name="T17" fmla="*/ 0 h 66"/>
                <a:gd name="T18" fmla="*/ 54 w 71"/>
                <a:gd name="T19" fmla="*/ 0 h 66"/>
                <a:gd name="T20" fmla="*/ 58 w 71"/>
                <a:gd name="T21" fmla="*/ 1 h 66"/>
                <a:gd name="T22" fmla="*/ 61 w 71"/>
                <a:gd name="T23" fmla="*/ 3 h 66"/>
                <a:gd name="T24" fmla="*/ 64 w 71"/>
                <a:gd name="T25" fmla="*/ 5 h 66"/>
                <a:gd name="T26" fmla="*/ 67 w 71"/>
                <a:gd name="T27" fmla="*/ 8 h 66"/>
                <a:gd name="T28" fmla="*/ 68 w 71"/>
                <a:gd name="T29" fmla="*/ 12 h 66"/>
                <a:gd name="T30" fmla="*/ 70 w 71"/>
                <a:gd name="T31" fmla="*/ 16 h 66"/>
                <a:gd name="T32" fmla="*/ 70 w 71"/>
                <a:gd name="T33" fmla="*/ 22 h 66"/>
                <a:gd name="T34" fmla="*/ 70 w 71"/>
                <a:gd name="T35" fmla="*/ 27 h 66"/>
                <a:gd name="T36" fmla="*/ 70 w 71"/>
                <a:gd name="T37" fmla="*/ 33 h 66"/>
                <a:gd name="T38" fmla="*/ 68 w 71"/>
                <a:gd name="T39" fmla="*/ 39 h 66"/>
                <a:gd name="T40" fmla="*/ 66 w 71"/>
                <a:gd name="T41" fmla="*/ 43 h 66"/>
                <a:gd name="T42" fmla="*/ 64 w 71"/>
                <a:gd name="T43" fmla="*/ 48 h 66"/>
                <a:gd name="T44" fmla="*/ 61 w 71"/>
                <a:gd name="T45" fmla="*/ 53 h 66"/>
                <a:gd name="T46" fmla="*/ 56 w 71"/>
                <a:gd name="T47" fmla="*/ 56 h 66"/>
                <a:gd name="T48" fmla="*/ 52 w 71"/>
                <a:gd name="T49" fmla="*/ 58 h 66"/>
                <a:gd name="T50" fmla="*/ 46 w 71"/>
                <a:gd name="T51" fmla="*/ 60 h 66"/>
                <a:gd name="T52" fmla="*/ 41 w 71"/>
                <a:gd name="T53" fmla="*/ 61 h 66"/>
                <a:gd name="T54" fmla="*/ 37 w 71"/>
                <a:gd name="T55" fmla="*/ 63 h 66"/>
                <a:gd name="T56" fmla="*/ 32 w 71"/>
                <a:gd name="T57" fmla="*/ 64 h 66"/>
                <a:gd name="T58" fmla="*/ 28 w 71"/>
                <a:gd name="T59" fmla="*/ 65 h 66"/>
                <a:gd name="T60" fmla="*/ 23 w 71"/>
                <a:gd name="T61" fmla="*/ 64 h 66"/>
                <a:gd name="T62" fmla="*/ 0 w 71"/>
                <a:gd name="T63" fmla="*/ 62 h 6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71" h="66">
                  <a:moveTo>
                    <a:pt x="12" y="26"/>
                  </a:moveTo>
                  <a:lnTo>
                    <a:pt x="19" y="19"/>
                  </a:lnTo>
                  <a:lnTo>
                    <a:pt x="22" y="16"/>
                  </a:lnTo>
                  <a:lnTo>
                    <a:pt x="27" y="13"/>
                  </a:lnTo>
                  <a:lnTo>
                    <a:pt x="32" y="9"/>
                  </a:lnTo>
                  <a:lnTo>
                    <a:pt x="37" y="6"/>
                  </a:lnTo>
                  <a:lnTo>
                    <a:pt x="41" y="3"/>
                  </a:lnTo>
                  <a:lnTo>
                    <a:pt x="46" y="1"/>
                  </a:lnTo>
                  <a:lnTo>
                    <a:pt x="50" y="0"/>
                  </a:lnTo>
                  <a:lnTo>
                    <a:pt x="54" y="0"/>
                  </a:lnTo>
                  <a:lnTo>
                    <a:pt x="58" y="1"/>
                  </a:lnTo>
                  <a:lnTo>
                    <a:pt x="61" y="3"/>
                  </a:lnTo>
                  <a:lnTo>
                    <a:pt x="64" y="5"/>
                  </a:lnTo>
                  <a:lnTo>
                    <a:pt x="67" y="8"/>
                  </a:lnTo>
                  <a:lnTo>
                    <a:pt x="68" y="12"/>
                  </a:lnTo>
                  <a:lnTo>
                    <a:pt x="70" y="16"/>
                  </a:lnTo>
                  <a:lnTo>
                    <a:pt x="70" y="22"/>
                  </a:lnTo>
                  <a:lnTo>
                    <a:pt x="70" y="27"/>
                  </a:lnTo>
                  <a:lnTo>
                    <a:pt x="70" y="33"/>
                  </a:lnTo>
                  <a:lnTo>
                    <a:pt x="68" y="39"/>
                  </a:lnTo>
                  <a:lnTo>
                    <a:pt x="66" y="43"/>
                  </a:lnTo>
                  <a:lnTo>
                    <a:pt x="64" y="48"/>
                  </a:lnTo>
                  <a:lnTo>
                    <a:pt x="61" y="53"/>
                  </a:lnTo>
                  <a:lnTo>
                    <a:pt x="56" y="56"/>
                  </a:lnTo>
                  <a:lnTo>
                    <a:pt x="52" y="58"/>
                  </a:lnTo>
                  <a:lnTo>
                    <a:pt x="46" y="60"/>
                  </a:lnTo>
                  <a:lnTo>
                    <a:pt x="41" y="61"/>
                  </a:lnTo>
                  <a:lnTo>
                    <a:pt x="37" y="63"/>
                  </a:lnTo>
                  <a:lnTo>
                    <a:pt x="32" y="64"/>
                  </a:lnTo>
                  <a:lnTo>
                    <a:pt x="28" y="65"/>
                  </a:lnTo>
                  <a:lnTo>
                    <a:pt x="23" y="64"/>
                  </a:lnTo>
                  <a:lnTo>
                    <a:pt x="0" y="62"/>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42" name="Freeform 71"/>
            <p:cNvSpPr>
              <a:spLocks/>
            </p:cNvSpPr>
            <p:nvPr/>
          </p:nvSpPr>
          <p:spPr bwMode="auto">
            <a:xfrm>
              <a:off x="3863" y="2550"/>
              <a:ext cx="44" cy="48"/>
            </a:xfrm>
            <a:custGeom>
              <a:avLst/>
              <a:gdLst>
                <a:gd name="T0" fmla="*/ 43 w 44"/>
                <a:gd name="T1" fmla="*/ 18 h 48"/>
                <a:gd name="T2" fmla="*/ 40 w 44"/>
                <a:gd name="T3" fmla="*/ 31 h 48"/>
                <a:gd name="T4" fmla="*/ 37 w 44"/>
                <a:gd name="T5" fmla="*/ 36 h 48"/>
                <a:gd name="T6" fmla="*/ 33 w 44"/>
                <a:gd name="T7" fmla="*/ 41 h 48"/>
                <a:gd name="T8" fmla="*/ 28 w 44"/>
                <a:gd name="T9" fmla="*/ 45 h 48"/>
                <a:gd name="T10" fmla="*/ 24 w 44"/>
                <a:gd name="T11" fmla="*/ 47 h 48"/>
                <a:gd name="T12" fmla="*/ 20 w 44"/>
                <a:gd name="T13" fmla="*/ 46 h 48"/>
                <a:gd name="T14" fmla="*/ 15 w 44"/>
                <a:gd name="T15" fmla="*/ 45 h 48"/>
                <a:gd name="T16" fmla="*/ 11 w 44"/>
                <a:gd name="T17" fmla="*/ 43 h 48"/>
                <a:gd name="T18" fmla="*/ 7 w 44"/>
                <a:gd name="T19" fmla="*/ 40 h 48"/>
                <a:gd name="T20" fmla="*/ 3 w 44"/>
                <a:gd name="T21" fmla="*/ 37 h 48"/>
                <a:gd name="T22" fmla="*/ 1 w 44"/>
                <a:gd name="T23" fmla="*/ 31 h 48"/>
                <a:gd name="T24" fmla="*/ 0 w 44"/>
                <a:gd name="T25" fmla="*/ 24 h 48"/>
                <a:gd name="T26" fmla="*/ 1 w 44"/>
                <a:gd name="T27" fmla="*/ 0 h 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4" h="48">
                  <a:moveTo>
                    <a:pt x="43" y="18"/>
                  </a:moveTo>
                  <a:lnTo>
                    <a:pt x="40" y="31"/>
                  </a:lnTo>
                  <a:lnTo>
                    <a:pt x="37" y="36"/>
                  </a:lnTo>
                  <a:lnTo>
                    <a:pt x="33" y="41"/>
                  </a:lnTo>
                  <a:lnTo>
                    <a:pt x="28" y="45"/>
                  </a:lnTo>
                  <a:lnTo>
                    <a:pt x="24" y="47"/>
                  </a:lnTo>
                  <a:lnTo>
                    <a:pt x="20" y="46"/>
                  </a:lnTo>
                  <a:lnTo>
                    <a:pt x="15" y="45"/>
                  </a:lnTo>
                  <a:lnTo>
                    <a:pt x="11" y="43"/>
                  </a:lnTo>
                  <a:lnTo>
                    <a:pt x="7" y="40"/>
                  </a:lnTo>
                  <a:lnTo>
                    <a:pt x="3" y="37"/>
                  </a:lnTo>
                  <a:lnTo>
                    <a:pt x="1" y="31"/>
                  </a:lnTo>
                  <a:lnTo>
                    <a:pt x="0" y="24"/>
                  </a:lnTo>
                  <a:lnTo>
                    <a:pt x="1" y="0"/>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43" name="Freeform 72"/>
            <p:cNvSpPr>
              <a:spLocks/>
            </p:cNvSpPr>
            <p:nvPr/>
          </p:nvSpPr>
          <p:spPr bwMode="auto">
            <a:xfrm>
              <a:off x="3942" y="2525"/>
              <a:ext cx="67" cy="46"/>
            </a:xfrm>
            <a:custGeom>
              <a:avLst/>
              <a:gdLst>
                <a:gd name="T0" fmla="*/ 0 w 67"/>
                <a:gd name="T1" fmla="*/ 19 h 46"/>
                <a:gd name="T2" fmla="*/ 0 w 67"/>
                <a:gd name="T3" fmla="*/ 45 h 46"/>
                <a:gd name="T4" fmla="*/ 0 w 67"/>
                <a:gd name="T5" fmla="*/ 42 h 46"/>
                <a:gd name="T6" fmla="*/ 1 w 67"/>
                <a:gd name="T7" fmla="*/ 39 h 46"/>
                <a:gd name="T8" fmla="*/ 2 w 67"/>
                <a:gd name="T9" fmla="*/ 34 h 46"/>
                <a:gd name="T10" fmla="*/ 3 w 67"/>
                <a:gd name="T11" fmla="*/ 29 h 46"/>
                <a:gd name="T12" fmla="*/ 5 w 67"/>
                <a:gd name="T13" fmla="*/ 24 h 46"/>
                <a:gd name="T14" fmla="*/ 8 w 67"/>
                <a:gd name="T15" fmla="*/ 18 h 46"/>
                <a:gd name="T16" fmla="*/ 11 w 67"/>
                <a:gd name="T17" fmla="*/ 12 h 46"/>
                <a:gd name="T18" fmla="*/ 15 w 67"/>
                <a:gd name="T19" fmla="*/ 8 h 46"/>
                <a:gd name="T20" fmla="*/ 19 w 67"/>
                <a:gd name="T21" fmla="*/ 4 h 46"/>
                <a:gd name="T22" fmla="*/ 22 w 67"/>
                <a:gd name="T23" fmla="*/ 1 h 46"/>
                <a:gd name="T24" fmla="*/ 27 w 67"/>
                <a:gd name="T25" fmla="*/ 0 h 46"/>
                <a:gd name="T26" fmla="*/ 32 w 67"/>
                <a:gd name="T27" fmla="*/ 0 h 46"/>
                <a:gd name="T28" fmla="*/ 37 w 67"/>
                <a:gd name="T29" fmla="*/ 0 h 46"/>
                <a:gd name="T30" fmla="*/ 43 w 67"/>
                <a:gd name="T31" fmla="*/ 2 h 46"/>
                <a:gd name="T32" fmla="*/ 49 w 67"/>
                <a:gd name="T33" fmla="*/ 4 h 46"/>
                <a:gd name="T34" fmla="*/ 66 w 67"/>
                <a:gd name="T35" fmla="*/ 31 h 4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7" h="46">
                  <a:moveTo>
                    <a:pt x="0" y="19"/>
                  </a:moveTo>
                  <a:lnTo>
                    <a:pt x="0" y="45"/>
                  </a:lnTo>
                  <a:lnTo>
                    <a:pt x="0" y="42"/>
                  </a:lnTo>
                  <a:lnTo>
                    <a:pt x="1" y="39"/>
                  </a:lnTo>
                  <a:lnTo>
                    <a:pt x="2" y="34"/>
                  </a:lnTo>
                  <a:lnTo>
                    <a:pt x="3" y="29"/>
                  </a:lnTo>
                  <a:lnTo>
                    <a:pt x="5" y="24"/>
                  </a:lnTo>
                  <a:lnTo>
                    <a:pt x="8" y="18"/>
                  </a:lnTo>
                  <a:lnTo>
                    <a:pt x="11" y="12"/>
                  </a:lnTo>
                  <a:lnTo>
                    <a:pt x="15" y="8"/>
                  </a:lnTo>
                  <a:lnTo>
                    <a:pt x="19" y="4"/>
                  </a:lnTo>
                  <a:lnTo>
                    <a:pt x="22" y="1"/>
                  </a:lnTo>
                  <a:lnTo>
                    <a:pt x="27" y="0"/>
                  </a:lnTo>
                  <a:lnTo>
                    <a:pt x="32" y="0"/>
                  </a:lnTo>
                  <a:lnTo>
                    <a:pt x="37" y="0"/>
                  </a:lnTo>
                  <a:lnTo>
                    <a:pt x="43" y="2"/>
                  </a:lnTo>
                  <a:lnTo>
                    <a:pt x="49" y="4"/>
                  </a:lnTo>
                  <a:lnTo>
                    <a:pt x="66" y="31"/>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44" name="Freeform 73"/>
            <p:cNvSpPr>
              <a:spLocks/>
            </p:cNvSpPr>
            <p:nvPr/>
          </p:nvSpPr>
          <p:spPr bwMode="auto">
            <a:xfrm>
              <a:off x="4032" y="2376"/>
              <a:ext cx="25" cy="229"/>
            </a:xfrm>
            <a:custGeom>
              <a:avLst/>
              <a:gdLst>
                <a:gd name="T0" fmla="*/ 0 w 25"/>
                <a:gd name="T1" fmla="*/ 0 h 229"/>
                <a:gd name="T2" fmla="*/ 3 w 25"/>
                <a:gd name="T3" fmla="*/ 13 h 229"/>
                <a:gd name="T4" fmla="*/ 5 w 25"/>
                <a:gd name="T5" fmla="*/ 21 h 229"/>
                <a:gd name="T6" fmla="*/ 8 w 25"/>
                <a:gd name="T7" fmla="*/ 43 h 229"/>
                <a:gd name="T8" fmla="*/ 10 w 25"/>
                <a:gd name="T9" fmla="*/ 59 h 229"/>
                <a:gd name="T10" fmla="*/ 14 w 25"/>
                <a:gd name="T11" fmla="*/ 97 h 229"/>
                <a:gd name="T12" fmla="*/ 16 w 25"/>
                <a:gd name="T13" fmla="*/ 125 h 229"/>
                <a:gd name="T14" fmla="*/ 17 w 25"/>
                <a:gd name="T15" fmla="*/ 145 h 229"/>
                <a:gd name="T16" fmla="*/ 17 w 25"/>
                <a:gd name="T17" fmla="*/ 160 h 229"/>
                <a:gd name="T18" fmla="*/ 19 w 25"/>
                <a:gd name="T19" fmla="*/ 166 h 229"/>
                <a:gd name="T20" fmla="*/ 20 w 25"/>
                <a:gd name="T21" fmla="*/ 171 h 229"/>
                <a:gd name="T22" fmla="*/ 21 w 25"/>
                <a:gd name="T23" fmla="*/ 176 h 229"/>
                <a:gd name="T24" fmla="*/ 22 w 25"/>
                <a:gd name="T25" fmla="*/ 181 h 229"/>
                <a:gd name="T26" fmla="*/ 23 w 25"/>
                <a:gd name="T27" fmla="*/ 187 h 229"/>
                <a:gd name="T28" fmla="*/ 24 w 25"/>
                <a:gd name="T29" fmla="*/ 228 h 2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5" h="229">
                  <a:moveTo>
                    <a:pt x="0" y="0"/>
                  </a:moveTo>
                  <a:lnTo>
                    <a:pt x="3" y="13"/>
                  </a:lnTo>
                  <a:lnTo>
                    <a:pt x="5" y="21"/>
                  </a:lnTo>
                  <a:lnTo>
                    <a:pt x="8" y="43"/>
                  </a:lnTo>
                  <a:lnTo>
                    <a:pt x="10" y="59"/>
                  </a:lnTo>
                  <a:lnTo>
                    <a:pt x="14" y="97"/>
                  </a:lnTo>
                  <a:lnTo>
                    <a:pt x="16" y="125"/>
                  </a:lnTo>
                  <a:lnTo>
                    <a:pt x="17" y="145"/>
                  </a:lnTo>
                  <a:lnTo>
                    <a:pt x="17" y="160"/>
                  </a:lnTo>
                  <a:lnTo>
                    <a:pt x="19" y="166"/>
                  </a:lnTo>
                  <a:lnTo>
                    <a:pt x="20" y="171"/>
                  </a:lnTo>
                  <a:lnTo>
                    <a:pt x="21" y="176"/>
                  </a:lnTo>
                  <a:lnTo>
                    <a:pt x="22" y="181"/>
                  </a:lnTo>
                  <a:lnTo>
                    <a:pt x="23" y="187"/>
                  </a:lnTo>
                  <a:lnTo>
                    <a:pt x="24" y="228"/>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45" name="Freeform 74"/>
            <p:cNvSpPr>
              <a:spLocks/>
            </p:cNvSpPr>
            <p:nvPr/>
          </p:nvSpPr>
          <p:spPr bwMode="auto">
            <a:xfrm>
              <a:off x="3978" y="2430"/>
              <a:ext cx="127" cy="19"/>
            </a:xfrm>
            <a:custGeom>
              <a:avLst/>
              <a:gdLst>
                <a:gd name="T0" fmla="*/ 126 w 127"/>
                <a:gd name="T1" fmla="*/ 0 h 19"/>
                <a:gd name="T2" fmla="*/ 73 w 127"/>
                <a:gd name="T3" fmla="*/ 0 h 19"/>
                <a:gd name="T4" fmla="*/ 65 w 127"/>
                <a:gd name="T5" fmla="*/ 1 h 19"/>
                <a:gd name="T6" fmla="*/ 55 w 127"/>
                <a:gd name="T7" fmla="*/ 2 h 19"/>
                <a:gd name="T8" fmla="*/ 44 w 127"/>
                <a:gd name="T9" fmla="*/ 3 h 19"/>
                <a:gd name="T10" fmla="*/ 35 w 127"/>
                <a:gd name="T11" fmla="*/ 5 h 19"/>
                <a:gd name="T12" fmla="*/ 26 w 127"/>
                <a:gd name="T13" fmla="*/ 8 h 19"/>
                <a:gd name="T14" fmla="*/ 0 w 127"/>
                <a:gd name="T15" fmla="*/ 18 h 1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7" h="19">
                  <a:moveTo>
                    <a:pt x="126" y="0"/>
                  </a:moveTo>
                  <a:lnTo>
                    <a:pt x="73" y="0"/>
                  </a:lnTo>
                  <a:lnTo>
                    <a:pt x="65" y="1"/>
                  </a:lnTo>
                  <a:lnTo>
                    <a:pt x="55" y="2"/>
                  </a:lnTo>
                  <a:lnTo>
                    <a:pt x="44" y="3"/>
                  </a:lnTo>
                  <a:lnTo>
                    <a:pt x="35" y="5"/>
                  </a:lnTo>
                  <a:lnTo>
                    <a:pt x="26" y="8"/>
                  </a:lnTo>
                  <a:lnTo>
                    <a:pt x="0" y="18"/>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46" name="Freeform 75"/>
            <p:cNvSpPr>
              <a:spLocks/>
            </p:cNvSpPr>
            <p:nvPr/>
          </p:nvSpPr>
          <p:spPr bwMode="auto">
            <a:xfrm>
              <a:off x="2490" y="2760"/>
              <a:ext cx="1777" cy="61"/>
            </a:xfrm>
            <a:custGeom>
              <a:avLst/>
              <a:gdLst>
                <a:gd name="T0" fmla="*/ 1776 w 1777"/>
                <a:gd name="T1" fmla="*/ 0 h 61"/>
                <a:gd name="T2" fmla="*/ 1769 w 1777"/>
                <a:gd name="T3" fmla="*/ 3 h 61"/>
                <a:gd name="T4" fmla="*/ 1765 w 1777"/>
                <a:gd name="T5" fmla="*/ 5 h 61"/>
                <a:gd name="T6" fmla="*/ 1759 w 1777"/>
                <a:gd name="T7" fmla="*/ 7 h 61"/>
                <a:gd name="T8" fmla="*/ 1753 w 1777"/>
                <a:gd name="T9" fmla="*/ 8 h 61"/>
                <a:gd name="T10" fmla="*/ 1747 w 1777"/>
                <a:gd name="T11" fmla="*/ 10 h 61"/>
                <a:gd name="T12" fmla="*/ 1703 w 1777"/>
                <a:gd name="T13" fmla="*/ 15 h 61"/>
                <a:gd name="T14" fmla="*/ 1685 w 1777"/>
                <a:gd name="T15" fmla="*/ 17 h 61"/>
                <a:gd name="T16" fmla="*/ 1641 w 1777"/>
                <a:gd name="T17" fmla="*/ 18 h 61"/>
                <a:gd name="T18" fmla="*/ 1552 w 1777"/>
                <a:gd name="T19" fmla="*/ 18 h 61"/>
                <a:gd name="T20" fmla="*/ 1529 w 1777"/>
                <a:gd name="T21" fmla="*/ 20 h 61"/>
                <a:gd name="T22" fmla="*/ 1517 w 1777"/>
                <a:gd name="T23" fmla="*/ 21 h 61"/>
                <a:gd name="T24" fmla="*/ 1485 w 1777"/>
                <a:gd name="T25" fmla="*/ 23 h 61"/>
                <a:gd name="T26" fmla="*/ 1220 w 1777"/>
                <a:gd name="T27" fmla="*/ 29 h 61"/>
                <a:gd name="T28" fmla="*/ 1201 w 1777"/>
                <a:gd name="T29" fmla="*/ 30 h 61"/>
                <a:gd name="T30" fmla="*/ 910 w 1777"/>
                <a:gd name="T31" fmla="*/ 40 h 61"/>
                <a:gd name="T32" fmla="*/ 226 w 1777"/>
                <a:gd name="T33" fmla="*/ 43 h 61"/>
                <a:gd name="T34" fmla="*/ 190 w 1777"/>
                <a:gd name="T35" fmla="*/ 44 h 61"/>
                <a:gd name="T36" fmla="*/ 158 w 1777"/>
                <a:gd name="T37" fmla="*/ 45 h 61"/>
                <a:gd name="T38" fmla="*/ 127 w 1777"/>
                <a:gd name="T39" fmla="*/ 47 h 61"/>
                <a:gd name="T40" fmla="*/ 0 w 1777"/>
                <a:gd name="T41" fmla="*/ 60 h 6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777" h="61">
                  <a:moveTo>
                    <a:pt x="1776" y="0"/>
                  </a:moveTo>
                  <a:lnTo>
                    <a:pt x="1769" y="3"/>
                  </a:lnTo>
                  <a:lnTo>
                    <a:pt x="1765" y="5"/>
                  </a:lnTo>
                  <a:lnTo>
                    <a:pt x="1759" y="7"/>
                  </a:lnTo>
                  <a:lnTo>
                    <a:pt x="1753" y="8"/>
                  </a:lnTo>
                  <a:lnTo>
                    <a:pt x="1747" y="10"/>
                  </a:lnTo>
                  <a:lnTo>
                    <a:pt x="1703" y="15"/>
                  </a:lnTo>
                  <a:lnTo>
                    <a:pt x="1685" y="17"/>
                  </a:lnTo>
                  <a:lnTo>
                    <a:pt x="1641" y="18"/>
                  </a:lnTo>
                  <a:lnTo>
                    <a:pt x="1552" y="18"/>
                  </a:lnTo>
                  <a:lnTo>
                    <a:pt x="1529" y="20"/>
                  </a:lnTo>
                  <a:lnTo>
                    <a:pt x="1517" y="21"/>
                  </a:lnTo>
                  <a:lnTo>
                    <a:pt x="1485" y="23"/>
                  </a:lnTo>
                  <a:lnTo>
                    <a:pt x="1220" y="29"/>
                  </a:lnTo>
                  <a:lnTo>
                    <a:pt x="1201" y="30"/>
                  </a:lnTo>
                  <a:lnTo>
                    <a:pt x="910" y="40"/>
                  </a:lnTo>
                  <a:lnTo>
                    <a:pt x="226" y="43"/>
                  </a:lnTo>
                  <a:lnTo>
                    <a:pt x="190" y="44"/>
                  </a:lnTo>
                  <a:lnTo>
                    <a:pt x="158" y="45"/>
                  </a:lnTo>
                  <a:lnTo>
                    <a:pt x="127" y="47"/>
                  </a:lnTo>
                  <a:lnTo>
                    <a:pt x="0" y="60"/>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47" name="Freeform 76"/>
            <p:cNvSpPr>
              <a:spLocks/>
            </p:cNvSpPr>
            <p:nvPr/>
          </p:nvSpPr>
          <p:spPr bwMode="auto">
            <a:xfrm>
              <a:off x="2308" y="2034"/>
              <a:ext cx="213" cy="301"/>
            </a:xfrm>
            <a:custGeom>
              <a:avLst/>
              <a:gdLst>
                <a:gd name="T0" fmla="*/ 2 w 213"/>
                <a:gd name="T1" fmla="*/ 0 h 301"/>
                <a:gd name="T2" fmla="*/ 5 w 213"/>
                <a:gd name="T3" fmla="*/ 7 h 301"/>
                <a:gd name="T4" fmla="*/ 9 w 213"/>
                <a:gd name="T5" fmla="*/ 15 h 301"/>
                <a:gd name="T6" fmla="*/ 10 w 213"/>
                <a:gd name="T7" fmla="*/ 20 h 301"/>
                <a:gd name="T8" fmla="*/ 12 w 213"/>
                <a:gd name="T9" fmla="*/ 27 h 301"/>
                <a:gd name="T10" fmla="*/ 12 w 213"/>
                <a:gd name="T11" fmla="*/ 36 h 301"/>
                <a:gd name="T12" fmla="*/ 13 w 213"/>
                <a:gd name="T13" fmla="*/ 46 h 301"/>
                <a:gd name="T14" fmla="*/ 14 w 213"/>
                <a:gd name="T15" fmla="*/ 142 h 301"/>
                <a:gd name="T16" fmla="*/ 14 w 213"/>
                <a:gd name="T17" fmla="*/ 172 h 301"/>
                <a:gd name="T18" fmla="*/ 13 w 213"/>
                <a:gd name="T19" fmla="*/ 184 h 301"/>
                <a:gd name="T20" fmla="*/ 12 w 213"/>
                <a:gd name="T21" fmla="*/ 196 h 301"/>
                <a:gd name="T22" fmla="*/ 11 w 213"/>
                <a:gd name="T23" fmla="*/ 206 h 301"/>
                <a:gd name="T24" fmla="*/ 9 w 213"/>
                <a:gd name="T25" fmla="*/ 217 h 301"/>
                <a:gd name="T26" fmla="*/ 6 w 213"/>
                <a:gd name="T27" fmla="*/ 238 h 301"/>
                <a:gd name="T28" fmla="*/ 4 w 213"/>
                <a:gd name="T29" fmla="*/ 247 h 301"/>
                <a:gd name="T30" fmla="*/ 0 w 213"/>
                <a:gd name="T31" fmla="*/ 265 h 301"/>
                <a:gd name="T32" fmla="*/ 3 w 213"/>
                <a:gd name="T33" fmla="*/ 271 h 301"/>
                <a:gd name="T34" fmla="*/ 9 w 213"/>
                <a:gd name="T35" fmla="*/ 274 h 301"/>
                <a:gd name="T36" fmla="*/ 16 w 213"/>
                <a:gd name="T37" fmla="*/ 277 h 301"/>
                <a:gd name="T38" fmla="*/ 24 w 213"/>
                <a:gd name="T39" fmla="*/ 278 h 301"/>
                <a:gd name="T40" fmla="*/ 32 w 213"/>
                <a:gd name="T41" fmla="*/ 280 h 301"/>
                <a:gd name="T42" fmla="*/ 96 w 213"/>
                <a:gd name="T43" fmla="*/ 286 h 301"/>
                <a:gd name="T44" fmla="*/ 107 w 213"/>
                <a:gd name="T45" fmla="*/ 287 h 301"/>
                <a:gd name="T46" fmla="*/ 116 w 213"/>
                <a:gd name="T47" fmla="*/ 287 h 301"/>
                <a:gd name="T48" fmla="*/ 124 w 213"/>
                <a:gd name="T49" fmla="*/ 288 h 301"/>
                <a:gd name="T50" fmla="*/ 131 w 213"/>
                <a:gd name="T51" fmla="*/ 289 h 301"/>
                <a:gd name="T52" fmla="*/ 138 w 213"/>
                <a:gd name="T53" fmla="*/ 291 h 301"/>
                <a:gd name="T54" fmla="*/ 145 w 213"/>
                <a:gd name="T55" fmla="*/ 292 h 301"/>
                <a:gd name="T56" fmla="*/ 151 w 213"/>
                <a:gd name="T57" fmla="*/ 293 h 301"/>
                <a:gd name="T58" fmla="*/ 157 w 213"/>
                <a:gd name="T59" fmla="*/ 293 h 301"/>
                <a:gd name="T60" fmla="*/ 166 w 213"/>
                <a:gd name="T61" fmla="*/ 294 h 301"/>
                <a:gd name="T62" fmla="*/ 212 w 213"/>
                <a:gd name="T63" fmla="*/ 300 h 30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13" h="301">
                  <a:moveTo>
                    <a:pt x="2" y="0"/>
                  </a:moveTo>
                  <a:lnTo>
                    <a:pt x="5" y="7"/>
                  </a:lnTo>
                  <a:lnTo>
                    <a:pt x="9" y="15"/>
                  </a:lnTo>
                  <a:lnTo>
                    <a:pt x="10" y="20"/>
                  </a:lnTo>
                  <a:lnTo>
                    <a:pt x="12" y="27"/>
                  </a:lnTo>
                  <a:lnTo>
                    <a:pt x="12" y="36"/>
                  </a:lnTo>
                  <a:lnTo>
                    <a:pt x="13" y="46"/>
                  </a:lnTo>
                  <a:lnTo>
                    <a:pt x="14" y="142"/>
                  </a:lnTo>
                  <a:lnTo>
                    <a:pt x="14" y="172"/>
                  </a:lnTo>
                  <a:lnTo>
                    <a:pt x="13" y="184"/>
                  </a:lnTo>
                  <a:lnTo>
                    <a:pt x="12" y="196"/>
                  </a:lnTo>
                  <a:lnTo>
                    <a:pt x="11" y="206"/>
                  </a:lnTo>
                  <a:lnTo>
                    <a:pt x="9" y="217"/>
                  </a:lnTo>
                  <a:lnTo>
                    <a:pt x="6" y="238"/>
                  </a:lnTo>
                  <a:lnTo>
                    <a:pt x="4" y="247"/>
                  </a:lnTo>
                  <a:lnTo>
                    <a:pt x="0" y="265"/>
                  </a:lnTo>
                  <a:lnTo>
                    <a:pt x="3" y="271"/>
                  </a:lnTo>
                  <a:lnTo>
                    <a:pt x="9" y="274"/>
                  </a:lnTo>
                  <a:lnTo>
                    <a:pt x="16" y="277"/>
                  </a:lnTo>
                  <a:lnTo>
                    <a:pt x="24" y="278"/>
                  </a:lnTo>
                  <a:lnTo>
                    <a:pt x="32" y="280"/>
                  </a:lnTo>
                  <a:lnTo>
                    <a:pt x="96" y="286"/>
                  </a:lnTo>
                  <a:lnTo>
                    <a:pt x="107" y="287"/>
                  </a:lnTo>
                  <a:lnTo>
                    <a:pt x="116" y="287"/>
                  </a:lnTo>
                  <a:lnTo>
                    <a:pt x="124" y="288"/>
                  </a:lnTo>
                  <a:lnTo>
                    <a:pt x="131" y="289"/>
                  </a:lnTo>
                  <a:lnTo>
                    <a:pt x="138" y="291"/>
                  </a:lnTo>
                  <a:lnTo>
                    <a:pt x="145" y="292"/>
                  </a:lnTo>
                  <a:lnTo>
                    <a:pt x="151" y="293"/>
                  </a:lnTo>
                  <a:lnTo>
                    <a:pt x="157" y="293"/>
                  </a:lnTo>
                  <a:lnTo>
                    <a:pt x="166" y="294"/>
                  </a:lnTo>
                  <a:lnTo>
                    <a:pt x="212" y="300"/>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3318" name="Group 77"/>
          <p:cNvGrpSpPr>
            <a:grpSpLocks/>
          </p:cNvGrpSpPr>
          <p:nvPr/>
        </p:nvGrpSpPr>
        <p:grpSpPr bwMode="auto">
          <a:xfrm>
            <a:off x="822325" y="706438"/>
            <a:ext cx="3019425" cy="2005012"/>
            <a:chOff x="432" y="540"/>
            <a:chExt cx="1585" cy="1531"/>
          </a:xfrm>
        </p:grpSpPr>
        <p:sp>
          <p:nvSpPr>
            <p:cNvPr id="13336" name="Freeform 78"/>
            <p:cNvSpPr>
              <a:spLocks/>
            </p:cNvSpPr>
            <p:nvPr/>
          </p:nvSpPr>
          <p:spPr bwMode="auto">
            <a:xfrm>
              <a:off x="474" y="546"/>
              <a:ext cx="19" cy="343"/>
            </a:xfrm>
            <a:custGeom>
              <a:avLst/>
              <a:gdLst>
                <a:gd name="T0" fmla="*/ 6 w 19"/>
                <a:gd name="T1" fmla="*/ 0 h 343"/>
                <a:gd name="T2" fmla="*/ 6 w 19"/>
                <a:gd name="T3" fmla="*/ 10 h 343"/>
                <a:gd name="T4" fmla="*/ 5 w 19"/>
                <a:gd name="T5" fmla="*/ 14 h 343"/>
                <a:gd name="T6" fmla="*/ 4 w 19"/>
                <a:gd name="T7" fmla="*/ 20 h 343"/>
                <a:gd name="T8" fmla="*/ 3 w 19"/>
                <a:gd name="T9" fmla="*/ 25 h 343"/>
                <a:gd name="T10" fmla="*/ 2 w 19"/>
                <a:gd name="T11" fmla="*/ 31 h 343"/>
                <a:gd name="T12" fmla="*/ 1 w 19"/>
                <a:gd name="T13" fmla="*/ 38 h 343"/>
                <a:gd name="T14" fmla="*/ 1 w 19"/>
                <a:gd name="T15" fmla="*/ 46 h 343"/>
                <a:gd name="T16" fmla="*/ 1 w 19"/>
                <a:gd name="T17" fmla="*/ 64 h 343"/>
                <a:gd name="T18" fmla="*/ 0 w 19"/>
                <a:gd name="T19" fmla="*/ 112 h 343"/>
                <a:gd name="T20" fmla="*/ 1 w 19"/>
                <a:gd name="T21" fmla="*/ 130 h 343"/>
                <a:gd name="T22" fmla="*/ 3 w 19"/>
                <a:gd name="T23" fmla="*/ 172 h 343"/>
                <a:gd name="T24" fmla="*/ 7 w 19"/>
                <a:gd name="T25" fmla="*/ 211 h 343"/>
                <a:gd name="T26" fmla="*/ 12 w 19"/>
                <a:gd name="T27" fmla="*/ 266 h 343"/>
                <a:gd name="T28" fmla="*/ 18 w 19"/>
                <a:gd name="T29" fmla="*/ 342 h 34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9" h="343">
                  <a:moveTo>
                    <a:pt x="6" y="0"/>
                  </a:moveTo>
                  <a:lnTo>
                    <a:pt x="6" y="10"/>
                  </a:lnTo>
                  <a:lnTo>
                    <a:pt x="5" y="14"/>
                  </a:lnTo>
                  <a:lnTo>
                    <a:pt x="4" y="20"/>
                  </a:lnTo>
                  <a:lnTo>
                    <a:pt x="3" y="25"/>
                  </a:lnTo>
                  <a:lnTo>
                    <a:pt x="2" y="31"/>
                  </a:lnTo>
                  <a:lnTo>
                    <a:pt x="1" y="38"/>
                  </a:lnTo>
                  <a:lnTo>
                    <a:pt x="1" y="46"/>
                  </a:lnTo>
                  <a:lnTo>
                    <a:pt x="1" y="64"/>
                  </a:lnTo>
                  <a:lnTo>
                    <a:pt x="0" y="112"/>
                  </a:lnTo>
                  <a:lnTo>
                    <a:pt x="1" y="130"/>
                  </a:lnTo>
                  <a:lnTo>
                    <a:pt x="3" y="172"/>
                  </a:lnTo>
                  <a:lnTo>
                    <a:pt x="7" y="211"/>
                  </a:lnTo>
                  <a:lnTo>
                    <a:pt x="12" y="266"/>
                  </a:lnTo>
                  <a:lnTo>
                    <a:pt x="18" y="342"/>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37" name="Freeform 79"/>
            <p:cNvSpPr>
              <a:spLocks/>
            </p:cNvSpPr>
            <p:nvPr/>
          </p:nvSpPr>
          <p:spPr bwMode="auto">
            <a:xfrm>
              <a:off x="618" y="540"/>
              <a:ext cx="25" cy="319"/>
            </a:xfrm>
            <a:custGeom>
              <a:avLst/>
              <a:gdLst>
                <a:gd name="T0" fmla="*/ 0 w 25"/>
                <a:gd name="T1" fmla="*/ 0 h 319"/>
                <a:gd name="T2" fmla="*/ 3 w 25"/>
                <a:gd name="T3" fmla="*/ 10 h 319"/>
                <a:gd name="T4" fmla="*/ 4 w 25"/>
                <a:gd name="T5" fmla="*/ 18 h 319"/>
                <a:gd name="T6" fmla="*/ 5 w 25"/>
                <a:gd name="T7" fmla="*/ 28 h 319"/>
                <a:gd name="T8" fmla="*/ 5 w 25"/>
                <a:gd name="T9" fmla="*/ 41 h 319"/>
                <a:gd name="T10" fmla="*/ 6 w 25"/>
                <a:gd name="T11" fmla="*/ 50 h 319"/>
                <a:gd name="T12" fmla="*/ 7 w 25"/>
                <a:gd name="T13" fmla="*/ 58 h 319"/>
                <a:gd name="T14" fmla="*/ 9 w 25"/>
                <a:gd name="T15" fmla="*/ 65 h 319"/>
                <a:gd name="T16" fmla="*/ 10 w 25"/>
                <a:gd name="T17" fmla="*/ 74 h 319"/>
                <a:gd name="T18" fmla="*/ 11 w 25"/>
                <a:gd name="T19" fmla="*/ 85 h 319"/>
                <a:gd name="T20" fmla="*/ 11 w 25"/>
                <a:gd name="T21" fmla="*/ 107 h 319"/>
                <a:gd name="T22" fmla="*/ 12 w 25"/>
                <a:gd name="T23" fmla="*/ 126 h 319"/>
                <a:gd name="T24" fmla="*/ 13 w 25"/>
                <a:gd name="T25" fmla="*/ 134 h 319"/>
                <a:gd name="T26" fmla="*/ 14 w 25"/>
                <a:gd name="T27" fmla="*/ 143 h 319"/>
                <a:gd name="T28" fmla="*/ 15 w 25"/>
                <a:gd name="T29" fmla="*/ 151 h 319"/>
                <a:gd name="T30" fmla="*/ 16 w 25"/>
                <a:gd name="T31" fmla="*/ 160 h 319"/>
                <a:gd name="T32" fmla="*/ 17 w 25"/>
                <a:gd name="T33" fmla="*/ 168 h 319"/>
                <a:gd name="T34" fmla="*/ 17 w 25"/>
                <a:gd name="T35" fmla="*/ 176 h 319"/>
                <a:gd name="T36" fmla="*/ 17 w 25"/>
                <a:gd name="T37" fmla="*/ 196 h 319"/>
                <a:gd name="T38" fmla="*/ 18 w 25"/>
                <a:gd name="T39" fmla="*/ 206 h 319"/>
                <a:gd name="T40" fmla="*/ 19 w 25"/>
                <a:gd name="T41" fmla="*/ 221 h 319"/>
                <a:gd name="T42" fmla="*/ 24 w 25"/>
                <a:gd name="T43" fmla="*/ 318 h 31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5" h="319">
                  <a:moveTo>
                    <a:pt x="0" y="0"/>
                  </a:moveTo>
                  <a:lnTo>
                    <a:pt x="3" y="10"/>
                  </a:lnTo>
                  <a:lnTo>
                    <a:pt x="4" y="18"/>
                  </a:lnTo>
                  <a:lnTo>
                    <a:pt x="5" y="28"/>
                  </a:lnTo>
                  <a:lnTo>
                    <a:pt x="5" y="41"/>
                  </a:lnTo>
                  <a:lnTo>
                    <a:pt x="6" y="50"/>
                  </a:lnTo>
                  <a:lnTo>
                    <a:pt x="7" y="58"/>
                  </a:lnTo>
                  <a:lnTo>
                    <a:pt x="9" y="65"/>
                  </a:lnTo>
                  <a:lnTo>
                    <a:pt x="10" y="74"/>
                  </a:lnTo>
                  <a:lnTo>
                    <a:pt x="11" y="85"/>
                  </a:lnTo>
                  <a:lnTo>
                    <a:pt x="11" y="107"/>
                  </a:lnTo>
                  <a:lnTo>
                    <a:pt x="12" y="126"/>
                  </a:lnTo>
                  <a:lnTo>
                    <a:pt x="13" y="134"/>
                  </a:lnTo>
                  <a:lnTo>
                    <a:pt x="14" y="143"/>
                  </a:lnTo>
                  <a:lnTo>
                    <a:pt x="15" y="151"/>
                  </a:lnTo>
                  <a:lnTo>
                    <a:pt x="16" y="160"/>
                  </a:lnTo>
                  <a:lnTo>
                    <a:pt x="17" y="168"/>
                  </a:lnTo>
                  <a:lnTo>
                    <a:pt x="17" y="176"/>
                  </a:lnTo>
                  <a:lnTo>
                    <a:pt x="17" y="196"/>
                  </a:lnTo>
                  <a:lnTo>
                    <a:pt x="18" y="206"/>
                  </a:lnTo>
                  <a:lnTo>
                    <a:pt x="19" y="221"/>
                  </a:lnTo>
                  <a:lnTo>
                    <a:pt x="24" y="318"/>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38" name="Freeform 80"/>
            <p:cNvSpPr>
              <a:spLocks/>
            </p:cNvSpPr>
            <p:nvPr/>
          </p:nvSpPr>
          <p:spPr bwMode="auto">
            <a:xfrm>
              <a:off x="432" y="714"/>
              <a:ext cx="187" cy="7"/>
            </a:xfrm>
            <a:custGeom>
              <a:avLst/>
              <a:gdLst>
                <a:gd name="T0" fmla="*/ 186 w 187"/>
                <a:gd name="T1" fmla="*/ 0 h 7"/>
                <a:gd name="T2" fmla="*/ 46 w 187"/>
                <a:gd name="T3" fmla="*/ 0 h 7"/>
                <a:gd name="T4" fmla="*/ 35 w 187"/>
                <a:gd name="T5" fmla="*/ 1 h 7"/>
                <a:gd name="T6" fmla="*/ 26 w 187"/>
                <a:gd name="T7" fmla="*/ 2 h 7"/>
                <a:gd name="T8" fmla="*/ 0 w 187"/>
                <a:gd name="T9" fmla="*/ 6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7" h="7">
                  <a:moveTo>
                    <a:pt x="186" y="0"/>
                  </a:moveTo>
                  <a:lnTo>
                    <a:pt x="46" y="0"/>
                  </a:lnTo>
                  <a:lnTo>
                    <a:pt x="35" y="1"/>
                  </a:lnTo>
                  <a:lnTo>
                    <a:pt x="26" y="2"/>
                  </a:lnTo>
                  <a:lnTo>
                    <a:pt x="0" y="6"/>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39" name="Freeform 81"/>
            <p:cNvSpPr>
              <a:spLocks/>
            </p:cNvSpPr>
            <p:nvPr/>
          </p:nvSpPr>
          <p:spPr bwMode="auto">
            <a:xfrm>
              <a:off x="953" y="727"/>
              <a:ext cx="1064" cy="1344"/>
            </a:xfrm>
            <a:custGeom>
              <a:avLst/>
              <a:gdLst>
                <a:gd name="T0" fmla="*/ 1056 w 1064"/>
                <a:gd name="T1" fmla="*/ 1340 h 1344"/>
                <a:gd name="T2" fmla="*/ 996 w 1064"/>
                <a:gd name="T3" fmla="*/ 1329 h 1344"/>
                <a:gd name="T4" fmla="*/ 961 w 1064"/>
                <a:gd name="T5" fmla="*/ 1317 h 1344"/>
                <a:gd name="T6" fmla="*/ 919 w 1064"/>
                <a:gd name="T7" fmla="*/ 1305 h 1344"/>
                <a:gd name="T8" fmla="*/ 899 w 1064"/>
                <a:gd name="T9" fmla="*/ 1293 h 1344"/>
                <a:gd name="T10" fmla="*/ 857 w 1064"/>
                <a:gd name="T11" fmla="*/ 1264 h 1344"/>
                <a:gd name="T12" fmla="*/ 790 w 1064"/>
                <a:gd name="T13" fmla="*/ 1215 h 1344"/>
                <a:gd name="T14" fmla="*/ 738 w 1064"/>
                <a:gd name="T15" fmla="*/ 1163 h 1344"/>
                <a:gd name="T16" fmla="*/ 687 w 1064"/>
                <a:gd name="T17" fmla="*/ 1087 h 1344"/>
                <a:gd name="T18" fmla="*/ 656 w 1064"/>
                <a:gd name="T19" fmla="*/ 1009 h 1344"/>
                <a:gd name="T20" fmla="*/ 642 w 1064"/>
                <a:gd name="T21" fmla="*/ 961 h 1344"/>
                <a:gd name="T22" fmla="*/ 633 w 1064"/>
                <a:gd name="T23" fmla="*/ 907 h 1344"/>
                <a:gd name="T24" fmla="*/ 621 w 1064"/>
                <a:gd name="T25" fmla="*/ 837 h 1344"/>
                <a:gd name="T26" fmla="*/ 618 w 1064"/>
                <a:gd name="T27" fmla="*/ 761 h 1344"/>
                <a:gd name="T28" fmla="*/ 602 w 1064"/>
                <a:gd name="T29" fmla="*/ 614 h 1344"/>
                <a:gd name="T30" fmla="*/ 590 w 1064"/>
                <a:gd name="T31" fmla="*/ 543 h 1344"/>
                <a:gd name="T32" fmla="*/ 575 w 1064"/>
                <a:gd name="T33" fmla="*/ 476 h 1344"/>
                <a:gd name="T34" fmla="*/ 554 w 1064"/>
                <a:gd name="T35" fmla="*/ 412 h 1344"/>
                <a:gd name="T36" fmla="*/ 515 w 1064"/>
                <a:gd name="T37" fmla="*/ 336 h 1344"/>
                <a:gd name="T38" fmla="*/ 464 w 1064"/>
                <a:gd name="T39" fmla="*/ 269 h 1344"/>
                <a:gd name="T40" fmla="*/ 405 w 1064"/>
                <a:gd name="T41" fmla="*/ 207 h 1344"/>
                <a:gd name="T42" fmla="*/ 348 w 1064"/>
                <a:gd name="T43" fmla="*/ 161 h 1344"/>
                <a:gd name="T44" fmla="*/ 305 w 1064"/>
                <a:gd name="T45" fmla="*/ 139 h 1344"/>
                <a:gd name="T46" fmla="*/ 270 w 1064"/>
                <a:gd name="T47" fmla="*/ 121 h 1344"/>
                <a:gd name="T48" fmla="*/ 215 w 1064"/>
                <a:gd name="T49" fmla="*/ 105 h 1344"/>
                <a:gd name="T50" fmla="*/ 166 w 1064"/>
                <a:gd name="T51" fmla="*/ 92 h 1344"/>
                <a:gd name="T52" fmla="*/ 103 w 1064"/>
                <a:gd name="T53" fmla="*/ 84 h 1344"/>
                <a:gd name="T54" fmla="*/ 64 w 1064"/>
                <a:gd name="T55" fmla="*/ 86 h 1344"/>
                <a:gd name="T56" fmla="*/ 61 w 1064"/>
                <a:gd name="T57" fmla="*/ 90 h 1344"/>
                <a:gd name="T58" fmla="*/ 99 w 1064"/>
                <a:gd name="T59" fmla="*/ 116 h 1344"/>
                <a:gd name="T60" fmla="*/ 143 w 1064"/>
                <a:gd name="T61" fmla="*/ 145 h 1344"/>
                <a:gd name="T62" fmla="*/ 179 w 1064"/>
                <a:gd name="T63" fmla="*/ 174 h 1344"/>
                <a:gd name="T64" fmla="*/ 182 w 1064"/>
                <a:gd name="T65" fmla="*/ 180 h 1344"/>
                <a:gd name="T66" fmla="*/ 180 w 1064"/>
                <a:gd name="T67" fmla="*/ 186 h 1344"/>
                <a:gd name="T68" fmla="*/ 171 w 1064"/>
                <a:gd name="T69" fmla="*/ 185 h 1344"/>
                <a:gd name="T70" fmla="*/ 156 w 1064"/>
                <a:gd name="T71" fmla="*/ 179 h 1344"/>
                <a:gd name="T72" fmla="*/ 105 w 1064"/>
                <a:gd name="T73" fmla="*/ 136 h 1344"/>
                <a:gd name="T74" fmla="*/ 47 w 1064"/>
                <a:gd name="T75" fmla="*/ 88 h 1344"/>
                <a:gd name="T76" fmla="*/ 5 w 1064"/>
                <a:gd name="T77" fmla="*/ 54 h 1344"/>
                <a:gd name="T78" fmla="*/ 0 w 1064"/>
                <a:gd name="T79" fmla="*/ 46 h 1344"/>
                <a:gd name="T80" fmla="*/ 3 w 1064"/>
                <a:gd name="T81" fmla="*/ 40 h 1344"/>
                <a:gd name="T82" fmla="*/ 18 w 1064"/>
                <a:gd name="T83" fmla="*/ 31 h 1344"/>
                <a:gd name="T84" fmla="*/ 66 w 1064"/>
                <a:gd name="T85" fmla="*/ 13 h 1344"/>
                <a:gd name="T86" fmla="*/ 125 w 1064"/>
                <a:gd name="T87" fmla="*/ 1 h 1344"/>
                <a:gd name="T88" fmla="*/ 173 w 1064"/>
                <a:gd name="T89" fmla="*/ 0 h 1344"/>
                <a:gd name="T90" fmla="*/ 229 w 1064"/>
                <a:gd name="T91" fmla="*/ 11 h 134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064" h="1344">
                  <a:moveTo>
                    <a:pt x="1063" y="1343"/>
                  </a:moveTo>
                  <a:lnTo>
                    <a:pt x="1056" y="1340"/>
                  </a:lnTo>
                  <a:lnTo>
                    <a:pt x="1031" y="1335"/>
                  </a:lnTo>
                  <a:lnTo>
                    <a:pt x="996" y="1329"/>
                  </a:lnTo>
                  <a:lnTo>
                    <a:pt x="978" y="1323"/>
                  </a:lnTo>
                  <a:lnTo>
                    <a:pt x="961" y="1317"/>
                  </a:lnTo>
                  <a:lnTo>
                    <a:pt x="932" y="1309"/>
                  </a:lnTo>
                  <a:lnTo>
                    <a:pt x="919" y="1305"/>
                  </a:lnTo>
                  <a:lnTo>
                    <a:pt x="909" y="1299"/>
                  </a:lnTo>
                  <a:lnTo>
                    <a:pt x="899" y="1293"/>
                  </a:lnTo>
                  <a:lnTo>
                    <a:pt x="882" y="1284"/>
                  </a:lnTo>
                  <a:lnTo>
                    <a:pt x="857" y="1264"/>
                  </a:lnTo>
                  <a:lnTo>
                    <a:pt x="822" y="1240"/>
                  </a:lnTo>
                  <a:lnTo>
                    <a:pt x="790" y="1215"/>
                  </a:lnTo>
                  <a:lnTo>
                    <a:pt x="767" y="1194"/>
                  </a:lnTo>
                  <a:lnTo>
                    <a:pt x="738" y="1163"/>
                  </a:lnTo>
                  <a:lnTo>
                    <a:pt x="711" y="1126"/>
                  </a:lnTo>
                  <a:lnTo>
                    <a:pt x="687" y="1087"/>
                  </a:lnTo>
                  <a:lnTo>
                    <a:pt x="670" y="1048"/>
                  </a:lnTo>
                  <a:lnTo>
                    <a:pt x="656" y="1009"/>
                  </a:lnTo>
                  <a:lnTo>
                    <a:pt x="647" y="982"/>
                  </a:lnTo>
                  <a:lnTo>
                    <a:pt x="642" y="961"/>
                  </a:lnTo>
                  <a:lnTo>
                    <a:pt x="638" y="936"/>
                  </a:lnTo>
                  <a:lnTo>
                    <a:pt x="633" y="907"/>
                  </a:lnTo>
                  <a:lnTo>
                    <a:pt x="627" y="871"/>
                  </a:lnTo>
                  <a:lnTo>
                    <a:pt x="621" y="837"/>
                  </a:lnTo>
                  <a:lnTo>
                    <a:pt x="620" y="796"/>
                  </a:lnTo>
                  <a:lnTo>
                    <a:pt x="618" y="761"/>
                  </a:lnTo>
                  <a:lnTo>
                    <a:pt x="608" y="664"/>
                  </a:lnTo>
                  <a:lnTo>
                    <a:pt x="602" y="614"/>
                  </a:lnTo>
                  <a:lnTo>
                    <a:pt x="596" y="580"/>
                  </a:lnTo>
                  <a:lnTo>
                    <a:pt x="590" y="543"/>
                  </a:lnTo>
                  <a:lnTo>
                    <a:pt x="584" y="513"/>
                  </a:lnTo>
                  <a:lnTo>
                    <a:pt x="575" y="476"/>
                  </a:lnTo>
                  <a:lnTo>
                    <a:pt x="564" y="439"/>
                  </a:lnTo>
                  <a:lnTo>
                    <a:pt x="554" y="412"/>
                  </a:lnTo>
                  <a:lnTo>
                    <a:pt x="532" y="376"/>
                  </a:lnTo>
                  <a:lnTo>
                    <a:pt x="515" y="336"/>
                  </a:lnTo>
                  <a:lnTo>
                    <a:pt x="494" y="305"/>
                  </a:lnTo>
                  <a:lnTo>
                    <a:pt x="464" y="269"/>
                  </a:lnTo>
                  <a:lnTo>
                    <a:pt x="433" y="234"/>
                  </a:lnTo>
                  <a:lnTo>
                    <a:pt x="405" y="207"/>
                  </a:lnTo>
                  <a:lnTo>
                    <a:pt x="377" y="186"/>
                  </a:lnTo>
                  <a:lnTo>
                    <a:pt x="348" y="161"/>
                  </a:lnTo>
                  <a:lnTo>
                    <a:pt x="336" y="154"/>
                  </a:lnTo>
                  <a:lnTo>
                    <a:pt x="305" y="139"/>
                  </a:lnTo>
                  <a:lnTo>
                    <a:pt x="280" y="124"/>
                  </a:lnTo>
                  <a:lnTo>
                    <a:pt x="270" y="121"/>
                  </a:lnTo>
                  <a:lnTo>
                    <a:pt x="247" y="116"/>
                  </a:lnTo>
                  <a:lnTo>
                    <a:pt x="215" y="105"/>
                  </a:lnTo>
                  <a:lnTo>
                    <a:pt x="198" y="98"/>
                  </a:lnTo>
                  <a:lnTo>
                    <a:pt x="166" y="92"/>
                  </a:lnTo>
                  <a:lnTo>
                    <a:pt x="132" y="89"/>
                  </a:lnTo>
                  <a:lnTo>
                    <a:pt x="103" y="84"/>
                  </a:lnTo>
                  <a:lnTo>
                    <a:pt x="78" y="84"/>
                  </a:lnTo>
                  <a:lnTo>
                    <a:pt x="64" y="86"/>
                  </a:lnTo>
                  <a:lnTo>
                    <a:pt x="61" y="88"/>
                  </a:lnTo>
                  <a:lnTo>
                    <a:pt x="61" y="90"/>
                  </a:lnTo>
                  <a:lnTo>
                    <a:pt x="75" y="100"/>
                  </a:lnTo>
                  <a:lnTo>
                    <a:pt x="99" y="116"/>
                  </a:lnTo>
                  <a:lnTo>
                    <a:pt x="114" y="129"/>
                  </a:lnTo>
                  <a:lnTo>
                    <a:pt x="143" y="145"/>
                  </a:lnTo>
                  <a:lnTo>
                    <a:pt x="175" y="171"/>
                  </a:lnTo>
                  <a:lnTo>
                    <a:pt x="179" y="174"/>
                  </a:lnTo>
                  <a:lnTo>
                    <a:pt x="181" y="177"/>
                  </a:lnTo>
                  <a:lnTo>
                    <a:pt x="182" y="180"/>
                  </a:lnTo>
                  <a:lnTo>
                    <a:pt x="182" y="184"/>
                  </a:lnTo>
                  <a:lnTo>
                    <a:pt x="180" y="186"/>
                  </a:lnTo>
                  <a:lnTo>
                    <a:pt x="177" y="186"/>
                  </a:lnTo>
                  <a:lnTo>
                    <a:pt x="171" y="185"/>
                  </a:lnTo>
                  <a:lnTo>
                    <a:pt x="161" y="182"/>
                  </a:lnTo>
                  <a:lnTo>
                    <a:pt x="156" y="179"/>
                  </a:lnTo>
                  <a:lnTo>
                    <a:pt x="132" y="158"/>
                  </a:lnTo>
                  <a:lnTo>
                    <a:pt x="105" y="136"/>
                  </a:lnTo>
                  <a:lnTo>
                    <a:pt x="78" y="111"/>
                  </a:lnTo>
                  <a:lnTo>
                    <a:pt x="47" y="88"/>
                  </a:lnTo>
                  <a:lnTo>
                    <a:pt x="14" y="62"/>
                  </a:lnTo>
                  <a:lnTo>
                    <a:pt x="5" y="54"/>
                  </a:lnTo>
                  <a:lnTo>
                    <a:pt x="2" y="49"/>
                  </a:lnTo>
                  <a:lnTo>
                    <a:pt x="0" y="46"/>
                  </a:lnTo>
                  <a:lnTo>
                    <a:pt x="2" y="43"/>
                  </a:lnTo>
                  <a:lnTo>
                    <a:pt x="3" y="40"/>
                  </a:lnTo>
                  <a:lnTo>
                    <a:pt x="9" y="36"/>
                  </a:lnTo>
                  <a:lnTo>
                    <a:pt x="18" y="31"/>
                  </a:lnTo>
                  <a:lnTo>
                    <a:pt x="43" y="20"/>
                  </a:lnTo>
                  <a:lnTo>
                    <a:pt x="66" y="13"/>
                  </a:lnTo>
                  <a:lnTo>
                    <a:pt x="93" y="7"/>
                  </a:lnTo>
                  <a:lnTo>
                    <a:pt x="125" y="1"/>
                  </a:lnTo>
                  <a:lnTo>
                    <a:pt x="157" y="0"/>
                  </a:lnTo>
                  <a:lnTo>
                    <a:pt x="173" y="0"/>
                  </a:lnTo>
                  <a:lnTo>
                    <a:pt x="205" y="6"/>
                  </a:lnTo>
                  <a:lnTo>
                    <a:pt x="229" y="11"/>
                  </a:lnTo>
                </a:path>
              </a:pathLst>
            </a:custGeom>
            <a:noFill/>
            <a:ln w="76200" cap="flat">
              <a:solidFill>
                <a:srgbClr val="0000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3319" name="Group 82"/>
          <p:cNvGrpSpPr>
            <a:grpSpLocks/>
          </p:cNvGrpSpPr>
          <p:nvPr/>
        </p:nvGrpSpPr>
        <p:grpSpPr bwMode="auto">
          <a:xfrm>
            <a:off x="331788" y="3459163"/>
            <a:ext cx="1681162" cy="414337"/>
            <a:chOff x="174" y="2642"/>
            <a:chExt cx="883" cy="317"/>
          </a:xfrm>
        </p:grpSpPr>
        <p:sp>
          <p:nvSpPr>
            <p:cNvPr id="13326" name="Freeform 83"/>
            <p:cNvSpPr>
              <a:spLocks/>
            </p:cNvSpPr>
            <p:nvPr/>
          </p:nvSpPr>
          <p:spPr bwMode="auto">
            <a:xfrm>
              <a:off x="174" y="2670"/>
              <a:ext cx="31" cy="217"/>
            </a:xfrm>
            <a:custGeom>
              <a:avLst/>
              <a:gdLst>
                <a:gd name="T0" fmla="*/ 0 w 31"/>
                <a:gd name="T1" fmla="*/ 0 h 217"/>
                <a:gd name="T2" fmla="*/ 7 w 31"/>
                <a:gd name="T3" fmla="*/ 3 h 217"/>
                <a:gd name="T4" fmla="*/ 9 w 31"/>
                <a:gd name="T5" fmla="*/ 7 h 217"/>
                <a:gd name="T6" fmla="*/ 11 w 31"/>
                <a:gd name="T7" fmla="*/ 12 h 217"/>
                <a:gd name="T8" fmla="*/ 14 w 31"/>
                <a:gd name="T9" fmla="*/ 18 h 217"/>
                <a:gd name="T10" fmla="*/ 16 w 31"/>
                <a:gd name="T11" fmla="*/ 26 h 217"/>
                <a:gd name="T12" fmla="*/ 23 w 31"/>
                <a:gd name="T13" fmla="*/ 49 h 217"/>
                <a:gd name="T14" fmla="*/ 25 w 31"/>
                <a:gd name="T15" fmla="*/ 63 h 217"/>
                <a:gd name="T16" fmla="*/ 27 w 31"/>
                <a:gd name="T17" fmla="*/ 79 h 217"/>
                <a:gd name="T18" fmla="*/ 28 w 31"/>
                <a:gd name="T19" fmla="*/ 97 h 217"/>
                <a:gd name="T20" fmla="*/ 29 w 31"/>
                <a:gd name="T21" fmla="*/ 127 h 217"/>
                <a:gd name="T22" fmla="*/ 30 w 31"/>
                <a:gd name="T23" fmla="*/ 161 h 217"/>
                <a:gd name="T24" fmla="*/ 30 w 31"/>
                <a:gd name="T25" fmla="*/ 216 h 2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1" h="217">
                  <a:moveTo>
                    <a:pt x="0" y="0"/>
                  </a:moveTo>
                  <a:lnTo>
                    <a:pt x="7" y="3"/>
                  </a:lnTo>
                  <a:lnTo>
                    <a:pt x="9" y="7"/>
                  </a:lnTo>
                  <a:lnTo>
                    <a:pt x="11" y="12"/>
                  </a:lnTo>
                  <a:lnTo>
                    <a:pt x="14" y="18"/>
                  </a:lnTo>
                  <a:lnTo>
                    <a:pt x="16" y="26"/>
                  </a:lnTo>
                  <a:lnTo>
                    <a:pt x="23" y="49"/>
                  </a:lnTo>
                  <a:lnTo>
                    <a:pt x="25" y="63"/>
                  </a:lnTo>
                  <a:lnTo>
                    <a:pt x="27" y="79"/>
                  </a:lnTo>
                  <a:lnTo>
                    <a:pt x="28" y="97"/>
                  </a:lnTo>
                  <a:lnTo>
                    <a:pt x="29" y="127"/>
                  </a:lnTo>
                  <a:lnTo>
                    <a:pt x="30" y="161"/>
                  </a:lnTo>
                  <a:lnTo>
                    <a:pt x="30" y="216"/>
                  </a:lnTo>
                </a:path>
              </a:pathLst>
            </a:custGeom>
            <a:noFill/>
            <a:ln w="76200" cap="flat">
              <a:solidFill>
                <a:srgbClr val="0093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27" name="Freeform 84"/>
            <p:cNvSpPr>
              <a:spLocks/>
            </p:cNvSpPr>
            <p:nvPr/>
          </p:nvSpPr>
          <p:spPr bwMode="auto">
            <a:xfrm>
              <a:off x="174" y="2642"/>
              <a:ext cx="92" cy="119"/>
            </a:xfrm>
            <a:custGeom>
              <a:avLst/>
              <a:gdLst>
                <a:gd name="T0" fmla="*/ 0 w 92"/>
                <a:gd name="T1" fmla="*/ 10 h 119"/>
                <a:gd name="T2" fmla="*/ 3 w 92"/>
                <a:gd name="T3" fmla="*/ 3 h 119"/>
                <a:gd name="T4" fmla="*/ 7 w 92"/>
                <a:gd name="T5" fmla="*/ 2 h 119"/>
                <a:gd name="T6" fmla="*/ 14 w 92"/>
                <a:gd name="T7" fmla="*/ 0 h 119"/>
                <a:gd name="T8" fmla="*/ 21 w 92"/>
                <a:gd name="T9" fmla="*/ 0 h 119"/>
                <a:gd name="T10" fmla="*/ 29 w 92"/>
                <a:gd name="T11" fmla="*/ 0 h 119"/>
                <a:gd name="T12" fmla="*/ 37 w 92"/>
                <a:gd name="T13" fmla="*/ 0 h 119"/>
                <a:gd name="T14" fmla="*/ 44 w 92"/>
                <a:gd name="T15" fmla="*/ 2 h 119"/>
                <a:gd name="T16" fmla="*/ 52 w 92"/>
                <a:gd name="T17" fmla="*/ 4 h 119"/>
                <a:gd name="T18" fmla="*/ 58 w 92"/>
                <a:gd name="T19" fmla="*/ 6 h 119"/>
                <a:gd name="T20" fmla="*/ 65 w 92"/>
                <a:gd name="T21" fmla="*/ 9 h 119"/>
                <a:gd name="T22" fmla="*/ 70 w 92"/>
                <a:gd name="T23" fmla="*/ 13 h 119"/>
                <a:gd name="T24" fmla="*/ 74 w 92"/>
                <a:gd name="T25" fmla="*/ 17 h 119"/>
                <a:gd name="T26" fmla="*/ 77 w 92"/>
                <a:gd name="T27" fmla="*/ 20 h 119"/>
                <a:gd name="T28" fmla="*/ 81 w 92"/>
                <a:gd name="T29" fmla="*/ 25 h 119"/>
                <a:gd name="T30" fmla="*/ 85 w 92"/>
                <a:gd name="T31" fmla="*/ 30 h 119"/>
                <a:gd name="T32" fmla="*/ 88 w 92"/>
                <a:gd name="T33" fmla="*/ 35 h 119"/>
                <a:gd name="T34" fmla="*/ 90 w 92"/>
                <a:gd name="T35" fmla="*/ 42 h 119"/>
                <a:gd name="T36" fmla="*/ 91 w 92"/>
                <a:gd name="T37" fmla="*/ 50 h 119"/>
                <a:gd name="T38" fmla="*/ 91 w 92"/>
                <a:gd name="T39" fmla="*/ 59 h 119"/>
                <a:gd name="T40" fmla="*/ 90 w 92"/>
                <a:gd name="T41" fmla="*/ 66 h 119"/>
                <a:gd name="T42" fmla="*/ 88 w 92"/>
                <a:gd name="T43" fmla="*/ 72 h 119"/>
                <a:gd name="T44" fmla="*/ 87 w 92"/>
                <a:gd name="T45" fmla="*/ 77 h 119"/>
                <a:gd name="T46" fmla="*/ 85 w 92"/>
                <a:gd name="T47" fmla="*/ 82 h 119"/>
                <a:gd name="T48" fmla="*/ 82 w 92"/>
                <a:gd name="T49" fmla="*/ 87 h 119"/>
                <a:gd name="T50" fmla="*/ 79 w 92"/>
                <a:gd name="T51" fmla="*/ 91 h 119"/>
                <a:gd name="T52" fmla="*/ 75 w 92"/>
                <a:gd name="T53" fmla="*/ 95 h 119"/>
                <a:gd name="T54" fmla="*/ 71 w 92"/>
                <a:gd name="T55" fmla="*/ 98 h 119"/>
                <a:gd name="T56" fmla="*/ 68 w 92"/>
                <a:gd name="T57" fmla="*/ 101 h 119"/>
                <a:gd name="T58" fmla="*/ 63 w 92"/>
                <a:gd name="T59" fmla="*/ 103 h 119"/>
                <a:gd name="T60" fmla="*/ 58 w 92"/>
                <a:gd name="T61" fmla="*/ 105 h 119"/>
                <a:gd name="T62" fmla="*/ 53 w 92"/>
                <a:gd name="T63" fmla="*/ 108 h 119"/>
                <a:gd name="T64" fmla="*/ 48 w 92"/>
                <a:gd name="T65" fmla="*/ 110 h 119"/>
                <a:gd name="T66" fmla="*/ 30 w 92"/>
                <a:gd name="T67" fmla="*/ 118 h 11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92" h="119">
                  <a:moveTo>
                    <a:pt x="0" y="10"/>
                  </a:moveTo>
                  <a:lnTo>
                    <a:pt x="3" y="3"/>
                  </a:lnTo>
                  <a:lnTo>
                    <a:pt x="7" y="2"/>
                  </a:lnTo>
                  <a:lnTo>
                    <a:pt x="14" y="0"/>
                  </a:lnTo>
                  <a:lnTo>
                    <a:pt x="21" y="0"/>
                  </a:lnTo>
                  <a:lnTo>
                    <a:pt x="29" y="0"/>
                  </a:lnTo>
                  <a:lnTo>
                    <a:pt x="37" y="0"/>
                  </a:lnTo>
                  <a:lnTo>
                    <a:pt x="44" y="2"/>
                  </a:lnTo>
                  <a:lnTo>
                    <a:pt x="52" y="4"/>
                  </a:lnTo>
                  <a:lnTo>
                    <a:pt x="58" y="6"/>
                  </a:lnTo>
                  <a:lnTo>
                    <a:pt x="65" y="9"/>
                  </a:lnTo>
                  <a:lnTo>
                    <a:pt x="70" y="13"/>
                  </a:lnTo>
                  <a:lnTo>
                    <a:pt x="74" y="17"/>
                  </a:lnTo>
                  <a:lnTo>
                    <a:pt x="77" y="20"/>
                  </a:lnTo>
                  <a:lnTo>
                    <a:pt x="81" y="25"/>
                  </a:lnTo>
                  <a:lnTo>
                    <a:pt x="85" y="30"/>
                  </a:lnTo>
                  <a:lnTo>
                    <a:pt x="88" y="35"/>
                  </a:lnTo>
                  <a:lnTo>
                    <a:pt x="90" y="42"/>
                  </a:lnTo>
                  <a:lnTo>
                    <a:pt x="91" y="50"/>
                  </a:lnTo>
                  <a:lnTo>
                    <a:pt x="91" y="59"/>
                  </a:lnTo>
                  <a:lnTo>
                    <a:pt x="90" y="66"/>
                  </a:lnTo>
                  <a:lnTo>
                    <a:pt x="88" y="72"/>
                  </a:lnTo>
                  <a:lnTo>
                    <a:pt x="87" y="77"/>
                  </a:lnTo>
                  <a:lnTo>
                    <a:pt x="85" y="82"/>
                  </a:lnTo>
                  <a:lnTo>
                    <a:pt x="82" y="87"/>
                  </a:lnTo>
                  <a:lnTo>
                    <a:pt x="79" y="91"/>
                  </a:lnTo>
                  <a:lnTo>
                    <a:pt x="75" y="95"/>
                  </a:lnTo>
                  <a:lnTo>
                    <a:pt x="71" y="98"/>
                  </a:lnTo>
                  <a:lnTo>
                    <a:pt x="68" y="101"/>
                  </a:lnTo>
                  <a:lnTo>
                    <a:pt x="63" y="103"/>
                  </a:lnTo>
                  <a:lnTo>
                    <a:pt x="58" y="105"/>
                  </a:lnTo>
                  <a:lnTo>
                    <a:pt x="53" y="108"/>
                  </a:lnTo>
                  <a:lnTo>
                    <a:pt x="48" y="110"/>
                  </a:lnTo>
                  <a:lnTo>
                    <a:pt x="30" y="118"/>
                  </a:lnTo>
                </a:path>
              </a:pathLst>
            </a:custGeom>
            <a:noFill/>
            <a:ln w="76200" cap="flat">
              <a:solidFill>
                <a:srgbClr val="0093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28" name="Freeform 85"/>
            <p:cNvSpPr>
              <a:spLocks/>
            </p:cNvSpPr>
            <p:nvPr/>
          </p:nvSpPr>
          <p:spPr bwMode="auto">
            <a:xfrm>
              <a:off x="294" y="2753"/>
              <a:ext cx="79" cy="122"/>
            </a:xfrm>
            <a:custGeom>
              <a:avLst/>
              <a:gdLst>
                <a:gd name="T0" fmla="*/ 66 w 79"/>
                <a:gd name="T1" fmla="*/ 31 h 122"/>
                <a:gd name="T2" fmla="*/ 66 w 79"/>
                <a:gd name="T3" fmla="*/ 44 h 122"/>
                <a:gd name="T4" fmla="*/ 65 w 79"/>
                <a:gd name="T5" fmla="*/ 49 h 122"/>
                <a:gd name="T6" fmla="*/ 62 w 79"/>
                <a:gd name="T7" fmla="*/ 54 h 122"/>
                <a:gd name="T8" fmla="*/ 59 w 79"/>
                <a:gd name="T9" fmla="*/ 58 h 122"/>
                <a:gd name="T10" fmla="*/ 56 w 79"/>
                <a:gd name="T11" fmla="*/ 62 h 122"/>
                <a:gd name="T12" fmla="*/ 51 w 79"/>
                <a:gd name="T13" fmla="*/ 66 h 122"/>
                <a:gd name="T14" fmla="*/ 46 w 79"/>
                <a:gd name="T15" fmla="*/ 71 h 122"/>
                <a:gd name="T16" fmla="*/ 41 w 79"/>
                <a:gd name="T17" fmla="*/ 74 h 122"/>
                <a:gd name="T18" fmla="*/ 35 w 79"/>
                <a:gd name="T19" fmla="*/ 75 h 122"/>
                <a:gd name="T20" fmla="*/ 29 w 79"/>
                <a:gd name="T21" fmla="*/ 77 h 122"/>
                <a:gd name="T22" fmla="*/ 25 w 79"/>
                <a:gd name="T23" fmla="*/ 76 h 122"/>
                <a:gd name="T24" fmla="*/ 22 w 79"/>
                <a:gd name="T25" fmla="*/ 74 h 122"/>
                <a:gd name="T26" fmla="*/ 18 w 79"/>
                <a:gd name="T27" fmla="*/ 72 h 122"/>
                <a:gd name="T28" fmla="*/ 16 w 79"/>
                <a:gd name="T29" fmla="*/ 69 h 122"/>
                <a:gd name="T30" fmla="*/ 13 w 79"/>
                <a:gd name="T31" fmla="*/ 66 h 122"/>
                <a:gd name="T32" fmla="*/ 11 w 79"/>
                <a:gd name="T33" fmla="*/ 62 h 122"/>
                <a:gd name="T34" fmla="*/ 8 w 79"/>
                <a:gd name="T35" fmla="*/ 57 h 122"/>
                <a:gd name="T36" fmla="*/ 1 w 79"/>
                <a:gd name="T37" fmla="*/ 44 h 122"/>
                <a:gd name="T38" fmla="*/ 0 w 79"/>
                <a:gd name="T39" fmla="*/ 38 h 122"/>
                <a:gd name="T40" fmla="*/ 1 w 79"/>
                <a:gd name="T41" fmla="*/ 32 h 122"/>
                <a:gd name="T42" fmla="*/ 2 w 79"/>
                <a:gd name="T43" fmla="*/ 26 h 122"/>
                <a:gd name="T44" fmla="*/ 4 w 79"/>
                <a:gd name="T45" fmla="*/ 20 h 122"/>
                <a:gd name="T46" fmla="*/ 6 w 79"/>
                <a:gd name="T47" fmla="*/ 15 h 122"/>
                <a:gd name="T48" fmla="*/ 8 w 79"/>
                <a:gd name="T49" fmla="*/ 11 h 122"/>
                <a:gd name="T50" fmla="*/ 11 w 79"/>
                <a:gd name="T51" fmla="*/ 6 h 122"/>
                <a:gd name="T52" fmla="*/ 14 w 79"/>
                <a:gd name="T53" fmla="*/ 3 h 122"/>
                <a:gd name="T54" fmla="*/ 17 w 79"/>
                <a:gd name="T55" fmla="*/ 0 h 122"/>
                <a:gd name="T56" fmla="*/ 21 w 79"/>
                <a:gd name="T57" fmla="*/ 1 h 122"/>
                <a:gd name="T58" fmla="*/ 25 w 79"/>
                <a:gd name="T59" fmla="*/ 3 h 122"/>
                <a:gd name="T60" fmla="*/ 28 w 79"/>
                <a:gd name="T61" fmla="*/ 6 h 122"/>
                <a:gd name="T62" fmla="*/ 32 w 79"/>
                <a:gd name="T63" fmla="*/ 9 h 122"/>
                <a:gd name="T64" fmla="*/ 36 w 79"/>
                <a:gd name="T65" fmla="*/ 12 h 122"/>
                <a:gd name="T66" fmla="*/ 40 w 79"/>
                <a:gd name="T67" fmla="*/ 14 h 122"/>
                <a:gd name="T68" fmla="*/ 43 w 79"/>
                <a:gd name="T69" fmla="*/ 17 h 122"/>
                <a:gd name="T70" fmla="*/ 46 w 79"/>
                <a:gd name="T71" fmla="*/ 20 h 122"/>
                <a:gd name="T72" fmla="*/ 49 w 79"/>
                <a:gd name="T73" fmla="*/ 24 h 122"/>
                <a:gd name="T74" fmla="*/ 51 w 79"/>
                <a:gd name="T75" fmla="*/ 28 h 122"/>
                <a:gd name="T76" fmla="*/ 53 w 79"/>
                <a:gd name="T77" fmla="*/ 33 h 122"/>
                <a:gd name="T78" fmla="*/ 56 w 79"/>
                <a:gd name="T79" fmla="*/ 38 h 122"/>
                <a:gd name="T80" fmla="*/ 57 w 79"/>
                <a:gd name="T81" fmla="*/ 44 h 122"/>
                <a:gd name="T82" fmla="*/ 58 w 79"/>
                <a:gd name="T83" fmla="*/ 50 h 122"/>
                <a:gd name="T84" fmla="*/ 59 w 79"/>
                <a:gd name="T85" fmla="*/ 56 h 122"/>
                <a:gd name="T86" fmla="*/ 60 w 79"/>
                <a:gd name="T87" fmla="*/ 62 h 122"/>
                <a:gd name="T88" fmla="*/ 61 w 79"/>
                <a:gd name="T89" fmla="*/ 69 h 122"/>
                <a:gd name="T90" fmla="*/ 65 w 79"/>
                <a:gd name="T91" fmla="*/ 84 h 122"/>
                <a:gd name="T92" fmla="*/ 67 w 79"/>
                <a:gd name="T93" fmla="*/ 92 h 122"/>
                <a:gd name="T94" fmla="*/ 78 w 79"/>
                <a:gd name="T95" fmla="*/ 121 h 12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79" h="122">
                  <a:moveTo>
                    <a:pt x="66" y="31"/>
                  </a:moveTo>
                  <a:lnTo>
                    <a:pt x="66" y="44"/>
                  </a:lnTo>
                  <a:lnTo>
                    <a:pt x="65" y="49"/>
                  </a:lnTo>
                  <a:lnTo>
                    <a:pt x="62" y="54"/>
                  </a:lnTo>
                  <a:lnTo>
                    <a:pt x="59" y="58"/>
                  </a:lnTo>
                  <a:lnTo>
                    <a:pt x="56" y="62"/>
                  </a:lnTo>
                  <a:lnTo>
                    <a:pt x="51" y="66"/>
                  </a:lnTo>
                  <a:lnTo>
                    <a:pt x="46" y="71"/>
                  </a:lnTo>
                  <a:lnTo>
                    <a:pt x="41" y="74"/>
                  </a:lnTo>
                  <a:lnTo>
                    <a:pt x="35" y="75"/>
                  </a:lnTo>
                  <a:lnTo>
                    <a:pt x="29" y="77"/>
                  </a:lnTo>
                  <a:lnTo>
                    <a:pt x="25" y="76"/>
                  </a:lnTo>
                  <a:lnTo>
                    <a:pt x="22" y="74"/>
                  </a:lnTo>
                  <a:lnTo>
                    <a:pt x="18" y="72"/>
                  </a:lnTo>
                  <a:lnTo>
                    <a:pt x="16" y="69"/>
                  </a:lnTo>
                  <a:lnTo>
                    <a:pt x="13" y="66"/>
                  </a:lnTo>
                  <a:lnTo>
                    <a:pt x="11" y="62"/>
                  </a:lnTo>
                  <a:lnTo>
                    <a:pt x="8" y="57"/>
                  </a:lnTo>
                  <a:lnTo>
                    <a:pt x="1" y="44"/>
                  </a:lnTo>
                  <a:lnTo>
                    <a:pt x="0" y="38"/>
                  </a:lnTo>
                  <a:lnTo>
                    <a:pt x="1" y="32"/>
                  </a:lnTo>
                  <a:lnTo>
                    <a:pt x="2" y="26"/>
                  </a:lnTo>
                  <a:lnTo>
                    <a:pt x="4" y="20"/>
                  </a:lnTo>
                  <a:lnTo>
                    <a:pt x="6" y="15"/>
                  </a:lnTo>
                  <a:lnTo>
                    <a:pt x="8" y="11"/>
                  </a:lnTo>
                  <a:lnTo>
                    <a:pt x="11" y="6"/>
                  </a:lnTo>
                  <a:lnTo>
                    <a:pt x="14" y="3"/>
                  </a:lnTo>
                  <a:lnTo>
                    <a:pt x="17" y="0"/>
                  </a:lnTo>
                  <a:lnTo>
                    <a:pt x="21" y="1"/>
                  </a:lnTo>
                  <a:lnTo>
                    <a:pt x="25" y="3"/>
                  </a:lnTo>
                  <a:lnTo>
                    <a:pt x="28" y="6"/>
                  </a:lnTo>
                  <a:lnTo>
                    <a:pt x="32" y="9"/>
                  </a:lnTo>
                  <a:lnTo>
                    <a:pt x="36" y="12"/>
                  </a:lnTo>
                  <a:lnTo>
                    <a:pt x="40" y="14"/>
                  </a:lnTo>
                  <a:lnTo>
                    <a:pt x="43" y="17"/>
                  </a:lnTo>
                  <a:lnTo>
                    <a:pt x="46" y="20"/>
                  </a:lnTo>
                  <a:lnTo>
                    <a:pt x="49" y="24"/>
                  </a:lnTo>
                  <a:lnTo>
                    <a:pt x="51" y="28"/>
                  </a:lnTo>
                  <a:lnTo>
                    <a:pt x="53" y="33"/>
                  </a:lnTo>
                  <a:lnTo>
                    <a:pt x="56" y="38"/>
                  </a:lnTo>
                  <a:lnTo>
                    <a:pt x="57" y="44"/>
                  </a:lnTo>
                  <a:lnTo>
                    <a:pt x="58" y="50"/>
                  </a:lnTo>
                  <a:lnTo>
                    <a:pt x="59" y="56"/>
                  </a:lnTo>
                  <a:lnTo>
                    <a:pt x="60" y="62"/>
                  </a:lnTo>
                  <a:lnTo>
                    <a:pt x="61" y="69"/>
                  </a:lnTo>
                  <a:lnTo>
                    <a:pt x="65" y="84"/>
                  </a:lnTo>
                  <a:lnTo>
                    <a:pt x="67" y="92"/>
                  </a:lnTo>
                  <a:lnTo>
                    <a:pt x="78" y="121"/>
                  </a:lnTo>
                </a:path>
              </a:pathLst>
            </a:custGeom>
            <a:noFill/>
            <a:ln w="76200" cap="flat">
              <a:solidFill>
                <a:srgbClr val="0093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29" name="Freeform 86"/>
            <p:cNvSpPr>
              <a:spLocks/>
            </p:cNvSpPr>
            <p:nvPr/>
          </p:nvSpPr>
          <p:spPr bwMode="auto">
            <a:xfrm>
              <a:off x="422" y="2748"/>
              <a:ext cx="82" cy="121"/>
            </a:xfrm>
            <a:custGeom>
              <a:avLst/>
              <a:gdLst>
                <a:gd name="T0" fmla="*/ 46 w 82"/>
                <a:gd name="T1" fmla="*/ 0 h 121"/>
                <a:gd name="T2" fmla="*/ 21 w 82"/>
                <a:gd name="T3" fmla="*/ 8 h 121"/>
                <a:gd name="T4" fmla="*/ 16 w 82"/>
                <a:gd name="T5" fmla="*/ 11 h 121"/>
                <a:gd name="T6" fmla="*/ 11 w 82"/>
                <a:gd name="T7" fmla="*/ 14 h 121"/>
                <a:gd name="T8" fmla="*/ 7 w 82"/>
                <a:gd name="T9" fmla="*/ 17 h 121"/>
                <a:gd name="T10" fmla="*/ 4 w 82"/>
                <a:gd name="T11" fmla="*/ 22 h 121"/>
                <a:gd name="T12" fmla="*/ 2 w 82"/>
                <a:gd name="T13" fmla="*/ 26 h 121"/>
                <a:gd name="T14" fmla="*/ 0 w 82"/>
                <a:gd name="T15" fmla="*/ 32 h 121"/>
                <a:gd name="T16" fmla="*/ 1 w 82"/>
                <a:gd name="T17" fmla="*/ 37 h 121"/>
                <a:gd name="T18" fmla="*/ 3 w 82"/>
                <a:gd name="T19" fmla="*/ 41 h 121"/>
                <a:gd name="T20" fmla="*/ 5 w 82"/>
                <a:gd name="T21" fmla="*/ 45 h 121"/>
                <a:gd name="T22" fmla="*/ 10 w 82"/>
                <a:gd name="T23" fmla="*/ 50 h 121"/>
                <a:gd name="T24" fmla="*/ 17 w 82"/>
                <a:gd name="T25" fmla="*/ 53 h 121"/>
                <a:gd name="T26" fmla="*/ 24 w 82"/>
                <a:gd name="T27" fmla="*/ 58 h 121"/>
                <a:gd name="T28" fmla="*/ 32 w 82"/>
                <a:gd name="T29" fmla="*/ 61 h 121"/>
                <a:gd name="T30" fmla="*/ 38 w 82"/>
                <a:gd name="T31" fmla="*/ 64 h 121"/>
                <a:gd name="T32" fmla="*/ 45 w 82"/>
                <a:gd name="T33" fmla="*/ 67 h 121"/>
                <a:gd name="T34" fmla="*/ 52 w 82"/>
                <a:gd name="T35" fmla="*/ 69 h 121"/>
                <a:gd name="T36" fmla="*/ 59 w 82"/>
                <a:gd name="T37" fmla="*/ 71 h 121"/>
                <a:gd name="T38" fmla="*/ 67 w 82"/>
                <a:gd name="T39" fmla="*/ 74 h 121"/>
                <a:gd name="T40" fmla="*/ 72 w 82"/>
                <a:gd name="T41" fmla="*/ 76 h 121"/>
                <a:gd name="T42" fmla="*/ 77 w 82"/>
                <a:gd name="T43" fmla="*/ 80 h 121"/>
                <a:gd name="T44" fmla="*/ 81 w 82"/>
                <a:gd name="T45" fmla="*/ 83 h 121"/>
                <a:gd name="T46" fmla="*/ 80 w 82"/>
                <a:gd name="T47" fmla="*/ 87 h 121"/>
                <a:gd name="T48" fmla="*/ 78 w 82"/>
                <a:gd name="T49" fmla="*/ 91 h 121"/>
                <a:gd name="T50" fmla="*/ 73 w 82"/>
                <a:gd name="T51" fmla="*/ 94 h 121"/>
                <a:gd name="T52" fmla="*/ 68 w 82"/>
                <a:gd name="T53" fmla="*/ 98 h 121"/>
                <a:gd name="T54" fmla="*/ 63 w 82"/>
                <a:gd name="T55" fmla="*/ 100 h 121"/>
                <a:gd name="T56" fmla="*/ 57 w 82"/>
                <a:gd name="T57" fmla="*/ 103 h 121"/>
                <a:gd name="T58" fmla="*/ 51 w 82"/>
                <a:gd name="T59" fmla="*/ 105 h 121"/>
                <a:gd name="T60" fmla="*/ 45 w 82"/>
                <a:gd name="T61" fmla="*/ 107 h 121"/>
                <a:gd name="T62" fmla="*/ 40 w 82"/>
                <a:gd name="T63" fmla="*/ 110 h 121"/>
                <a:gd name="T64" fmla="*/ 34 w 82"/>
                <a:gd name="T65" fmla="*/ 111 h 121"/>
                <a:gd name="T66" fmla="*/ 28 w 82"/>
                <a:gd name="T67" fmla="*/ 112 h 121"/>
                <a:gd name="T68" fmla="*/ 4 w 82"/>
                <a:gd name="T69" fmla="*/ 120 h 12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82" h="121">
                  <a:moveTo>
                    <a:pt x="46" y="0"/>
                  </a:moveTo>
                  <a:lnTo>
                    <a:pt x="21" y="8"/>
                  </a:lnTo>
                  <a:lnTo>
                    <a:pt x="16" y="11"/>
                  </a:lnTo>
                  <a:lnTo>
                    <a:pt x="11" y="14"/>
                  </a:lnTo>
                  <a:lnTo>
                    <a:pt x="7" y="17"/>
                  </a:lnTo>
                  <a:lnTo>
                    <a:pt x="4" y="22"/>
                  </a:lnTo>
                  <a:lnTo>
                    <a:pt x="2" y="26"/>
                  </a:lnTo>
                  <a:lnTo>
                    <a:pt x="0" y="32"/>
                  </a:lnTo>
                  <a:lnTo>
                    <a:pt x="1" y="37"/>
                  </a:lnTo>
                  <a:lnTo>
                    <a:pt x="3" y="41"/>
                  </a:lnTo>
                  <a:lnTo>
                    <a:pt x="5" y="45"/>
                  </a:lnTo>
                  <a:lnTo>
                    <a:pt x="10" y="50"/>
                  </a:lnTo>
                  <a:lnTo>
                    <a:pt x="17" y="53"/>
                  </a:lnTo>
                  <a:lnTo>
                    <a:pt x="24" y="58"/>
                  </a:lnTo>
                  <a:lnTo>
                    <a:pt x="32" y="61"/>
                  </a:lnTo>
                  <a:lnTo>
                    <a:pt x="38" y="64"/>
                  </a:lnTo>
                  <a:lnTo>
                    <a:pt x="45" y="67"/>
                  </a:lnTo>
                  <a:lnTo>
                    <a:pt x="52" y="69"/>
                  </a:lnTo>
                  <a:lnTo>
                    <a:pt x="59" y="71"/>
                  </a:lnTo>
                  <a:lnTo>
                    <a:pt x="67" y="74"/>
                  </a:lnTo>
                  <a:lnTo>
                    <a:pt x="72" y="76"/>
                  </a:lnTo>
                  <a:lnTo>
                    <a:pt x="77" y="80"/>
                  </a:lnTo>
                  <a:lnTo>
                    <a:pt x="81" y="83"/>
                  </a:lnTo>
                  <a:lnTo>
                    <a:pt x="80" y="87"/>
                  </a:lnTo>
                  <a:lnTo>
                    <a:pt x="78" y="91"/>
                  </a:lnTo>
                  <a:lnTo>
                    <a:pt x="73" y="94"/>
                  </a:lnTo>
                  <a:lnTo>
                    <a:pt x="68" y="98"/>
                  </a:lnTo>
                  <a:lnTo>
                    <a:pt x="63" y="100"/>
                  </a:lnTo>
                  <a:lnTo>
                    <a:pt x="57" y="103"/>
                  </a:lnTo>
                  <a:lnTo>
                    <a:pt x="51" y="105"/>
                  </a:lnTo>
                  <a:lnTo>
                    <a:pt x="45" y="107"/>
                  </a:lnTo>
                  <a:lnTo>
                    <a:pt x="40" y="110"/>
                  </a:lnTo>
                  <a:lnTo>
                    <a:pt x="34" y="111"/>
                  </a:lnTo>
                  <a:lnTo>
                    <a:pt x="28" y="112"/>
                  </a:lnTo>
                  <a:lnTo>
                    <a:pt x="4" y="120"/>
                  </a:lnTo>
                </a:path>
              </a:pathLst>
            </a:custGeom>
            <a:noFill/>
            <a:ln w="76200" cap="flat">
              <a:solidFill>
                <a:srgbClr val="0093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30" name="Freeform 87"/>
            <p:cNvSpPr>
              <a:spLocks/>
            </p:cNvSpPr>
            <p:nvPr/>
          </p:nvSpPr>
          <p:spPr bwMode="auto">
            <a:xfrm>
              <a:off x="540" y="2754"/>
              <a:ext cx="79" cy="133"/>
            </a:xfrm>
            <a:custGeom>
              <a:avLst/>
              <a:gdLst>
                <a:gd name="T0" fmla="*/ 78 w 79"/>
                <a:gd name="T1" fmla="*/ 0 h 133"/>
                <a:gd name="T2" fmla="*/ 68 w 79"/>
                <a:gd name="T3" fmla="*/ 0 h 133"/>
                <a:gd name="T4" fmla="*/ 63 w 79"/>
                <a:gd name="T5" fmla="*/ 1 h 133"/>
                <a:gd name="T6" fmla="*/ 56 w 79"/>
                <a:gd name="T7" fmla="*/ 2 h 133"/>
                <a:gd name="T8" fmla="*/ 50 w 79"/>
                <a:gd name="T9" fmla="*/ 3 h 133"/>
                <a:gd name="T10" fmla="*/ 35 w 79"/>
                <a:gd name="T11" fmla="*/ 7 h 133"/>
                <a:gd name="T12" fmla="*/ 28 w 79"/>
                <a:gd name="T13" fmla="*/ 8 h 133"/>
                <a:gd name="T14" fmla="*/ 22 w 79"/>
                <a:gd name="T15" fmla="*/ 12 h 133"/>
                <a:gd name="T16" fmla="*/ 19 w 79"/>
                <a:gd name="T17" fmla="*/ 17 h 133"/>
                <a:gd name="T18" fmla="*/ 17 w 79"/>
                <a:gd name="T19" fmla="*/ 23 h 133"/>
                <a:gd name="T20" fmla="*/ 17 w 79"/>
                <a:gd name="T21" fmla="*/ 30 h 133"/>
                <a:gd name="T22" fmla="*/ 19 w 79"/>
                <a:gd name="T23" fmla="*/ 36 h 133"/>
                <a:gd name="T24" fmla="*/ 23 w 79"/>
                <a:gd name="T25" fmla="*/ 42 h 133"/>
                <a:gd name="T26" fmla="*/ 26 w 79"/>
                <a:gd name="T27" fmla="*/ 47 h 133"/>
                <a:gd name="T28" fmla="*/ 31 w 79"/>
                <a:gd name="T29" fmla="*/ 50 h 133"/>
                <a:gd name="T30" fmla="*/ 34 w 79"/>
                <a:gd name="T31" fmla="*/ 53 h 133"/>
                <a:gd name="T32" fmla="*/ 40 w 79"/>
                <a:gd name="T33" fmla="*/ 57 h 133"/>
                <a:gd name="T34" fmla="*/ 46 w 79"/>
                <a:gd name="T35" fmla="*/ 61 h 133"/>
                <a:gd name="T36" fmla="*/ 52 w 79"/>
                <a:gd name="T37" fmla="*/ 64 h 133"/>
                <a:gd name="T38" fmla="*/ 59 w 79"/>
                <a:gd name="T39" fmla="*/ 69 h 133"/>
                <a:gd name="T40" fmla="*/ 65 w 79"/>
                <a:gd name="T41" fmla="*/ 74 h 133"/>
                <a:gd name="T42" fmla="*/ 71 w 79"/>
                <a:gd name="T43" fmla="*/ 79 h 133"/>
                <a:gd name="T44" fmla="*/ 74 w 79"/>
                <a:gd name="T45" fmla="*/ 85 h 133"/>
                <a:gd name="T46" fmla="*/ 75 w 79"/>
                <a:gd name="T47" fmla="*/ 91 h 133"/>
                <a:gd name="T48" fmla="*/ 74 w 79"/>
                <a:gd name="T49" fmla="*/ 97 h 133"/>
                <a:gd name="T50" fmla="*/ 71 w 79"/>
                <a:gd name="T51" fmla="*/ 101 h 133"/>
                <a:gd name="T52" fmla="*/ 66 w 79"/>
                <a:gd name="T53" fmla="*/ 106 h 133"/>
                <a:gd name="T54" fmla="*/ 60 w 79"/>
                <a:gd name="T55" fmla="*/ 111 h 133"/>
                <a:gd name="T56" fmla="*/ 54 w 79"/>
                <a:gd name="T57" fmla="*/ 115 h 133"/>
                <a:gd name="T58" fmla="*/ 48 w 79"/>
                <a:gd name="T59" fmla="*/ 118 h 133"/>
                <a:gd name="T60" fmla="*/ 42 w 79"/>
                <a:gd name="T61" fmla="*/ 121 h 133"/>
                <a:gd name="T62" fmla="*/ 36 w 79"/>
                <a:gd name="T63" fmla="*/ 122 h 133"/>
                <a:gd name="T64" fmla="*/ 30 w 79"/>
                <a:gd name="T65" fmla="*/ 124 h 133"/>
                <a:gd name="T66" fmla="*/ 0 w 79"/>
                <a:gd name="T67" fmla="*/ 132 h 13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9" h="133">
                  <a:moveTo>
                    <a:pt x="78" y="0"/>
                  </a:moveTo>
                  <a:lnTo>
                    <a:pt x="68" y="0"/>
                  </a:lnTo>
                  <a:lnTo>
                    <a:pt x="63" y="1"/>
                  </a:lnTo>
                  <a:lnTo>
                    <a:pt x="56" y="2"/>
                  </a:lnTo>
                  <a:lnTo>
                    <a:pt x="50" y="3"/>
                  </a:lnTo>
                  <a:lnTo>
                    <a:pt x="35" y="7"/>
                  </a:lnTo>
                  <a:lnTo>
                    <a:pt x="28" y="8"/>
                  </a:lnTo>
                  <a:lnTo>
                    <a:pt x="22" y="12"/>
                  </a:lnTo>
                  <a:lnTo>
                    <a:pt x="19" y="17"/>
                  </a:lnTo>
                  <a:lnTo>
                    <a:pt x="17" y="23"/>
                  </a:lnTo>
                  <a:lnTo>
                    <a:pt x="17" y="30"/>
                  </a:lnTo>
                  <a:lnTo>
                    <a:pt x="19" y="36"/>
                  </a:lnTo>
                  <a:lnTo>
                    <a:pt x="23" y="42"/>
                  </a:lnTo>
                  <a:lnTo>
                    <a:pt x="26" y="47"/>
                  </a:lnTo>
                  <a:lnTo>
                    <a:pt x="31" y="50"/>
                  </a:lnTo>
                  <a:lnTo>
                    <a:pt x="34" y="53"/>
                  </a:lnTo>
                  <a:lnTo>
                    <a:pt x="40" y="57"/>
                  </a:lnTo>
                  <a:lnTo>
                    <a:pt x="46" y="61"/>
                  </a:lnTo>
                  <a:lnTo>
                    <a:pt x="52" y="64"/>
                  </a:lnTo>
                  <a:lnTo>
                    <a:pt x="59" y="69"/>
                  </a:lnTo>
                  <a:lnTo>
                    <a:pt x="65" y="74"/>
                  </a:lnTo>
                  <a:lnTo>
                    <a:pt x="71" y="79"/>
                  </a:lnTo>
                  <a:lnTo>
                    <a:pt x="74" y="85"/>
                  </a:lnTo>
                  <a:lnTo>
                    <a:pt x="75" y="91"/>
                  </a:lnTo>
                  <a:lnTo>
                    <a:pt x="74" y="97"/>
                  </a:lnTo>
                  <a:lnTo>
                    <a:pt x="71" y="101"/>
                  </a:lnTo>
                  <a:lnTo>
                    <a:pt x="66" y="106"/>
                  </a:lnTo>
                  <a:lnTo>
                    <a:pt x="60" y="111"/>
                  </a:lnTo>
                  <a:lnTo>
                    <a:pt x="54" y="115"/>
                  </a:lnTo>
                  <a:lnTo>
                    <a:pt x="48" y="118"/>
                  </a:lnTo>
                  <a:lnTo>
                    <a:pt x="42" y="121"/>
                  </a:lnTo>
                  <a:lnTo>
                    <a:pt x="36" y="122"/>
                  </a:lnTo>
                  <a:lnTo>
                    <a:pt x="30" y="124"/>
                  </a:lnTo>
                  <a:lnTo>
                    <a:pt x="0" y="132"/>
                  </a:lnTo>
                </a:path>
              </a:pathLst>
            </a:custGeom>
            <a:noFill/>
            <a:ln w="76200" cap="flat">
              <a:solidFill>
                <a:srgbClr val="0093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31" name="Freeform 88"/>
            <p:cNvSpPr>
              <a:spLocks/>
            </p:cNvSpPr>
            <p:nvPr/>
          </p:nvSpPr>
          <p:spPr bwMode="auto">
            <a:xfrm>
              <a:off x="684" y="2808"/>
              <a:ext cx="5" cy="115"/>
            </a:xfrm>
            <a:custGeom>
              <a:avLst/>
              <a:gdLst>
                <a:gd name="T0" fmla="*/ 0 w 5"/>
                <a:gd name="T1" fmla="*/ 0 h 115"/>
                <a:gd name="T2" fmla="*/ 3 w 5"/>
                <a:gd name="T3" fmla="*/ 19 h 115"/>
                <a:gd name="T4" fmla="*/ 4 w 5"/>
                <a:gd name="T5" fmla="*/ 28 h 115"/>
                <a:gd name="T6" fmla="*/ 0 w 5"/>
                <a:gd name="T7" fmla="*/ 114 h 11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15">
                  <a:moveTo>
                    <a:pt x="0" y="0"/>
                  </a:moveTo>
                  <a:lnTo>
                    <a:pt x="3" y="19"/>
                  </a:lnTo>
                  <a:lnTo>
                    <a:pt x="4" y="28"/>
                  </a:lnTo>
                  <a:lnTo>
                    <a:pt x="0" y="114"/>
                  </a:lnTo>
                </a:path>
              </a:pathLst>
            </a:custGeom>
            <a:noFill/>
            <a:ln w="76200" cap="flat">
              <a:solidFill>
                <a:srgbClr val="0093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32" name="Freeform 89"/>
            <p:cNvSpPr>
              <a:spLocks/>
            </p:cNvSpPr>
            <p:nvPr/>
          </p:nvSpPr>
          <p:spPr bwMode="auto">
            <a:xfrm>
              <a:off x="636" y="2724"/>
              <a:ext cx="1" cy="7"/>
            </a:xfrm>
            <a:custGeom>
              <a:avLst/>
              <a:gdLst>
                <a:gd name="T0" fmla="*/ 0 w 1"/>
                <a:gd name="T1" fmla="*/ 0 h 7"/>
                <a:gd name="T2" fmla="*/ 0 w 1"/>
                <a:gd name="T3" fmla="*/ 6 h 7"/>
                <a:gd name="T4" fmla="*/ 0 60000 65536"/>
                <a:gd name="T5" fmla="*/ 0 60000 65536"/>
              </a:gdLst>
              <a:ahLst/>
              <a:cxnLst>
                <a:cxn ang="T4">
                  <a:pos x="T0" y="T1"/>
                </a:cxn>
                <a:cxn ang="T5">
                  <a:pos x="T2" y="T3"/>
                </a:cxn>
              </a:cxnLst>
              <a:rect l="0" t="0" r="r" b="b"/>
              <a:pathLst>
                <a:path w="1" h="7">
                  <a:moveTo>
                    <a:pt x="0" y="0"/>
                  </a:moveTo>
                  <a:lnTo>
                    <a:pt x="0" y="6"/>
                  </a:lnTo>
                </a:path>
              </a:pathLst>
            </a:custGeom>
            <a:noFill/>
            <a:ln w="76200" cap="flat">
              <a:solidFill>
                <a:srgbClr val="0093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33" name="Freeform 90"/>
            <p:cNvSpPr>
              <a:spLocks/>
            </p:cNvSpPr>
            <p:nvPr/>
          </p:nvSpPr>
          <p:spPr bwMode="auto">
            <a:xfrm>
              <a:off x="762" y="2790"/>
              <a:ext cx="13" cy="92"/>
            </a:xfrm>
            <a:custGeom>
              <a:avLst/>
              <a:gdLst>
                <a:gd name="T0" fmla="*/ 0 w 13"/>
                <a:gd name="T1" fmla="*/ 48 h 92"/>
                <a:gd name="T2" fmla="*/ 0 w 13"/>
                <a:gd name="T3" fmla="*/ 73 h 92"/>
                <a:gd name="T4" fmla="*/ 1 w 13"/>
                <a:gd name="T5" fmla="*/ 79 h 92"/>
                <a:gd name="T6" fmla="*/ 2 w 13"/>
                <a:gd name="T7" fmla="*/ 85 h 92"/>
                <a:gd name="T8" fmla="*/ 3 w 13"/>
                <a:gd name="T9" fmla="*/ 91 h 92"/>
                <a:gd name="T10" fmla="*/ 5 w 13"/>
                <a:gd name="T11" fmla="*/ 91 h 92"/>
                <a:gd name="T12" fmla="*/ 7 w 13"/>
                <a:gd name="T13" fmla="*/ 88 h 92"/>
                <a:gd name="T14" fmla="*/ 8 w 13"/>
                <a:gd name="T15" fmla="*/ 83 h 92"/>
                <a:gd name="T16" fmla="*/ 10 w 13"/>
                <a:gd name="T17" fmla="*/ 73 h 92"/>
                <a:gd name="T18" fmla="*/ 12 w 13"/>
                <a:gd name="T19" fmla="*/ 61 h 92"/>
                <a:gd name="T20" fmla="*/ 12 w 13"/>
                <a:gd name="T21" fmla="*/ 0 h 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 h="92">
                  <a:moveTo>
                    <a:pt x="0" y="48"/>
                  </a:moveTo>
                  <a:lnTo>
                    <a:pt x="0" y="73"/>
                  </a:lnTo>
                  <a:lnTo>
                    <a:pt x="1" y="79"/>
                  </a:lnTo>
                  <a:lnTo>
                    <a:pt x="2" y="85"/>
                  </a:lnTo>
                  <a:lnTo>
                    <a:pt x="3" y="91"/>
                  </a:lnTo>
                  <a:lnTo>
                    <a:pt x="5" y="91"/>
                  </a:lnTo>
                  <a:lnTo>
                    <a:pt x="7" y="88"/>
                  </a:lnTo>
                  <a:lnTo>
                    <a:pt x="8" y="83"/>
                  </a:lnTo>
                  <a:lnTo>
                    <a:pt x="10" y="73"/>
                  </a:lnTo>
                  <a:lnTo>
                    <a:pt x="12" y="61"/>
                  </a:lnTo>
                  <a:lnTo>
                    <a:pt x="12" y="0"/>
                  </a:lnTo>
                </a:path>
              </a:pathLst>
            </a:custGeom>
            <a:noFill/>
            <a:ln w="76200" cap="flat">
              <a:solidFill>
                <a:srgbClr val="0093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34" name="Freeform 91"/>
            <p:cNvSpPr>
              <a:spLocks/>
            </p:cNvSpPr>
            <p:nvPr/>
          </p:nvSpPr>
          <p:spPr bwMode="auto">
            <a:xfrm>
              <a:off x="804" y="2768"/>
              <a:ext cx="109" cy="107"/>
            </a:xfrm>
            <a:custGeom>
              <a:avLst/>
              <a:gdLst>
                <a:gd name="T0" fmla="*/ 0 w 109"/>
                <a:gd name="T1" fmla="*/ 58 h 107"/>
                <a:gd name="T2" fmla="*/ 7 w 109"/>
                <a:gd name="T3" fmla="*/ 61 h 107"/>
                <a:gd name="T4" fmla="*/ 10 w 109"/>
                <a:gd name="T5" fmla="*/ 62 h 107"/>
                <a:gd name="T6" fmla="*/ 15 w 109"/>
                <a:gd name="T7" fmla="*/ 63 h 107"/>
                <a:gd name="T8" fmla="*/ 20 w 109"/>
                <a:gd name="T9" fmla="*/ 63 h 107"/>
                <a:gd name="T10" fmla="*/ 25 w 109"/>
                <a:gd name="T11" fmla="*/ 63 h 107"/>
                <a:gd name="T12" fmla="*/ 31 w 109"/>
                <a:gd name="T13" fmla="*/ 62 h 107"/>
                <a:gd name="T14" fmla="*/ 37 w 109"/>
                <a:gd name="T15" fmla="*/ 60 h 107"/>
                <a:gd name="T16" fmla="*/ 42 w 109"/>
                <a:gd name="T17" fmla="*/ 59 h 107"/>
                <a:gd name="T18" fmla="*/ 46 w 109"/>
                <a:gd name="T19" fmla="*/ 56 h 107"/>
                <a:gd name="T20" fmla="*/ 51 w 109"/>
                <a:gd name="T21" fmla="*/ 53 h 107"/>
                <a:gd name="T22" fmla="*/ 55 w 109"/>
                <a:gd name="T23" fmla="*/ 49 h 107"/>
                <a:gd name="T24" fmla="*/ 59 w 109"/>
                <a:gd name="T25" fmla="*/ 45 h 107"/>
                <a:gd name="T26" fmla="*/ 64 w 109"/>
                <a:gd name="T27" fmla="*/ 42 h 107"/>
                <a:gd name="T28" fmla="*/ 67 w 109"/>
                <a:gd name="T29" fmla="*/ 36 h 107"/>
                <a:gd name="T30" fmla="*/ 70 w 109"/>
                <a:gd name="T31" fmla="*/ 30 h 107"/>
                <a:gd name="T32" fmla="*/ 73 w 109"/>
                <a:gd name="T33" fmla="*/ 23 h 107"/>
                <a:gd name="T34" fmla="*/ 74 w 109"/>
                <a:gd name="T35" fmla="*/ 18 h 107"/>
                <a:gd name="T36" fmla="*/ 74 w 109"/>
                <a:gd name="T37" fmla="*/ 12 h 107"/>
                <a:gd name="T38" fmla="*/ 73 w 109"/>
                <a:gd name="T39" fmla="*/ 8 h 107"/>
                <a:gd name="T40" fmla="*/ 71 w 109"/>
                <a:gd name="T41" fmla="*/ 5 h 107"/>
                <a:gd name="T42" fmla="*/ 67 w 109"/>
                <a:gd name="T43" fmla="*/ 2 h 107"/>
                <a:gd name="T44" fmla="*/ 63 w 109"/>
                <a:gd name="T45" fmla="*/ 1 h 107"/>
                <a:gd name="T46" fmla="*/ 59 w 109"/>
                <a:gd name="T47" fmla="*/ 0 h 107"/>
                <a:gd name="T48" fmla="*/ 55 w 109"/>
                <a:gd name="T49" fmla="*/ 1 h 107"/>
                <a:gd name="T50" fmla="*/ 50 w 109"/>
                <a:gd name="T51" fmla="*/ 2 h 107"/>
                <a:gd name="T52" fmla="*/ 47 w 109"/>
                <a:gd name="T53" fmla="*/ 4 h 107"/>
                <a:gd name="T54" fmla="*/ 44 w 109"/>
                <a:gd name="T55" fmla="*/ 6 h 107"/>
                <a:gd name="T56" fmla="*/ 41 w 109"/>
                <a:gd name="T57" fmla="*/ 10 h 107"/>
                <a:gd name="T58" fmla="*/ 39 w 109"/>
                <a:gd name="T59" fmla="*/ 15 h 107"/>
                <a:gd name="T60" fmla="*/ 37 w 109"/>
                <a:gd name="T61" fmla="*/ 20 h 107"/>
                <a:gd name="T62" fmla="*/ 34 w 109"/>
                <a:gd name="T63" fmla="*/ 27 h 107"/>
                <a:gd name="T64" fmla="*/ 34 w 109"/>
                <a:gd name="T65" fmla="*/ 33 h 107"/>
                <a:gd name="T66" fmla="*/ 34 w 109"/>
                <a:gd name="T67" fmla="*/ 39 h 107"/>
                <a:gd name="T68" fmla="*/ 34 w 109"/>
                <a:gd name="T69" fmla="*/ 45 h 107"/>
                <a:gd name="T70" fmla="*/ 35 w 109"/>
                <a:gd name="T71" fmla="*/ 52 h 107"/>
                <a:gd name="T72" fmla="*/ 37 w 109"/>
                <a:gd name="T73" fmla="*/ 58 h 107"/>
                <a:gd name="T74" fmla="*/ 39 w 109"/>
                <a:gd name="T75" fmla="*/ 64 h 107"/>
                <a:gd name="T76" fmla="*/ 41 w 109"/>
                <a:gd name="T77" fmla="*/ 69 h 107"/>
                <a:gd name="T78" fmla="*/ 44 w 109"/>
                <a:gd name="T79" fmla="*/ 72 h 107"/>
                <a:gd name="T80" fmla="*/ 62 w 109"/>
                <a:gd name="T81" fmla="*/ 90 h 107"/>
                <a:gd name="T82" fmla="*/ 68 w 109"/>
                <a:gd name="T83" fmla="*/ 94 h 107"/>
                <a:gd name="T84" fmla="*/ 76 w 109"/>
                <a:gd name="T85" fmla="*/ 97 h 107"/>
                <a:gd name="T86" fmla="*/ 108 w 109"/>
                <a:gd name="T87" fmla="*/ 106 h 10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09" h="107">
                  <a:moveTo>
                    <a:pt x="0" y="58"/>
                  </a:moveTo>
                  <a:lnTo>
                    <a:pt x="7" y="61"/>
                  </a:lnTo>
                  <a:lnTo>
                    <a:pt x="10" y="62"/>
                  </a:lnTo>
                  <a:lnTo>
                    <a:pt x="15" y="63"/>
                  </a:lnTo>
                  <a:lnTo>
                    <a:pt x="20" y="63"/>
                  </a:lnTo>
                  <a:lnTo>
                    <a:pt x="25" y="63"/>
                  </a:lnTo>
                  <a:lnTo>
                    <a:pt x="31" y="62"/>
                  </a:lnTo>
                  <a:lnTo>
                    <a:pt x="37" y="60"/>
                  </a:lnTo>
                  <a:lnTo>
                    <a:pt x="42" y="59"/>
                  </a:lnTo>
                  <a:lnTo>
                    <a:pt x="46" y="56"/>
                  </a:lnTo>
                  <a:lnTo>
                    <a:pt x="51" y="53"/>
                  </a:lnTo>
                  <a:lnTo>
                    <a:pt x="55" y="49"/>
                  </a:lnTo>
                  <a:lnTo>
                    <a:pt x="59" y="45"/>
                  </a:lnTo>
                  <a:lnTo>
                    <a:pt x="64" y="42"/>
                  </a:lnTo>
                  <a:lnTo>
                    <a:pt x="67" y="36"/>
                  </a:lnTo>
                  <a:lnTo>
                    <a:pt x="70" y="30"/>
                  </a:lnTo>
                  <a:lnTo>
                    <a:pt x="73" y="23"/>
                  </a:lnTo>
                  <a:lnTo>
                    <a:pt x="74" y="18"/>
                  </a:lnTo>
                  <a:lnTo>
                    <a:pt x="74" y="12"/>
                  </a:lnTo>
                  <a:lnTo>
                    <a:pt x="73" y="8"/>
                  </a:lnTo>
                  <a:lnTo>
                    <a:pt x="71" y="5"/>
                  </a:lnTo>
                  <a:lnTo>
                    <a:pt x="67" y="2"/>
                  </a:lnTo>
                  <a:lnTo>
                    <a:pt x="63" y="1"/>
                  </a:lnTo>
                  <a:lnTo>
                    <a:pt x="59" y="0"/>
                  </a:lnTo>
                  <a:lnTo>
                    <a:pt x="55" y="1"/>
                  </a:lnTo>
                  <a:lnTo>
                    <a:pt x="50" y="2"/>
                  </a:lnTo>
                  <a:lnTo>
                    <a:pt x="47" y="4"/>
                  </a:lnTo>
                  <a:lnTo>
                    <a:pt x="44" y="6"/>
                  </a:lnTo>
                  <a:lnTo>
                    <a:pt x="41" y="10"/>
                  </a:lnTo>
                  <a:lnTo>
                    <a:pt x="39" y="15"/>
                  </a:lnTo>
                  <a:lnTo>
                    <a:pt x="37" y="20"/>
                  </a:lnTo>
                  <a:lnTo>
                    <a:pt x="34" y="27"/>
                  </a:lnTo>
                  <a:lnTo>
                    <a:pt x="34" y="33"/>
                  </a:lnTo>
                  <a:lnTo>
                    <a:pt x="34" y="39"/>
                  </a:lnTo>
                  <a:lnTo>
                    <a:pt x="34" y="45"/>
                  </a:lnTo>
                  <a:lnTo>
                    <a:pt x="35" y="52"/>
                  </a:lnTo>
                  <a:lnTo>
                    <a:pt x="37" y="58"/>
                  </a:lnTo>
                  <a:lnTo>
                    <a:pt x="39" y="64"/>
                  </a:lnTo>
                  <a:lnTo>
                    <a:pt x="41" y="69"/>
                  </a:lnTo>
                  <a:lnTo>
                    <a:pt x="44" y="72"/>
                  </a:lnTo>
                  <a:lnTo>
                    <a:pt x="62" y="90"/>
                  </a:lnTo>
                  <a:lnTo>
                    <a:pt x="68" y="94"/>
                  </a:lnTo>
                  <a:lnTo>
                    <a:pt x="76" y="97"/>
                  </a:lnTo>
                  <a:lnTo>
                    <a:pt x="108" y="106"/>
                  </a:lnTo>
                </a:path>
              </a:pathLst>
            </a:custGeom>
            <a:noFill/>
            <a:ln w="76200" cap="flat">
              <a:solidFill>
                <a:srgbClr val="0093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35" name="Freeform 92"/>
            <p:cNvSpPr>
              <a:spLocks/>
            </p:cNvSpPr>
            <p:nvPr/>
          </p:nvSpPr>
          <p:spPr bwMode="auto">
            <a:xfrm>
              <a:off x="210" y="2935"/>
              <a:ext cx="847" cy="24"/>
            </a:xfrm>
            <a:custGeom>
              <a:avLst/>
              <a:gdLst>
                <a:gd name="T0" fmla="*/ 846 w 847"/>
                <a:gd name="T1" fmla="*/ 5 h 24"/>
                <a:gd name="T2" fmla="*/ 543 w 847"/>
                <a:gd name="T3" fmla="*/ 5 h 24"/>
                <a:gd name="T4" fmla="*/ 533 w 847"/>
                <a:gd name="T5" fmla="*/ 4 h 24"/>
                <a:gd name="T6" fmla="*/ 524 w 847"/>
                <a:gd name="T7" fmla="*/ 3 h 24"/>
                <a:gd name="T8" fmla="*/ 515 w 847"/>
                <a:gd name="T9" fmla="*/ 2 h 24"/>
                <a:gd name="T10" fmla="*/ 506 w 847"/>
                <a:gd name="T11" fmla="*/ 1 h 24"/>
                <a:gd name="T12" fmla="*/ 495 w 847"/>
                <a:gd name="T13" fmla="*/ 0 h 24"/>
                <a:gd name="T14" fmla="*/ 470 w 847"/>
                <a:gd name="T15" fmla="*/ 0 h 24"/>
                <a:gd name="T16" fmla="*/ 456 w 847"/>
                <a:gd name="T17" fmla="*/ 1 h 24"/>
                <a:gd name="T18" fmla="*/ 440 w 847"/>
                <a:gd name="T19" fmla="*/ 3 h 24"/>
                <a:gd name="T20" fmla="*/ 425 w 847"/>
                <a:gd name="T21" fmla="*/ 3 h 24"/>
                <a:gd name="T22" fmla="*/ 398 w 847"/>
                <a:gd name="T23" fmla="*/ 4 h 24"/>
                <a:gd name="T24" fmla="*/ 361 w 847"/>
                <a:gd name="T25" fmla="*/ 5 h 24"/>
                <a:gd name="T26" fmla="*/ 257 w 847"/>
                <a:gd name="T27" fmla="*/ 5 h 24"/>
                <a:gd name="T28" fmla="*/ 227 w 847"/>
                <a:gd name="T29" fmla="*/ 6 h 24"/>
                <a:gd name="T30" fmla="*/ 204 w 847"/>
                <a:gd name="T31" fmla="*/ 7 h 24"/>
                <a:gd name="T32" fmla="*/ 186 w 847"/>
                <a:gd name="T33" fmla="*/ 8 h 24"/>
                <a:gd name="T34" fmla="*/ 169 w 847"/>
                <a:gd name="T35" fmla="*/ 9 h 24"/>
                <a:gd name="T36" fmla="*/ 135 w 847"/>
                <a:gd name="T37" fmla="*/ 10 h 24"/>
                <a:gd name="T38" fmla="*/ 118 w 847"/>
                <a:gd name="T39" fmla="*/ 11 h 24"/>
                <a:gd name="T40" fmla="*/ 83 w 847"/>
                <a:gd name="T41" fmla="*/ 14 h 24"/>
                <a:gd name="T42" fmla="*/ 70 w 847"/>
                <a:gd name="T43" fmla="*/ 16 h 24"/>
                <a:gd name="T44" fmla="*/ 58 w 847"/>
                <a:gd name="T45" fmla="*/ 18 h 24"/>
                <a:gd name="T46" fmla="*/ 49 w 847"/>
                <a:gd name="T47" fmla="*/ 19 h 24"/>
                <a:gd name="T48" fmla="*/ 39 w 847"/>
                <a:gd name="T49" fmla="*/ 21 h 24"/>
                <a:gd name="T50" fmla="*/ 29 w 847"/>
                <a:gd name="T51" fmla="*/ 21 h 24"/>
                <a:gd name="T52" fmla="*/ 0 w 847"/>
                <a:gd name="T53" fmla="*/ 23 h 2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847" h="24">
                  <a:moveTo>
                    <a:pt x="846" y="5"/>
                  </a:moveTo>
                  <a:lnTo>
                    <a:pt x="543" y="5"/>
                  </a:lnTo>
                  <a:lnTo>
                    <a:pt x="533" y="4"/>
                  </a:lnTo>
                  <a:lnTo>
                    <a:pt x="524" y="3"/>
                  </a:lnTo>
                  <a:lnTo>
                    <a:pt x="515" y="2"/>
                  </a:lnTo>
                  <a:lnTo>
                    <a:pt x="506" y="1"/>
                  </a:lnTo>
                  <a:lnTo>
                    <a:pt x="495" y="0"/>
                  </a:lnTo>
                  <a:lnTo>
                    <a:pt x="470" y="0"/>
                  </a:lnTo>
                  <a:lnTo>
                    <a:pt x="456" y="1"/>
                  </a:lnTo>
                  <a:lnTo>
                    <a:pt x="440" y="3"/>
                  </a:lnTo>
                  <a:lnTo>
                    <a:pt x="425" y="3"/>
                  </a:lnTo>
                  <a:lnTo>
                    <a:pt x="398" y="4"/>
                  </a:lnTo>
                  <a:lnTo>
                    <a:pt x="361" y="5"/>
                  </a:lnTo>
                  <a:lnTo>
                    <a:pt x="257" y="5"/>
                  </a:lnTo>
                  <a:lnTo>
                    <a:pt x="227" y="6"/>
                  </a:lnTo>
                  <a:lnTo>
                    <a:pt x="204" y="7"/>
                  </a:lnTo>
                  <a:lnTo>
                    <a:pt x="186" y="8"/>
                  </a:lnTo>
                  <a:lnTo>
                    <a:pt x="169" y="9"/>
                  </a:lnTo>
                  <a:lnTo>
                    <a:pt x="135" y="10"/>
                  </a:lnTo>
                  <a:lnTo>
                    <a:pt x="118" y="11"/>
                  </a:lnTo>
                  <a:lnTo>
                    <a:pt x="83" y="14"/>
                  </a:lnTo>
                  <a:lnTo>
                    <a:pt x="70" y="16"/>
                  </a:lnTo>
                  <a:lnTo>
                    <a:pt x="58" y="18"/>
                  </a:lnTo>
                  <a:lnTo>
                    <a:pt x="49" y="19"/>
                  </a:lnTo>
                  <a:lnTo>
                    <a:pt x="39" y="21"/>
                  </a:lnTo>
                  <a:lnTo>
                    <a:pt x="29" y="21"/>
                  </a:lnTo>
                  <a:lnTo>
                    <a:pt x="0" y="23"/>
                  </a:lnTo>
                </a:path>
              </a:pathLst>
            </a:custGeom>
            <a:noFill/>
            <a:ln w="76200" cap="flat">
              <a:solidFill>
                <a:srgbClr val="0093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3320" name="Group 93"/>
          <p:cNvGrpSpPr>
            <a:grpSpLocks/>
          </p:cNvGrpSpPr>
          <p:nvPr/>
        </p:nvGrpSpPr>
        <p:grpSpPr bwMode="auto">
          <a:xfrm>
            <a:off x="307975" y="1273175"/>
            <a:ext cx="2674938" cy="2160588"/>
            <a:chOff x="162" y="972"/>
            <a:chExt cx="1404" cy="1651"/>
          </a:xfrm>
        </p:grpSpPr>
        <p:sp>
          <p:nvSpPr>
            <p:cNvPr id="13322" name="Freeform 94"/>
            <p:cNvSpPr>
              <a:spLocks/>
            </p:cNvSpPr>
            <p:nvPr/>
          </p:nvSpPr>
          <p:spPr bwMode="auto">
            <a:xfrm>
              <a:off x="216" y="990"/>
              <a:ext cx="19" cy="277"/>
            </a:xfrm>
            <a:custGeom>
              <a:avLst/>
              <a:gdLst>
                <a:gd name="T0" fmla="*/ 0 w 19"/>
                <a:gd name="T1" fmla="*/ 0 h 277"/>
                <a:gd name="T2" fmla="*/ 3 w 19"/>
                <a:gd name="T3" fmla="*/ 10 h 277"/>
                <a:gd name="T4" fmla="*/ 4 w 19"/>
                <a:gd name="T5" fmla="*/ 16 h 277"/>
                <a:gd name="T6" fmla="*/ 3 w 19"/>
                <a:gd name="T7" fmla="*/ 23 h 277"/>
                <a:gd name="T8" fmla="*/ 2 w 19"/>
                <a:gd name="T9" fmla="*/ 31 h 277"/>
                <a:gd name="T10" fmla="*/ 1 w 19"/>
                <a:gd name="T11" fmla="*/ 39 h 277"/>
                <a:gd name="T12" fmla="*/ 1 w 19"/>
                <a:gd name="T13" fmla="*/ 46 h 277"/>
                <a:gd name="T14" fmla="*/ 1 w 19"/>
                <a:gd name="T15" fmla="*/ 53 h 277"/>
                <a:gd name="T16" fmla="*/ 1 w 19"/>
                <a:gd name="T17" fmla="*/ 66 h 277"/>
                <a:gd name="T18" fmla="*/ 4 w 19"/>
                <a:gd name="T19" fmla="*/ 123 h 277"/>
                <a:gd name="T20" fmla="*/ 5 w 19"/>
                <a:gd name="T21" fmla="*/ 161 h 277"/>
                <a:gd name="T22" fmla="*/ 6 w 19"/>
                <a:gd name="T23" fmla="*/ 175 h 277"/>
                <a:gd name="T24" fmla="*/ 7 w 19"/>
                <a:gd name="T25" fmla="*/ 187 h 277"/>
                <a:gd name="T26" fmla="*/ 9 w 19"/>
                <a:gd name="T27" fmla="*/ 196 h 277"/>
                <a:gd name="T28" fmla="*/ 10 w 19"/>
                <a:gd name="T29" fmla="*/ 205 h 277"/>
                <a:gd name="T30" fmla="*/ 11 w 19"/>
                <a:gd name="T31" fmla="*/ 212 h 277"/>
                <a:gd name="T32" fmla="*/ 18 w 19"/>
                <a:gd name="T33" fmla="*/ 276 h 27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9" h="277">
                  <a:moveTo>
                    <a:pt x="0" y="0"/>
                  </a:moveTo>
                  <a:lnTo>
                    <a:pt x="3" y="10"/>
                  </a:lnTo>
                  <a:lnTo>
                    <a:pt x="4" y="16"/>
                  </a:lnTo>
                  <a:lnTo>
                    <a:pt x="3" y="23"/>
                  </a:lnTo>
                  <a:lnTo>
                    <a:pt x="2" y="31"/>
                  </a:lnTo>
                  <a:lnTo>
                    <a:pt x="1" y="39"/>
                  </a:lnTo>
                  <a:lnTo>
                    <a:pt x="1" y="46"/>
                  </a:lnTo>
                  <a:lnTo>
                    <a:pt x="1" y="53"/>
                  </a:lnTo>
                  <a:lnTo>
                    <a:pt x="1" y="66"/>
                  </a:lnTo>
                  <a:lnTo>
                    <a:pt x="4" y="123"/>
                  </a:lnTo>
                  <a:lnTo>
                    <a:pt x="5" y="161"/>
                  </a:lnTo>
                  <a:lnTo>
                    <a:pt x="6" y="175"/>
                  </a:lnTo>
                  <a:lnTo>
                    <a:pt x="7" y="187"/>
                  </a:lnTo>
                  <a:lnTo>
                    <a:pt x="9" y="196"/>
                  </a:lnTo>
                  <a:lnTo>
                    <a:pt x="10" y="205"/>
                  </a:lnTo>
                  <a:lnTo>
                    <a:pt x="11" y="212"/>
                  </a:lnTo>
                  <a:lnTo>
                    <a:pt x="18" y="276"/>
                  </a:lnTo>
                </a:path>
              </a:pathLst>
            </a:custGeom>
            <a:noFill/>
            <a:ln w="76200" cap="flat">
              <a:solidFill>
                <a:srgbClr val="0093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23" name="Freeform 95"/>
            <p:cNvSpPr>
              <a:spLocks/>
            </p:cNvSpPr>
            <p:nvPr/>
          </p:nvSpPr>
          <p:spPr bwMode="auto">
            <a:xfrm>
              <a:off x="312" y="972"/>
              <a:ext cx="22" cy="271"/>
            </a:xfrm>
            <a:custGeom>
              <a:avLst/>
              <a:gdLst>
                <a:gd name="T0" fmla="*/ 0 w 22"/>
                <a:gd name="T1" fmla="*/ 0 h 271"/>
                <a:gd name="T2" fmla="*/ 0 w 22"/>
                <a:gd name="T3" fmla="*/ 44 h 271"/>
                <a:gd name="T4" fmla="*/ 1 w 22"/>
                <a:gd name="T5" fmla="*/ 58 h 271"/>
                <a:gd name="T6" fmla="*/ 2 w 22"/>
                <a:gd name="T7" fmla="*/ 70 h 271"/>
                <a:gd name="T8" fmla="*/ 3 w 22"/>
                <a:gd name="T9" fmla="*/ 83 h 271"/>
                <a:gd name="T10" fmla="*/ 5 w 22"/>
                <a:gd name="T11" fmla="*/ 95 h 271"/>
                <a:gd name="T12" fmla="*/ 8 w 22"/>
                <a:gd name="T13" fmla="*/ 116 h 271"/>
                <a:gd name="T14" fmla="*/ 10 w 22"/>
                <a:gd name="T15" fmla="*/ 125 h 271"/>
                <a:gd name="T16" fmla="*/ 10 w 22"/>
                <a:gd name="T17" fmla="*/ 134 h 271"/>
                <a:gd name="T18" fmla="*/ 11 w 22"/>
                <a:gd name="T19" fmla="*/ 141 h 271"/>
                <a:gd name="T20" fmla="*/ 12 w 22"/>
                <a:gd name="T21" fmla="*/ 150 h 271"/>
                <a:gd name="T22" fmla="*/ 15 w 22"/>
                <a:gd name="T23" fmla="*/ 171 h 271"/>
                <a:gd name="T24" fmla="*/ 16 w 22"/>
                <a:gd name="T25" fmla="*/ 182 h 271"/>
                <a:gd name="T26" fmla="*/ 17 w 22"/>
                <a:gd name="T27" fmla="*/ 193 h 271"/>
                <a:gd name="T28" fmla="*/ 17 w 22"/>
                <a:gd name="T29" fmla="*/ 205 h 271"/>
                <a:gd name="T30" fmla="*/ 18 w 22"/>
                <a:gd name="T31" fmla="*/ 214 h 271"/>
                <a:gd name="T32" fmla="*/ 19 w 22"/>
                <a:gd name="T33" fmla="*/ 221 h 271"/>
                <a:gd name="T34" fmla="*/ 21 w 22"/>
                <a:gd name="T35" fmla="*/ 227 h 271"/>
                <a:gd name="T36" fmla="*/ 21 w 22"/>
                <a:gd name="T37" fmla="*/ 233 h 271"/>
                <a:gd name="T38" fmla="*/ 18 w 22"/>
                <a:gd name="T39" fmla="*/ 270 h 27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2" h="271">
                  <a:moveTo>
                    <a:pt x="0" y="0"/>
                  </a:moveTo>
                  <a:lnTo>
                    <a:pt x="0" y="44"/>
                  </a:lnTo>
                  <a:lnTo>
                    <a:pt x="1" y="58"/>
                  </a:lnTo>
                  <a:lnTo>
                    <a:pt x="2" y="70"/>
                  </a:lnTo>
                  <a:lnTo>
                    <a:pt x="3" y="83"/>
                  </a:lnTo>
                  <a:lnTo>
                    <a:pt x="5" y="95"/>
                  </a:lnTo>
                  <a:lnTo>
                    <a:pt x="8" y="116"/>
                  </a:lnTo>
                  <a:lnTo>
                    <a:pt x="10" y="125"/>
                  </a:lnTo>
                  <a:lnTo>
                    <a:pt x="10" y="134"/>
                  </a:lnTo>
                  <a:lnTo>
                    <a:pt x="11" y="141"/>
                  </a:lnTo>
                  <a:lnTo>
                    <a:pt x="12" y="150"/>
                  </a:lnTo>
                  <a:lnTo>
                    <a:pt x="15" y="171"/>
                  </a:lnTo>
                  <a:lnTo>
                    <a:pt x="16" y="182"/>
                  </a:lnTo>
                  <a:lnTo>
                    <a:pt x="17" y="193"/>
                  </a:lnTo>
                  <a:lnTo>
                    <a:pt x="17" y="205"/>
                  </a:lnTo>
                  <a:lnTo>
                    <a:pt x="18" y="214"/>
                  </a:lnTo>
                  <a:lnTo>
                    <a:pt x="19" y="221"/>
                  </a:lnTo>
                  <a:lnTo>
                    <a:pt x="21" y="227"/>
                  </a:lnTo>
                  <a:lnTo>
                    <a:pt x="21" y="233"/>
                  </a:lnTo>
                  <a:lnTo>
                    <a:pt x="18" y="270"/>
                  </a:lnTo>
                </a:path>
              </a:pathLst>
            </a:custGeom>
            <a:noFill/>
            <a:ln w="76200" cap="flat">
              <a:solidFill>
                <a:srgbClr val="0093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24" name="Freeform 96"/>
            <p:cNvSpPr>
              <a:spLocks/>
            </p:cNvSpPr>
            <p:nvPr/>
          </p:nvSpPr>
          <p:spPr bwMode="auto">
            <a:xfrm>
              <a:off x="162" y="1123"/>
              <a:ext cx="139" cy="18"/>
            </a:xfrm>
            <a:custGeom>
              <a:avLst/>
              <a:gdLst>
                <a:gd name="T0" fmla="*/ 138 w 139"/>
                <a:gd name="T1" fmla="*/ 17 h 18"/>
                <a:gd name="T2" fmla="*/ 128 w 139"/>
                <a:gd name="T3" fmla="*/ 14 h 18"/>
                <a:gd name="T4" fmla="*/ 122 w 139"/>
                <a:gd name="T5" fmla="*/ 12 h 18"/>
                <a:gd name="T6" fmla="*/ 82 w 139"/>
                <a:gd name="T7" fmla="*/ 3 h 18"/>
                <a:gd name="T8" fmla="*/ 74 w 139"/>
                <a:gd name="T9" fmla="*/ 1 h 18"/>
                <a:gd name="T10" fmla="*/ 66 w 139"/>
                <a:gd name="T11" fmla="*/ 1 h 18"/>
                <a:gd name="T12" fmla="*/ 58 w 139"/>
                <a:gd name="T13" fmla="*/ 0 h 18"/>
                <a:gd name="T14" fmla="*/ 49 w 139"/>
                <a:gd name="T15" fmla="*/ 0 h 18"/>
                <a:gd name="T16" fmla="*/ 31 w 139"/>
                <a:gd name="T17" fmla="*/ 0 h 18"/>
                <a:gd name="T18" fmla="*/ 23 w 139"/>
                <a:gd name="T19" fmla="*/ 0 h 18"/>
                <a:gd name="T20" fmla="*/ 17 w 139"/>
                <a:gd name="T21" fmla="*/ 1 h 18"/>
                <a:gd name="T22" fmla="*/ 0 w 139"/>
                <a:gd name="T23" fmla="*/ 5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39" h="18">
                  <a:moveTo>
                    <a:pt x="138" y="17"/>
                  </a:moveTo>
                  <a:lnTo>
                    <a:pt x="128" y="14"/>
                  </a:lnTo>
                  <a:lnTo>
                    <a:pt x="122" y="12"/>
                  </a:lnTo>
                  <a:lnTo>
                    <a:pt x="82" y="3"/>
                  </a:lnTo>
                  <a:lnTo>
                    <a:pt x="74" y="1"/>
                  </a:lnTo>
                  <a:lnTo>
                    <a:pt x="66" y="1"/>
                  </a:lnTo>
                  <a:lnTo>
                    <a:pt x="58" y="0"/>
                  </a:lnTo>
                  <a:lnTo>
                    <a:pt x="49" y="0"/>
                  </a:lnTo>
                  <a:lnTo>
                    <a:pt x="31" y="0"/>
                  </a:lnTo>
                  <a:lnTo>
                    <a:pt x="23" y="0"/>
                  </a:lnTo>
                  <a:lnTo>
                    <a:pt x="17" y="1"/>
                  </a:lnTo>
                  <a:lnTo>
                    <a:pt x="0" y="5"/>
                  </a:lnTo>
                </a:path>
              </a:pathLst>
            </a:custGeom>
            <a:noFill/>
            <a:ln w="76200" cap="flat">
              <a:solidFill>
                <a:srgbClr val="0093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25" name="Freeform 97"/>
            <p:cNvSpPr>
              <a:spLocks/>
            </p:cNvSpPr>
            <p:nvPr/>
          </p:nvSpPr>
          <p:spPr bwMode="auto">
            <a:xfrm>
              <a:off x="402" y="1052"/>
              <a:ext cx="1164" cy="1571"/>
            </a:xfrm>
            <a:custGeom>
              <a:avLst/>
              <a:gdLst>
                <a:gd name="T0" fmla="*/ 11 w 1164"/>
                <a:gd name="T1" fmla="*/ 46 h 1571"/>
                <a:gd name="T2" fmla="*/ 50 w 1164"/>
                <a:gd name="T3" fmla="*/ 12 h 1571"/>
                <a:gd name="T4" fmla="*/ 83 w 1164"/>
                <a:gd name="T5" fmla="*/ 1 h 1571"/>
                <a:gd name="T6" fmla="*/ 156 w 1164"/>
                <a:gd name="T7" fmla="*/ 3 h 1571"/>
                <a:gd name="T8" fmla="*/ 211 w 1164"/>
                <a:gd name="T9" fmla="*/ 15 h 1571"/>
                <a:gd name="T10" fmla="*/ 261 w 1164"/>
                <a:gd name="T11" fmla="*/ 32 h 1571"/>
                <a:gd name="T12" fmla="*/ 326 w 1164"/>
                <a:gd name="T13" fmla="*/ 74 h 1571"/>
                <a:gd name="T14" fmla="*/ 394 w 1164"/>
                <a:gd name="T15" fmla="*/ 125 h 1571"/>
                <a:gd name="T16" fmla="*/ 426 w 1164"/>
                <a:gd name="T17" fmla="*/ 170 h 1571"/>
                <a:gd name="T18" fmla="*/ 464 w 1164"/>
                <a:gd name="T19" fmla="*/ 227 h 1571"/>
                <a:gd name="T20" fmla="*/ 498 w 1164"/>
                <a:gd name="T21" fmla="*/ 317 h 1571"/>
                <a:gd name="T22" fmla="*/ 520 w 1164"/>
                <a:gd name="T23" fmla="*/ 389 h 1571"/>
                <a:gd name="T24" fmla="*/ 538 w 1164"/>
                <a:gd name="T25" fmla="*/ 469 h 1571"/>
                <a:gd name="T26" fmla="*/ 549 w 1164"/>
                <a:gd name="T27" fmla="*/ 561 h 1571"/>
                <a:gd name="T28" fmla="*/ 562 w 1164"/>
                <a:gd name="T29" fmla="*/ 710 h 1571"/>
                <a:gd name="T30" fmla="*/ 569 w 1164"/>
                <a:gd name="T31" fmla="*/ 789 h 1571"/>
                <a:gd name="T32" fmla="*/ 584 w 1164"/>
                <a:gd name="T33" fmla="*/ 873 h 1571"/>
                <a:gd name="T34" fmla="*/ 598 w 1164"/>
                <a:gd name="T35" fmla="*/ 939 h 1571"/>
                <a:gd name="T36" fmla="*/ 633 w 1164"/>
                <a:gd name="T37" fmla="*/ 1095 h 1571"/>
                <a:gd name="T38" fmla="*/ 653 w 1164"/>
                <a:gd name="T39" fmla="*/ 1161 h 1571"/>
                <a:gd name="T40" fmla="*/ 691 w 1164"/>
                <a:gd name="T41" fmla="*/ 1221 h 1571"/>
                <a:gd name="T42" fmla="*/ 746 w 1164"/>
                <a:gd name="T43" fmla="*/ 1300 h 1571"/>
                <a:gd name="T44" fmla="*/ 826 w 1164"/>
                <a:gd name="T45" fmla="*/ 1371 h 1571"/>
                <a:gd name="T46" fmla="*/ 893 w 1164"/>
                <a:gd name="T47" fmla="*/ 1409 h 1571"/>
                <a:gd name="T48" fmla="*/ 961 w 1164"/>
                <a:gd name="T49" fmla="*/ 1440 h 1571"/>
                <a:gd name="T50" fmla="*/ 1015 w 1164"/>
                <a:gd name="T51" fmla="*/ 1460 h 1571"/>
                <a:gd name="T52" fmla="*/ 1059 w 1164"/>
                <a:gd name="T53" fmla="*/ 1466 h 1571"/>
                <a:gd name="T54" fmla="*/ 1120 w 1164"/>
                <a:gd name="T55" fmla="*/ 1471 h 1571"/>
                <a:gd name="T56" fmla="*/ 1160 w 1164"/>
                <a:gd name="T57" fmla="*/ 1467 h 1571"/>
                <a:gd name="T58" fmla="*/ 1163 w 1164"/>
                <a:gd name="T59" fmla="*/ 1462 h 1571"/>
                <a:gd name="T60" fmla="*/ 1151 w 1164"/>
                <a:gd name="T61" fmla="*/ 1448 h 1571"/>
                <a:gd name="T62" fmla="*/ 1100 w 1164"/>
                <a:gd name="T63" fmla="*/ 1416 h 1571"/>
                <a:gd name="T64" fmla="*/ 1043 w 1164"/>
                <a:gd name="T65" fmla="*/ 1390 h 1571"/>
                <a:gd name="T66" fmla="*/ 1022 w 1164"/>
                <a:gd name="T67" fmla="*/ 1378 h 1571"/>
                <a:gd name="T68" fmla="*/ 1026 w 1164"/>
                <a:gd name="T69" fmla="*/ 1374 h 1571"/>
                <a:gd name="T70" fmla="*/ 1057 w 1164"/>
                <a:gd name="T71" fmla="*/ 1372 h 1571"/>
                <a:gd name="T72" fmla="*/ 1103 w 1164"/>
                <a:gd name="T73" fmla="*/ 1387 h 1571"/>
                <a:gd name="T74" fmla="*/ 1136 w 1164"/>
                <a:gd name="T75" fmla="*/ 1406 h 1571"/>
                <a:gd name="T76" fmla="*/ 1143 w 1164"/>
                <a:gd name="T77" fmla="*/ 1421 h 1571"/>
                <a:gd name="T78" fmla="*/ 1139 w 1164"/>
                <a:gd name="T79" fmla="*/ 1439 h 1571"/>
                <a:gd name="T80" fmla="*/ 1096 w 1164"/>
                <a:gd name="T81" fmla="*/ 1476 h 1571"/>
                <a:gd name="T82" fmla="*/ 1052 w 1164"/>
                <a:gd name="T83" fmla="*/ 1523 h 1571"/>
                <a:gd name="T84" fmla="*/ 1032 w 1164"/>
                <a:gd name="T85" fmla="*/ 1570 h 157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164" h="1571">
                  <a:moveTo>
                    <a:pt x="0" y="70"/>
                  </a:moveTo>
                  <a:lnTo>
                    <a:pt x="11" y="46"/>
                  </a:lnTo>
                  <a:lnTo>
                    <a:pt x="40" y="18"/>
                  </a:lnTo>
                  <a:lnTo>
                    <a:pt x="50" y="12"/>
                  </a:lnTo>
                  <a:lnTo>
                    <a:pt x="68" y="5"/>
                  </a:lnTo>
                  <a:lnTo>
                    <a:pt x="83" y="1"/>
                  </a:lnTo>
                  <a:lnTo>
                    <a:pt x="112" y="0"/>
                  </a:lnTo>
                  <a:lnTo>
                    <a:pt x="156" y="3"/>
                  </a:lnTo>
                  <a:lnTo>
                    <a:pt x="173" y="5"/>
                  </a:lnTo>
                  <a:lnTo>
                    <a:pt x="211" y="15"/>
                  </a:lnTo>
                  <a:lnTo>
                    <a:pt x="240" y="24"/>
                  </a:lnTo>
                  <a:lnTo>
                    <a:pt x="261" y="32"/>
                  </a:lnTo>
                  <a:lnTo>
                    <a:pt x="293" y="50"/>
                  </a:lnTo>
                  <a:lnTo>
                    <a:pt x="326" y="74"/>
                  </a:lnTo>
                  <a:lnTo>
                    <a:pt x="359" y="99"/>
                  </a:lnTo>
                  <a:lnTo>
                    <a:pt x="394" y="125"/>
                  </a:lnTo>
                  <a:lnTo>
                    <a:pt x="403" y="137"/>
                  </a:lnTo>
                  <a:lnTo>
                    <a:pt x="426" y="170"/>
                  </a:lnTo>
                  <a:lnTo>
                    <a:pt x="445" y="196"/>
                  </a:lnTo>
                  <a:lnTo>
                    <a:pt x="464" y="227"/>
                  </a:lnTo>
                  <a:lnTo>
                    <a:pt x="480" y="273"/>
                  </a:lnTo>
                  <a:lnTo>
                    <a:pt x="498" y="317"/>
                  </a:lnTo>
                  <a:lnTo>
                    <a:pt x="511" y="357"/>
                  </a:lnTo>
                  <a:lnTo>
                    <a:pt x="520" y="389"/>
                  </a:lnTo>
                  <a:lnTo>
                    <a:pt x="533" y="441"/>
                  </a:lnTo>
                  <a:lnTo>
                    <a:pt x="538" y="469"/>
                  </a:lnTo>
                  <a:lnTo>
                    <a:pt x="542" y="498"/>
                  </a:lnTo>
                  <a:lnTo>
                    <a:pt x="549" y="561"/>
                  </a:lnTo>
                  <a:lnTo>
                    <a:pt x="559" y="668"/>
                  </a:lnTo>
                  <a:lnTo>
                    <a:pt x="562" y="710"/>
                  </a:lnTo>
                  <a:lnTo>
                    <a:pt x="563" y="750"/>
                  </a:lnTo>
                  <a:lnTo>
                    <a:pt x="569" y="789"/>
                  </a:lnTo>
                  <a:lnTo>
                    <a:pt x="575" y="827"/>
                  </a:lnTo>
                  <a:lnTo>
                    <a:pt x="584" y="873"/>
                  </a:lnTo>
                  <a:lnTo>
                    <a:pt x="588" y="905"/>
                  </a:lnTo>
                  <a:lnTo>
                    <a:pt x="598" y="939"/>
                  </a:lnTo>
                  <a:lnTo>
                    <a:pt x="622" y="1047"/>
                  </a:lnTo>
                  <a:lnTo>
                    <a:pt x="633" y="1095"/>
                  </a:lnTo>
                  <a:lnTo>
                    <a:pt x="646" y="1142"/>
                  </a:lnTo>
                  <a:lnTo>
                    <a:pt x="653" y="1161"/>
                  </a:lnTo>
                  <a:lnTo>
                    <a:pt x="665" y="1183"/>
                  </a:lnTo>
                  <a:lnTo>
                    <a:pt x="691" y="1221"/>
                  </a:lnTo>
                  <a:lnTo>
                    <a:pt x="721" y="1268"/>
                  </a:lnTo>
                  <a:lnTo>
                    <a:pt x="746" y="1300"/>
                  </a:lnTo>
                  <a:lnTo>
                    <a:pt x="799" y="1349"/>
                  </a:lnTo>
                  <a:lnTo>
                    <a:pt x="826" y="1371"/>
                  </a:lnTo>
                  <a:lnTo>
                    <a:pt x="858" y="1390"/>
                  </a:lnTo>
                  <a:lnTo>
                    <a:pt x="893" y="1409"/>
                  </a:lnTo>
                  <a:lnTo>
                    <a:pt x="929" y="1425"/>
                  </a:lnTo>
                  <a:lnTo>
                    <a:pt x="961" y="1440"/>
                  </a:lnTo>
                  <a:lnTo>
                    <a:pt x="981" y="1451"/>
                  </a:lnTo>
                  <a:lnTo>
                    <a:pt x="1015" y="1460"/>
                  </a:lnTo>
                  <a:lnTo>
                    <a:pt x="1030" y="1464"/>
                  </a:lnTo>
                  <a:lnTo>
                    <a:pt x="1059" y="1466"/>
                  </a:lnTo>
                  <a:lnTo>
                    <a:pt x="1092" y="1468"/>
                  </a:lnTo>
                  <a:lnTo>
                    <a:pt x="1120" y="1471"/>
                  </a:lnTo>
                  <a:lnTo>
                    <a:pt x="1157" y="1469"/>
                  </a:lnTo>
                  <a:lnTo>
                    <a:pt x="1160" y="1467"/>
                  </a:lnTo>
                  <a:lnTo>
                    <a:pt x="1162" y="1464"/>
                  </a:lnTo>
                  <a:lnTo>
                    <a:pt x="1163" y="1462"/>
                  </a:lnTo>
                  <a:lnTo>
                    <a:pt x="1160" y="1458"/>
                  </a:lnTo>
                  <a:lnTo>
                    <a:pt x="1151" y="1448"/>
                  </a:lnTo>
                  <a:lnTo>
                    <a:pt x="1116" y="1424"/>
                  </a:lnTo>
                  <a:lnTo>
                    <a:pt x="1100" y="1416"/>
                  </a:lnTo>
                  <a:lnTo>
                    <a:pt x="1072" y="1405"/>
                  </a:lnTo>
                  <a:lnTo>
                    <a:pt x="1043" y="1390"/>
                  </a:lnTo>
                  <a:lnTo>
                    <a:pt x="1025" y="1381"/>
                  </a:lnTo>
                  <a:lnTo>
                    <a:pt x="1022" y="1378"/>
                  </a:lnTo>
                  <a:lnTo>
                    <a:pt x="1023" y="1376"/>
                  </a:lnTo>
                  <a:lnTo>
                    <a:pt x="1026" y="1374"/>
                  </a:lnTo>
                  <a:lnTo>
                    <a:pt x="1040" y="1373"/>
                  </a:lnTo>
                  <a:lnTo>
                    <a:pt x="1057" y="1372"/>
                  </a:lnTo>
                  <a:lnTo>
                    <a:pt x="1074" y="1375"/>
                  </a:lnTo>
                  <a:lnTo>
                    <a:pt x="1103" y="1387"/>
                  </a:lnTo>
                  <a:lnTo>
                    <a:pt x="1125" y="1398"/>
                  </a:lnTo>
                  <a:lnTo>
                    <a:pt x="1136" y="1406"/>
                  </a:lnTo>
                  <a:lnTo>
                    <a:pt x="1139" y="1411"/>
                  </a:lnTo>
                  <a:lnTo>
                    <a:pt x="1143" y="1421"/>
                  </a:lnTo>
                  <a:lnTo>
                    <a:pt x="1142" y="1427"/>
                  </a:lnTo>
                  <a:lnTo>
                    <a:pt x="1139" y="1439"/>
                  </a:lnTo>
                  <a:lnTo>
                    <a:pt x="1131" y="1448"/>
                  </a:lnTo>
                  <a:lnTo>
                    <a:pt x="1096" y="1476"/>
                  </a:lnTo>
                  <a:lnTo>
                    <a:pt x="1083" y="1486"/>
                  </a:lnTo>
                  <a:lnTo>
                    <a:pt x="1052" y="1523"/>
                  </a:lnTo>
                  <a:lnTo>
                    <a:pt x="1041" y="1546"/>
                  </a:lnTo>
                  <a:lnTo>
                    <a:pt x="1032" y="1570"/>
                  </a:lnTo>
                </a:path>
              </a:pathLst>
            </a:custGeom>
            <a:noFill/>
            <a:ln w="76200" cap="flat">
              <a:solidFill>
                <a:srgbClr val="0093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3321" name="Freeform 98"/>
          <p:cNvSpPr>
            <a:spLocks/>
          </p:cNvSpPr>
          <p:nvPr/>
        </p:nvSpPr>
        <p:spPr bwMode="auto">
          <a:xfrm>
            <a:off x="3132138" y="3141663"/>
            <a:ext cx="366712" cy="403225"/>
          </a:xfrm>
          <a:custGeom>
            <a:avLst/>
            <a:gdLst>
              <a:gd name="T0" fmla="*/ 0 w 193"/>
              <a:gd name="T1" fmla="*/ 0 h 307"/>
              <a:gd name="T2" fmla="*/ 25270827 w 193"/>
              <a:gd name="T3" fmla="*/ 5174940 h 307"/>
              <a:gd name="T4" fmla="*/ 32492963 w 193"/>
              <a:gd name="T5" fmla="*/ 12075735 h 307"/>
              <a:gd name="T6" fmla="*/ 39713200 w 193"/>
              <a:gd name="T7" fmla="*/ 20701072 h 307"/>
              <a:gd name="T8" fmla="*/ 50543554 w 193"/>
              <a:gd name="T9" fmla="*/ 31052265 h 307"/>
              <a:gd name="T10" fmla="*/ 57763790 w 193"/>
              <a:gd name="T11" fmla="*/ 44852542 h 307"/>
              <a:gd name="T12" fmla="*/ 64984026 w 193"/>
              <a:gd name="T13" fmla="*/ 63829073 h 307"/>
              <a:gd name="T14" fmla="*/ 72204263 w 193"/>
              <a:gd name="T15" fmla="*/ 84530145 h 307"/>
              <a:gd name="T16" fmla="*/ 75814381 w 193"/>
              <a:gd name="T17" fmla="*/ 100056278 h 307"/>
              <a:gd name="T18" fmla="*/ 79424499 w 193"/>
              <a:gd name="T19" fmla="*/ 115582410 h 307"/>
              <a:gd name="T20" fmla="*/ 86644735 w 193"/>
              <a:gd name="T21" fmla="*/ 148360531 h 307"/>
              <a:gd name="T22" fmla="*/ 97476990 w 193"/>
              <a:gd name="T23" fmla="*/ 203564267 h 307"/>
              <a:gd name="T24" fmla="*/ 101087108 w 193"/>
              <a:gd name="T25" fmla="*/ 225989881 h 307"/>
              <a:gd name="T26" fmla="*/ 104697226 w 193"/>
              <a:gd name="T27" fmla="*/ 246690954 h 307"/>
              <a:gd name="T28" fmla="*/ 104697226 w 193"/>
              <a:gd name="T29" fmla="*/ 263942942 h 307"/>
              <a:gd name="T30" fmla="*/ 104697226 w 193"/>
              <a:gd name="T31" fmla="*/ 301894689 h 307"/>
              <a:gd name="T32" fmla="*/ 108307344 w 193"/>
              <a:gd name="T33" fmla="*/ 367449617 h 307"/>
              <a:gd name="T34" fmla="*/ 111917462 w 193"/>
              <a:gd name="T35" fmla="*/ 382975750 h 307"/>
              <a:gd name="T36" fmla="*/ 115527580 w 193"/>
              <a:gd name="T37" fmla="*/ 400226425 h 307"/>
              <a:gd name="T38" fmla="*/ 119137699 w 193"/>
              <a:gd name="T39" fmla="*/ 417478413 h 307"/>
              <a:gd name="T40" fmla="*/ 122747817 w 193"/>
              <a:gd name="T41" fmla="*/ 439904027 h 307"/>
              <a:gd name="T42" fmla="*/ 126357935 w 193"/>
              <a:gd name="T43" fmla="*/ 464055497 h 307"/>
              <a:gd name="T44" fmla="*/ 126357935 w 193"/>
              <a:gd name="T45" fmla="*/ 488208281 h 307"/>
              <a:gd name="T46" fmla="*/ 133578171 w 193"/>
              <a:gd name="T47" fmla="*/ 503733100 h 307"/>
              <a:gd name="T48" fmla="*/ 140798407 w 193"/>
              <a:gd name="T49" fmla="*/ 514084293 h 307"/>
              <a:gd name="T50" fmla="*/ 151630662 w 193"/>
              <a:gd name="T51" fmla="*/ 517534690 h 307"/>
              <a:gd name="T52" fmla="*/ 166071134 w 193"/>
              <a:gd name="T53" fmla="*/ 520985088 h 307"/>
              <a:gd name="T54" fmla="*/ 184121725 w 193"/>
              <a:gd name="T55" fmla="*/ 520985088 h 307"/>
              <a:gd name="T56" fmla="*/ 202172316 w 193"/>
              <a:gd name="T57" fmla="*/ 519259233 h 307"/>
              <a:gd name="T58" fmla="*/ 234665279 w 193"/>
              <a:gd name="T59" fmla="*/ 515810148 h 307"/>
              <a:gd name="T60" fmla="*/ 317699896 w 193"/>
              <a:gd name="T61" fmla="*/ 507183498 h 307"/>
              <a:gd name="T62" fmla="*/ 361023214 w 193"/>
              <a:gd name="T63" fmla="*/ 503733100 h 307"/>
              <a:gd name="T64" fmla="*/ 404346532 w 193"/>
              <a:gd name="T65" fmla="*/ 500284016 h 307"/>
              <a:gd name="T66" fmla="*/ 440449613 w 193"/>
              <a:gd name="T67" fmla="*/ 500284016 h 307"/>
              <a:gd name="T68" fmla="*/ 476550794 w 193"/>
              <a:gd name="T69" fmla="*/ 500284016 h 307"/>
              <a:gd name="T70" fmla="*/ 512653876 w 193"/>
              <a:gd name="T71" fmla="*/ 503733100 h 307"/>
              <a:gd name="T72" fmla="*/ 693165483 w 193"/>
              <a:gd name="T73" fmla="*/ 527885883 h 30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93" h="307">
                <a:moveTo>
                  <a:pt x="0" y="0"/>
                </a:moveTo>
                <a:lnTo>
                  <a:pt x="7" y="3"/>
                </a:lnTo>
                <a:lnTo>
                  <a:pt x="9" y="7"/>
                </a:lnTo>
                <a:lnTo>
                  <a:pt x="11" y="12"/>
                </a:lnTo>
                <a:lnTo>
                  <a:pt x="14" y="18"/>
                </a:lnTo>
                <a:lnTo>
                  <a:pt x="16" y="26"/>
                </a:lnTo>
                <a:lnTo>
                  <a:pt x="18" y="37"/>
                </a:lnTo>
                <a:lnTo>
                  <a:pt x="20" y="49"/>
                </a:lnTo>
                <a:lnTo>
                  <a:pt x="21" y="58"/>
                </a:lnTo>
                <a:lnTo>
                  <a:pt x="22" y="67"/>
                </a:lnTo>
                <a:lnTo>
                  <a:pt x="24" y="86"/>
                </a:lnTo>
                <a:lnTo>
                  <a:pt x="27" y="118"/>
                </a:lnTo>
                <a:lnTo>
                  <a:pt x="28" y="131"/>
                </a:lnTo>
                <a:lnTo>
                  <a:pt x="29" y="143"/>
                </a:lnTo>
                <a:lnTo>
                  <a:pt x="29" y="153"/>
                </a:lnTo>
                <a:lnTo>
                  <a:pt x="29" y="175"/>
                </a:lnTo>
                <a:lnTo>
                  <a:pt x="30" y="213"/>
                </a:lnTo>
                <a:lnTo>
                  <a:pt x="31" y="222"/>
                </a:lnTo>
                <a:lnTo>
                  <a:pt x="32" y="232"/>
                </a:lnTo>
                <a:lnTo>
                  <a:pt x="33" y="242"/>
                </a:lnTo>
                <a:lnTo>
                  <a:pt x="34" y="255"/>
                </a:lnTo>
                <a:lnTo>
                  <a:pt x="35" y="269"/>
                </a:lnTo>
                <a:lnTo>
                  <a:pt x="35" y="283"/>
                </a:lnTo>
                <a:lnTo>
                  <a:pt x="37" y="292"/>
                </a:lnTo>
                <a:lnTo>
                  <a:pt x="39" y="298"/>
                </a:lnTo>
                <a:lnTo>
                  <a:pt x="42" y="300"/>
                </a:lnTo>
                <a:lnTo>
                  <a:pt x="46" y="302"/>
                </a:lnTo>
                <a:lnTo>
                  <a:pt x="51" y="302"/>
                </a:lnTo>
                <a:lnTo>
                  <a:pt x="56" y="301"/>
                </a:lnTo>
                <a:lnTo>
                  <a:pt x="65" y="299"/>
                </a:lnTo>
                <a:lnTo>
                  <a:pt x="88" y="294"/>
                </a:lnTo>
                <a:lnTo>
                  <a:pt x="100" y="292"/>
                </a:lnTo>
                <a:lnTo>
                  <a:pt x="112" y="290"/>
                </a:lnTo>
                <a:lnTo>
                  <a:pt x="122" y="290"/>
                </a:lnTo>
                <a:lnTo>
                  <a:pt x="132" y="290"/>
                </a:lnTo>
                <a:lnTo>
                  <a:pt x="142" y="292"/>
                </a:lnTo>
                <a:lnTo>
                  <a:pt x="192" y="306"/>
                </a:lnTo>
              </a:path>
            </a:pathLst>
          </a:custGeom>
          <a:noFill/>
          <a:ln w="76200" cap="flat">
            <a:solidFill>
              <a:srgbClr val="009300">
                <a:alpha val="83920"/>
              </a:srgbClr>
            </a:solidFill>
            <a:prstDash val="solid"/>
            <a:round/>
            <a:headEnd type="none" w="med" len="med"/>
            <a:tailEnd type="none" w="med" len="me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1477278698"/>
      </p:ext>
    </p:extLst>
  </p:cSld>
  <p:clrMapOvr>
    <a:masterClrMapping/>
  </p:clrMapOvr>
  <p:timing>
    <p:tnLst>
      <p:par>
        <p:cTn id="1" dur="indefinite" restart="never" nodeType="tmRoot"/>
      </p:par>
    </p:tnLst>
  </p:timing>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Footer Placeholder 4"/>
          <p:cNvSpPr>
            <a:spLocks noGrp="1"/>
          </p:cNvSpPr>
          <p:nvPr>
            <p:ph type="ftr" sz="quarter" idx="1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Saccone Powerpoint</a:t>
            </a:r>
          </a:p>
        </p:txBody>
      </p:sp>
      <p:pic>
        <p:nvPicPr>
          <p:cNvPr id="14339" name="Picture 2" descr="cell membra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343150"/>
            <a:ext cx="6019800" cy="451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Rectangle 3"/>
          <p:cNvSpPr>
            <a:spLocks noGrp="1" noChangeArrowheads="1"/>
          </p:cNvSpPr>
          <p:nvPr>
            <p:ph type="title"/>
          </p:nvPr>
        </p:nvSpPr>
        <p:spPr>
          <a:xfrm>
            <a:off x="0" y="284163"/>
            <a:ext cx="9144000" cy="1468437"/>
          </a:xfrm>
        </p:spPr>
        <p:txBody>
          <a:bodyPr>
            <a:normAutofit fontScale="90000"/>
          </a:bodyPr>
          <a:lstStyle/>
          <a:p>
            <a:pPr eaLnBrk="1" hangingPunct="1">
              <a:defRPr/>
            </a:pPr>
            <a:r>
              <a:rPr lang="en-US" sz="4800" b="1" dirty="0" smtClean="0">
                <a:effectLst>
                  <a:outerShdw blurRad="38100" dist="38100" dir="2700000" algn="tl">
                    <a:srgbClr val="C0C0C0"/>
                  </a:outerShdw>
                </a:effectLst>
              </a:rPr>
              <a:t>Absorption =</a:t>
            </a:r>
            <a:br>
              <a:rPr lang="en-US" sz="4800" b="1" dirty="0" smtClean="0">
                <a:effectLst>
                  <a:outerShdw blurRad="38100" dist="38100" dir="2700000" algn="tl">
                    <a:srgbClr val="C0C0C0"/>
                  </a:outerShdw>
                </a:effectLst>
              </a:rPr>
            </a:br>
            <a:r>
              <a:rPr lang="en-US" sz="4800" b="1" u="sng" dirty="0" smtClean="0">
                <a:effectLst>
                  <a:outerShdw blurRad="38100" dist="38100" dir="2700000" algn="tl">
                    <a:srgbClr val="C0C0C0"/>
                  </a:outerShdw>
                </a:effectLst>
              </a:rPr>
              <a:t>Diffusion</a:t>
            </a:r>
            <a:r>
              <a:rPr lang="en-US" sz="4800" b="1" dirty="0" smtClean="0">
                <a:effectLst>
                  <a:outerShdw blurRad="38100" dist="38100" dir="2700000" algn="tl">
                    <a:srgbClr val="C0C0C0"/>
                  </a:outerShdw>
                </a:effectLst>
              </a:rPr>
              <a:t> across the CELL MEMBRANE.</a:t>
            </a:r>
          </a:p>
        </p:txBody>
      </p:sp>
      <p:sp>
        <p:nvSpPr>
          <p:cNvPr id="18436" name="Rectangle 4"/>
          <p:cNvSpPr>
            <a:spLocks noChangeArrowheads="1"/>
          </p:cNvSpPr>
          <p:nvPr/>
        </p:nvSpPr>
        <p:spPr bwMode="auto">
          <a:xfrm>
            <a:off x="3200400" y="4800600"/>
            <a:ext cx="2686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b="1">
                <a:solidFill>
                  <a:schemeClr val="tx2"/>
                </a:solidFill>
                <a:effectLst>
                  <a:outerShdw blurRad="38100" dist="38100" dir="2700000" algn="tl">
                    <a:srgbClr val="C0C0C0"/>
                  </a:outerShdw>
                </a:effectLst>
              </a:rPr>
              <a:t>RECEPTOR PROTEINS</a:t>
            </a:r>
          </a:p>
        </p:txBody>
      </p:sp>
      <p:sp>
        <p:nvSpPr>
          <p:cNvPr id="14342" name="Line 5"/>
          <p:cNvSpPr>
            <a:spLocks noChangeShapeType="1"/>
          </p:cNvSpPr>
          <p:nvPr/>
        </p:nvSpPr>
        <p:spPr bwMode="auto">
          <a:xfrm flipV="1">
            <a:off x="4572000" y="3352800"/>
            <a:ext cx="152400" cy="1447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4343" name="Line 6"/>
          <p:cNvSpPr>
            <a:spLocks noChangeShapeType="1"/>
          </p:cNvSpPr>
          <p:nvPr/>
        </p:nvSpPr>
        <p:spPr bwMode="auto">
          <a:xfrm flipH="1" flipV="1">
            <a:off x="2590800" y="3505200"/>
            <a:ext cx="990600" cy="1295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4344" name="Line 7"/>
          <p:cNvSpPr>
            <a:spLocks noChangeShapeType="1"/>
          </p:cNvSpPr>
          <p:nvPr/>
        </p:nvSpPr>
        <p:spPr bwMode="auto">
          <a:xfrm flipV="1">
            <a:off x="5029200" y="3733800"/>
            <a:ext cx="1219200" cy="1219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4345" name="Line 8"/>
          <p:cNvSpPr>
            <a:spLocks noChangeShapeType="1"/>
          </p:cNvSpPr>
          <p:nvPr/>
        </p:nvSpPr>
        <p:spPr bwMode="auto">
          <a:xfrm flipV="1">
            <a:off x="3733800" y="3276600"/>
            <a:ext cx="76200" cy="1447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Tree>
    <p:extLst>
      <p:ext uri="{BB962C8B-B14F-4D97-AF65-F5344CB8AC3E}">
        <p14:creationId xmlns:p14="http://schemas.microsoft.com/office/powerpoint/2010/main" val="1564634319"/>
      </p:ext>
    </p:extLst>
  </p:cSld>
  <p:clrMapOvr>
    <a:masterClrMapping/>
  </p:clrMapOvr>
  <p:transition/>
  <p:timing>
    <p:tnLst>
      <p:par>
        <p:cTn id="1" dur="indefinite" restart="never" nodeType="tmRoot"/>
      </p:par>
    </p:tnLst>
  </p:timing>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Footer Placeholder 4"/>
          <p:cNvSpPr>
            <a:spLocks noGrp="1"/>
          </p:cNvSpPr>
          <p:nvPr>
            <p:ph type="ftr" sz="quarter" idx="1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Saccone Powerpoint</a:t>
            </a:r>
          </a:p>
        </p:txBody>
      </p:sp>
      <p:pic>
        <p:nvPicPr>
          <p:cNvPr id="1536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0704" y="1232148"/>
            <a:ext cx="667512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5364" name="Rectangle 2"/>
          <p:cNvSpPr>
            <a:spLocks noGrp="1" noChangeArrowheads="1"/>
          </p:cNvSpPr>
          <p:nvPr>
            <p:ph type="title"/>
          </p:nvPr>
        </p:nvSpPr>
        <p:spPr>
          <a:xfrm>
            <a:off x="822960" y="286605"/>
            <a:ext cx="7543800" cy="664372"/>
          </a:xfrm>
        </p:spPr>
        <p:txBody>
          <a:bodyPr/>
          <a:lstStyle/>
          <a:p>
            <a:pPr eaLnBrk="1" hangingPunct="1"/>
            <a:r>
              <a:rPr lang="en-US" altLang="en-US" sz="4000" dirty="0"/>
              <a:t>RED ONION IN FRESH WATER</a:t>
            </a:r>
          </a:p>
        </p:txBody>
      </p:sp>
    </p:spTree>
    <p:extLst>
      <p:ext uri="{BB962C8B-B14F-4D97-AF65-F5344CB8AC3E}">
        <p14:creationId xmlns:p14="http://schemas.microsoft.com/office/powerpoint/2010/main" val="871741918"/>
      </p:ext>
    </p:extLst>
  </p:cSld>
  <p:clrMapOvr>
    <a:masterClrMapping/>
  </p:clrMapOvr>
  <p:timing>
    <p:tnLst>
      <p:par>
        <p:cTn id="1" dur="indefinite" restart="never" nodeType="tmRoot"/>
      </p:par>
    </p:tnLst>
  </p:timing>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6117" y="0"/>
            <a:ext cx="8967883" cy="4553712"/>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418" y="1021281"/>
            <a:ext cx="8022230" cy="5708703"/>
          </a:xfrm>
          <a:prstGeom prst="rect">
            <a:avLst/>
          </a:prstGeom>
        </p:spPr>
      </p:pic>
    </p:spTree>
    <p:extLst>
      <p:ext uri="{BB962C8B-B14F-4D97-AF65-F5344CB8AC3E}">
        <p14:creationId xmlns:p14="http://schemas.microsoft.com/office/powerpoint/2010/main" val="1232975992"/>
      </p:ext>
    </p:extLst>
  </p:cSld>
  <p:clrMapOvr>
    <a:masterClrMapping/>
  </p:clrMapOvr>
  <p:timing>
    <p:tnLst>
      <p:par>
        <p:cTn id="1" dur="indefinite" restart="never" nodeType="tmRoot"/>
      </p:par>
    </p:tnLst>
  </p:timing>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Footer Placeholder 2"/>
          <p:cNvSpPr>
            <a:spLocks noGrp="1"/>
          </p:cNvSpPr>
          <p:nvPr>
            <p:ph type="ftr" sz="quarter" idx="1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Saccone Powerpoint</a:t>
            </a:r>
          </a:p>
        </p:txBody>
      </p:sp>
      <p:pic>
        <p:nvPicPr>
          <p:cNvPr id="16387" name="Picture 2" descr="MVC-017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63" y="55563"/>
            <a:ext cx="8837612" cy="456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6388" name="Line 3"/>
          <p:cNvSpPr>
            <a:spLocks noChangeShapeType="1"/>
          </p:cNvSpPr>
          <p:nvPr/>
        </p:nvSpPr>
        <p:spPr bwMode="auto">
          <a:xfrm flipH="1">
            <a:off x="4332288" y="1092200"/>
            <a:ext cx="1096962" cy="698500"/>
          </a:xfrm>
          <a:prstGeom prst="line">
            <a:avLst/>
          </a:prstGeom>
          <a:noFill/>
          <a:ln w="38100">
            <a:solidFill>
              <a:srgbClr val="000000"/>
            </a:solidFill>
            <a:round/>
            <a:headEnd type="none" w="med" len="sm"/>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6389" name="Line 4"/>
          <p:cNvSpPr>
            <a:spLocks noChangeShapeType="1"/>
          </p:cNvSpPr>
          <p:nvPr/>
        </p:nvSpPr>
        <p:spPr bwMode="auto">
          <a:xfrm flipH="1">
            <a:off x="5429250" y="1100138"/>
            <a:ext cx="2079625" cy="0"/>
          </a:xfrm>
          <a:prstGeom prst="line">
            <a:avLst/>
          </a:prstGeom>
          <a:noFill/>
          <a:ln w="38100">
            <a:solidFill>
              <a:srgbClr val="000000"/>
            </a:solidFill>
            <a:round/>
            <a:headEnd type="none" w="med" len="sm"/>
            <a:tailEnd type="non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6390" name="Line 5"/>
          <p:cNvSpPr>
            <a:spLocks noChangeShapeType="1"/>
          </p:cNvSpPr>
          <p:nvPr/>
        </p:nvSpPr>
        <p:spPr bwMode="auto">
          <a:xfrm flipH="1">
            <a:off x="4400550" y="1931988"/>
            <a:ext cx="1497013" cy="463550"/>
          </a:xfrm>
          <a:prstGeom prst="line">
            <a:avLst/>
          </a:prstGeom>
          <a:noFill/>
          <a:ln w="38100">
            <a:solidFill>
              <a:srgbClr val="000000"/>
            </a:solidFill>
            <a:round/>
            <a:headEnd type="none" w="med" len="sm"/>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6391" name="Line 6"/>
          <p:cNvSpPr>
            <a:spLocks noChangeShapeType="1"/>
          </p:cNvSpPr>
          <p:nvPr/>
        </p:nvSpPr>
        <p:spPr bwMode="auto">
          <a:xfrm flipH="1">
            <a:off x="5897563" y="1939925"/>
            <a:ext cx="2081212" cy="0"/>
          </a:xfrm>
          <a:prstGeom prst="line">
            <a:avLst/>
          </a:prstGeom>
          <a:noFill/>
          <a:ln w="38100">
            <a:solidFill>
              <a:srgbClr val="000000"/>
            </a:solidFill>
            <a:round/>
            <a:headEnd type="none" w="med" len="sm"/>
            <a:tailEnd type="non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6392" name="Line 7"/>
          <p:cNvSpPr>
            <a:spLocks noChangeShapeType="1"/>
          </p:cNvSpPr>
          <p:nvPr/>
        </p:nvSpPr>
        <p:spPr bwMode="auto">
          <a:xfrm flipV="1">
            <a:off x="3589338" y="2466975"/>
            <a:ext cx="1793875" cy="1060450"/>
          </a:xfrm>
          <a:prstGeom prst="line">
            <a:avLst/>
          </a:prstGeom>
          <a:noFill/>
          <a:ln w="38100">
            <a:solidFill>
              <a:srgbClr val="000000"/>
            </a:solidFill>
            <a:round/>
            <a:headEnd type="none" w="med" len="sm"/>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6393" name="Line 8"/>
          <p:cNvSpPr>
            <a:spLocks noChangeShapeType="1"/>
          </p:cNvSpPr>
          <p:nvPr/>
        </p:nvSpPr>
        <p:spPr bwMode="auto">
          <a:xfrm flipH="1">
            <a:off x="696913" y="3543300"/>
            <a:ext cx="2881312" cy="0"/>
          </a:xfrm>
          <a:prstGeom prst="line">
            <a:avLst/>
          </a:prstGeom>
          <a:noFill/>
          <a:ln w="38100">
            <a:solidFill>
              <a:srgbClr val="000000"/>
            </a:solidFill>
            <a:round/>
            <a:headEnd type="none" w="med" len="sm"/>
            <a:tailEnd type="non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6394" name="Text Box 9"/>
          <p:cNvSpPr txBox="1">
            <a:spLocks noChangeArrowheads="1"/>
          </p:cNvSpPr>
          <p:nvPr/>
        </p:nvSpPr>
        <p:spPr bwMode="auto">
          <a:xfrm>
            <a:off x="358775" y="4079875"/>
            <a:ext cx="2346325"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200">
                <a:solidFill>
                  <a:srgbClr val="FF0000"/>
                </a:solidFill>
                <a:latin typeface="Times New Roman" charset="0"/>
              </a:rPr>
              <a:t>CELL WALL</a:t>
            </a:r>
            <a:endParaRPr lang="en-US" altLang="en-US" sz="2200"/>
          </a:p>
        </p:txBody>
      </p:sp>
      <p:sp>
        <p:nvSpPr>
          <p:cNvPr id="16395" name="Text Box 10"/>
          <p:cNvSpPr txBox="1">
            <a:spLocks noChangeArrowheads="1"/>
          </p:cNvSpPr>
          <p:nvPr/>
        </p:nvSpPr>
        <p:spPr bwMode="auto">
          <a:xfrm>
            <a:off x="2906713" y="4024313"/>
            <a:ext cx="2919412"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500">
                <a:solidFill>
                  <a:srgbClr val="7FFFD4"/>
                </a:solidFill>
                <a:latin typeface="Times New Roman" charset="0"/>
              </a:rPr>
              <a:t>CYTOPLASM</a:t>
            </a:r>
            <a:endParaRPr lang="en-US" altLang="en-US" sz="2500"/>
          </a:p>
        </p:txBody>
      </p:sp>
      <p:sp>
        <p:nvSpPr>
          <p:cNvPr id="16396" name="Text Box 11"/>
          <p:cNvSpPr txBox="1">
            <a:spLocks noChangeArrowheads="1"/>
          </p:cNvSpPr>
          <p:nvPr/>
        </p:nvSpPr>
        <p:spPr bwMode="auto">
          <a:xfrm>
            <a:off x="5570538" y="3986213"/>
            <a:ext cx="3398837" cy="334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200">
                <a:solidFill>
                  <a:srgbClr val="00FF00"/>
                </a:solidFill>
                <a:latin typeface="Times New Roman" charset="0"/>
              </a:rPr>
              <a:t>CELL MEMBRANE</a:t>
            </a:r>
            <a:endParaRPr lang="en-US" altLang="en-US" sz="2200"/>
          </a:p>
        </p:txBody>
      </p:sp>
    </p:spTree>
    <p:extLst>
      <p:ext uri="{BB962C8B-B14F-4D97-AF65-F5344CB8AC3E}">
        <p14:creationId xmlns:p14="http://schemas.microsoft.com/office/powerpoint/2010/main" val="1557787641"/>
      </p:ext>
    </p:extLst>
  </p:cSld>
  <p:clrMapOvr>
    <a:masterClrMapping/>
  </p:clrMapOvr>
  <p:timing>
    <p:tnLst>
      <p:par>
        <p:cTn id="1" dur="indefinite" restart="never" nodeType="tmRoot"/>
      </p:par>
    </p:tnLst>
  </p:timing>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693408"/>
          </a:xfrm>
          <a:prstGeom prst="rect">
            <a:avLst/>
          </a:prstGeom>
        </p:spPr>
      </p:pic>
    </p:spTree>
    <p:extLst>
      <p:ext uri="{BB962C8B-B14F-4D97-AF65-F5344CB8AC3E}">
        <p14:creationId xmlns:p14="http://schemas.microsoft.com/office/powerpoint/2010/main" val="176374171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4200"/>
            <a:ext cx="9144000" cy="5688211"/>
          </a:xfrm>
          <a:prstGeom prst="rect">
            <a:avLst/>
          </a:prstGeom>
        </p:spPr>
      </p:pic>
    </p:spTree>
    <p:extLst>
      <p:ext uri="{BB962C8B-B14F-4D97-AF65-F5344CB8AC3E}">
        <p14:creationId xmlns:p14="http://schemas.microsoft.com/office/powerpoint/2010/main" val="2074622723"/>
      </p:ext>
    </p:extLst>
  </p:cSld>
  <p:clrMapOvr>
    <a:masterClrMapping/>
  </p:clrMapOvr>
  <p:timing>
    <p:tnLst>
      <p:par>
        <p:cTn id="1" dur="indefinite" restart="never" nodeType="tmRoot"/>
      </p:par>
    </p:tnLst>
  </p:timing>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979408" cy="6419088"/>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20" y="1021281"/>
            <a:ext cx="8705088" cy="5708703"/>
          </a:xfrm>
          <a:prstGeom prst="rect">
            <a:avLst/>
          </a:prstGeom>
        </p:spPr>
      </p:pic>
    </p:spTree>
    <p:extLst>
      <p:ext uri="{BB962C8B-B14F-4D97-AF65-F5344CB8AC3E}">
        <p14:creationId xmlns:p14="http://schemas.microsoft.com/office/powerpoint/2010/main" val="1490140429"/>
      </p:ext>
    </p:extLst>
  </p:cSld>
  <p:clrMapOvr>
    <a:masterClrMapping/>
  </p:clrMapOvr>
  <p:timing>
    <p:tnLst>
      <p:par>
        <p:cTn id="1" dur="indefinite" restart="never" nodeType="tmRoot"/>
      </p:par>
    </p:tnLst>
  </p:timing>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7772"/>
            <a:ext cx="9345168" cy="6211316"/>
          </a:xfrm>
          <a:prstGeom prst="rect">
            <a:avLst/>
          </a:prstGeom>
        </p:spPr>
      </p:pic>
    </p:spTree>
    <p:extLst>
      <p:ext uri="{BB962C8B-B14F-4D97-AF65-F5344CB8AC3E}">
        <p14:creationId xmlns:p14="http://schemas.microsoft.com/office/powerpoint/2010/main" val="835898889"/>
      </p:ext>
    </p:extLst>
  </p:cSld>
  <p:clrMapOvr>
    <a:masterClrMapping/>
  </p:clrMapOvr>
  <p:timing>
    <p:tnLst>
      <p:par>
        <p:cTn id="1" dur="indefinite" restart="never" nodeType="tmRoot"/>
      </p:par>
    </p:tnLst>
  </p:timing>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Footer Placeholder 4"/>
          <p:cNvSpPr>
            <a:spLocks noGrp="1"/>
          </p:cNvSpPr>
          <p:nvPr>
            <p:ph type="ftr" sz="quarter" idx="1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Saccone Powerpoint</a:t>
            </a:r>
          </a:p>
        </p:txBody>
      </p:sp>
      <p:pic>
        <p:nvPicPr>
          <p:cNvPr id="1741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6035" y="1758924"/>
            <a:ext cx="6034310" cy="4883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7413" name="Rectangle 6"/>
          <p:cNvSpPr>
            <a:spLocks noGrp="1" noChangeArrowheads="1"/>
          </p:cNvSpPr>
          <p:nvPr>
            <p:ph type="title"/>
          </p:nvPr>
        </p:nvSpPr>
        <p:spPr>
          <a:xfrm>
            <a:off x="801290" y="-155357"/>
            <a:ext cx="7543800" cy="1450757"/>
          </a:xfrm>
          <a:noFill/>
        </p:spPr>
        <p:txBody>
          <a:bodyPr/>
          <a:lstStyle/>
          <a:p>
            <a:pPr eaLnBrk="1" hangingPunct="1"/>
            <a:r>
              <a:rPr lang="en-US" altLang="en-US" dirty="0"/>
              <a:t>RED ONION IN SALT WATER</a:t>
            </a:r>
          </a:p>
        </p:txBody>
      </p:sp>
    </p:spTree>
    <p:extLst>
      <p:ext uri="{BB962C8B-B14F-4D97-AF65-F5344CB8AC3E}">
        <p14:creationId xmlns:p14="http://schemas.microsoft.com/office/powerpoint/2010/main" val="114608749"/>
      </p:ext>
    </p:extLst>
  </p:cSld>
  <p:clrMapOvr>
    <a:masterClrMapping/>
  </p:clrMapOvr>
  <p:timing>
    <p:tnLst>
      <p:par>
        <p:cTn id="1" dur="indefinite" restart="never" nodeType="tmRoot"/>
      </p:par>
    </p:tnLst>
  </p:timing>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1676"/>
            <a:ext cx="9144000" cy="6656324"/>
          </a:xfrm>
          <a:prstGeom prst="rect">
            <a:avLst/>
          </a:prstGeom>
        </p:spPr>
      </p:pic>
    </p:spTree>
    <p:extLst>
      <p:ext uri="{BB962C8B-B14F-4D97-AF65-F5344CB8AC3E}">
        <p14:creationId xmlns:p14="http://schemas.microsoft.com/office/powerpoint/2010/main" val="2083896731"/>
      </p:ext>
    </p:extLst>
  </p:cSld>
  <p:clrMapOvr>
    <a:masterClrMapping/>
  </p:clrMapOvr>
  <p:timing>
    <p:tnLst>
      <p:par>
        <p:cTn id="1" dur="indefinite" restart="never" nodeType="tmRoot"/>
      </p:par>
    </p:tnLst>
  </p:timing>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Footer Placeholder 2"/>
          <p:cNvSpPr>
            <a:spLocks noGrp="1"/>
          </p:cNvSpPr>
          <p:nvPr>
            <p:ph type="ftr" sz="quarter" idx="1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Saccone Powerpoint</a:t>
            </a:r>
          </a:p>
        </p:txBody>
      </p:sp>
      <p:pic>
        <p:nvPicPr>
          <p:cNvPr id="18435" name="Picture 2" descr="MSOffic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13" y="-101600"/>
            <a:ext cx="9144001" cy="4713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8436" name="Text Box 3"/>
          <p:cNvSpPr txBox="1">
            <a:spLocks noChangeArrowheads="1"/>
          </p:cNvSpPr>
          <p:nvPr/>
        </p:nvSpPr>
        <p:spPr bwMode="auto">
          <a:xfrm>
            <a:off x="1031875" y="104775"/>
            <a:ext cx="6873875" cy="42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800">
                <a:solidFill>
                  <a:srgbClr val="FFFFE0"/>
                </a:solidFill>
                <a:latin typeface="Times New Roman" charset="0"/>
              </a:rPr>
              <a:t>LABEL THE FOLLOWING PARTS</a:t>
            </a:r>
            <a:endParaRPr lang="en-US" altLang="en-US" sz="2800"/>
          </a:p>
        </p:txBody>
      </p:sp>
      <p:sp>
        <p:nvSpPr>
          <p:cNvPr id="18437" name="Line 4"/>
          <p:cNvSpPr>
            <a:spLocks noChangeShapeType="1"/>
          </p:cNvSpPr>
          <p:nvPr/>
        </p:nvSpPr>
        <p:spPr bwMode="auto">
          <a:xfrm>
            <a:off x="2182813" y="1060450"/>
            <a:ext cx="0" cy="996950"/>
          </a:xfrm>
          <a:prstGeom prst="line">
            <a:avLst/>
          </a:prstGeom>
          <a:noFill/>
          <a:ln w="38100">
            <a:solidFill>
              <a:srgbClr val="000000"/>
            </a:solidFill>
            <a:round/>
            <a:headEnd type="none" w="med" len="sm"/>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8438" name="Line 5"/>
          <p:cNvSpPr>
            <a:spLocks noChangeShapeType="1"/>
          </p:cNvSpPr>
          <p:nvPr/>
        </p:nvSpPr>
        <p:spPr bwMode="auto">
          <a:xfrm flipH="1">
            <a:off x="103188" y="1060450"/>
            <a:ext cx="2079625" cy="0"/>
          </a:xfrm>
          <a:prstGeom prst="line">
            <a:avLst/>
          </a:prstGeom>
          <a:noFill/>
          <a:ln w="38100">
            <a:solidFill>
              <a:srgbClr val="000000"/>
            </a:solidFill>
            <a:round/>
            <a:headEnd type="none" w="med" len="sm"/>
            <a:tailEnd type="non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8439" name="Line 6"/>
          <p:cNvSpPr>
            <a:spLocks noChangeShapeType="1"/>
          </p:cNvSpPr>
          <p:nvPr/>
        </p:nvSpPr>
        <p:spPr bwMode="auto">
          <a:xfrm flipH="1">
            <a:off x="4011613" y="982663"/>
            <a:ext cx="1096962" cy="698500"/>
          </a:xfrm>
          <a:prstGeom prst="line">
            <a:avLst/>
          </a:prstGeom>
          <a:noFill/>
          <a:ln w="38100">
            <a:solidFill>
              <a:srgbClr val="000000"/>
            </a:solidFill>
            <a:round/>
            <a:headEnd type="none" w="med" len="sm"/>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8440" name="Line 7"/>
          <p:cNvSpPr>
            <a:spLocks noChangeShapeType="1"/>
          </p:cNvSpPr>
          <p:nvPr/>
        </p:nvSpPr>
        <p:spPr bwMode="auto">
          <a:xfrm flipH="1">
            <a:off x="5086350" y="990600"/>
            <a:ext cx="2079625" cy="0"/>
          </a:xfrm>
          <a:prstGeom prst="line">
            <a:avLst/>
          </a:prstGeom>
          <a:noFill/>
          <a:ln w="38100">
            <a:solidFill>
              <a:srgbClr val="000000"/>
            </a:solidFill>
            <a:round/>
            <a:headEnd type="none" w="med" len="sm"/>
            <a:tailEnd type="non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8441" name="Line 8"/>
          <p:cNvSpPr>
            <a:spLocks noChangeShapeType="1"/>
          </p:cNvSpPr>
          <p:nvPr/>
        </p:nvSpPr>
        <p:spPr bwMode="auto">
          <a:xfrm flipH="1">
            <a:off x="4000500" y="1609725"/>
            <a:ext cx="1497013" cy="463550"/>
          </a:xfrm>
          <a:prstGeom prst="line">
            <a:avLst/>
          </a:prstGeom>
          <a:noFill/>
          <a:ln w="38100">
            <a:solidFill>
              <a:srgbClr val="000000"/>
            </a:solidFill>
            <a:round/>
            <a:headEnd type="none" w="med" len="sm"/>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8442" name="Line 9"/>
          <p:cNvSpPr>
            <a:spLocks noChangeShapeType="1"/>
          </p:cNvSpPr>
          <p:nvPr/>
        </p:nvSpPr>
        <p:spPr bwMode="auto">
          <a:xfrm flipH="1">
            <a:off x="5521325" y="1609725"/>
            <a:ext cx="2079625" cy="0"/>
          </a:xfrm>
          <a:prstGeom prst="line">
            <a:avLst/>
          </a:prstGeom>
          <a:noFill/>
          <a:ln w="38100">
            <a:solidFill>
              <a:srgbClr val="000000"/>
            </a:solidFill>
            <a:round/>
            <a:headEnd type="none" w="med" len="sm"/>
            <a:tailEnd type="non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8443" name="Line 10"/>
          <p:cNvSpPr>
            <a:spLocks noChangeShapeType="1"/>
          </p:cNvSpPr>
          <p:nvPr/>
        </p:nvSpPr>
        <p:spPr bwMode="auto">
          <a:xfrm flipV="1">
            <a:off x="3154363" y="2349500"/>
            <a:ext cx="2686050" cy="754063"/>
          </a:xfrm>
          <a:prstGeom prst="line">
            <a:avLst/>
          </a:prstGeom>
          <a:noFill/>
          <a:ln w="38100">
            <a:solidFill>
              <a:srgbClr val="000000"/>
            </a:solidFill>
            <a:round/>
            <a:headEnd type="none" w="med" len="sm"/>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8444" name="Line 11"/>
          <p:cNvSpPr>
            <a:spLocks noChangeShapeType="1"/>
          </p:cNvSpPr>
          <p:nvPr/>
        </p:nvSpPr>
        <p:spPr bwMode="auto">
          <a:xfrm flipH="1">
            <a:off x="263525" y="3095625"/>
            <a:ext cx="2879725" cy="0"/>
          </a:xfrm>
          <a:prstGeom prst="line">
            <a:avLst/>
          </a:prstGeom>
          <a:noFill/>
          <a:ln w="38100">
            <a:solidFill>
              <a:srgbClr val="000000"/>
            </a:solidFill>
            <a:round/>
            <a:headEnd type="none" w="med" len="sm"/>
            <a:tailEnd type="non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8445" name="Text Box 12"/>
          <p:cNvSpPr txBox="1">
            <a:spLocks noChangeArrowheads="1"/>
          </p:cNvSpPr>
          <p:nvPr/>
        </p:nvSpPr>
        <p:spPr bwMode="auto">
          <a:xfrm>
            <a:off x="106363" y="3560763"/>
            <a:ext cx="2347912" cy="33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200">
                <a:solidFill>
                  <a:srgbClr val="FF0000"/>
                </a:solidFill>
                <a:latin typeface="Times New Roman" charset="0"/>
              </a:rPr>
              <a:t>CELL WALL</a:t>
            </a:r>
            <a:endParaRPr lang="en-US" altLang="en-US" sz="2200"/>
          </a:p>
        </p:txBody>
      </p:sp>
      <p:sp>
        <p:nvSpPr>
          <p:cNvPr id="18446" name="Text Box 13"/>
          <p:cNvSpPr txBox="1">
            <a:spLocks noChangeArrowheads="1"/>
          </p:cNvSpPr>
          <p:nvPr/>
        </p:nvSpPr>
        <p:spPr bwMode="auto">
          <a:xfrm>
            <a:off x="2244725" y="3522663"/>
            <a:ext cx="2643188" cy="34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300">
                <a:solidFill>
                  <a:srgbClr val="7FFFD4"/>
                </a:solidFill>
                <a:latin typeface="Times New Roman" charset="0"/>
              </a:rPr>
              <a:t>CYTOPLASM</a:t>
            </a:r>
            <a:endParaRPr lang="en-US" altLang="en-US" sz="2300"/>
          </a:p>
        </p:txBody>
      </p:sp>
      <p:sp>
        <p:nvSpPr>
          <p:cNvPr id="18447" name="Text Box 14"/>
          <p:cNvSpPr txBox="1">
            <a:spLocks noChangeArrowheads="1"/>
          </p:cNvSpPr>
          <p:nvPr/>
        </p:nvSpPr>
        <p:spPr bwMode="auto">
          <a:xfrm>
            <a:off x="5410200" y="3544888"/>
            <a:ext cx="3146425" cy="31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a:solidFill>
                  <a:srgbClr val="00FF00"/>
                </a:solidFill>
                <a:latin typeface="Times New Roman" charset="0"/>
              </a:rPr>
              <a:t>CELL MEMBRANE</a:t>
            </a:r>
            <a:endParaRPr lang="en-US" altLang="en-US" sz="2000"/>
          </a:p>
        </p:txBody>
      </p:sp>
      <p:sp>
        <p:nvSpPr>
          <p:cNvPr id="18448" name="Text Box 15"/>
          <p:cNvSpPr txBox="1">
            <a:spLocks noChangeArrowheads="1"/>
          </p:cNvSpPr>
          <p:nvPr/>
        </p:nvSpPr>
        <p:spPr bwMode="auto">
          <a:xfrm>
            <a:off x="5260975" y="2963863"/>
            <a:ext cx="3170238" cy="407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700">
                <a:solidFill>
                  <a:srgbClr val="AFEEEE"/>
                </a:solidFill>
                <a:latin typeface="Times New Roman" charset="0"/>
              </a:rPr>
              <a:t>SALT WATER</a:t>
            </a:r>
            <a:endParaRPr lang="en-US" altLang="en-US" sz="2700"/>
          </a:p>
        </p:txBody>
      </p:sp>
    </p:spTree>
    <p:extLst>
      <p:ext uri="{BB962C8B-B14F-4D97-AF65-F5344CB8AC3E}">
        <p14:creationId xmlns:p14="http://schemas.microsoft.com/office/powerpoint/2010/main" val="741558994"/>
      </p:ext>
    </p:extLst>
  </p:cSld>
  <p:clrMapOvr>
    <a:masterClrMapping/>
  </p:clrMapOvr>
  <p:timing>
    <p:tnLst>
      <p:par>
        <p:cTn id="1" dur="indefinite" restart="never" nodeType="tmRoot"/>
      </p:par>
    </p:tnLst>
  </p:timing>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Footer Placeholder 2"/>
          <p:cNvSpPr>
            <a:spLocks noGrp="1"/>
          </p:cNvSpPr>
          <p:nvPr>
            <p:ph type="ftr" sz="quarter" idx="1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Saccone Powerpoint</a:t>
            </a:r>
          </a:p>
        </p:txBody>
      </p:sp>
      <p:pic>
        <p:nvPicPr>
          <p:cNvPr id="19459" name="Picture 2" descr="MSOffic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13" y="-101600"/>
            <a:ext cx="9144001" cy="4713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9460" name="Text Box 3"/>
          <p:cNvSpPr txBox="1">
            <a:spLocks noChangeArrowheads="1"/>
          </p:cNvSpPr>
          <p:nvPr/>
        </p:nvSpPr>
        <p:spPr bwMode="auto">
          <a:xfrm>
            <a:off x="220663" y="65088"/>
            <a:ext cx="6873875" cy="42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800">
                <a:solidFill>
                  <a:srgbClr val="FFFFE0"/>
                </a:solidFill>
                <a:latin typeface="Times New Roman" charset="0"/>
              </a:rPr>
              <a:t>LABEL THE FOLLOWING PARTS</a:t>
            </a:r>
            <a:endParaRPr lang="en-US" altLang="en-US" sz="2800"/>
          </a:p>
        </p:txBody>
      </p:sp>
      <p:sp>
        <p:nvSpPr>
          <p:cNvPr id="19461" name="Line 4"/>
          <p:cNvSpPr>
            <a:spLocks noChangeShapeType="1"/>
          </p:cNvSpPr>
          <p:nvPr/>
        </p:nvSpPr>
        <p:spPr bwMode="auto">
          <a:xfrm>
            <a:off x="2182813" y="1060450"/>
            <a:ext cx="0" cy="996950"/>
          </a:xfrm>
          <a:prstGeom prst="line">
            <a:avLst/>
          </a:prstGeom>
          <a:noFill/>
          <a:ln w="38100">
            <a:solidFill>
              <a:srgbClr val="000000"/>
            </a:solidFill>
            <a:round/>
            <a:headEnd type="none" w="med" len="sm"/>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62" name="Line 5"/>
          <p:cNvSpPr>
            <a:spLocks noChangeShapeType="1"/>
          </p:cNvSpPr>
          <p:nvPr/>
        </p:nvSpPr>
        <p:spPr bwMode="auto">
          <a:xfrm flipH="1">
            <a:off x="103188" y="1060450"/>
            <a:ext cx="2079625" cy="0"/>
          </a:xfrm>
          <a:prstGeom prst="line">
            <a:avLst/>
          </a:prstGeom>
          <a:noFill/>
          <a:ln w="38100">
            <a:solidFill>
              <a:srgbClr val="000000"/>
            </a:solidFill>
            <a:round/>
            <a:headEnd type="none" w="med" len="sm"/>
            <a:tailEnd type="non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63" name="Line 6"/>
          <p:cNvSpPr>
            <a:spLocks noChangeShapeType="1"/>
          </p:cNvSpPr>
          <p:nvPr/>
        </p:nvSpPr>
        <p:spPr bwMode="auto">
          <a:xfrm flipH="1">
            <a:off x="4011613" y="982663"/>
            <a:ext cx="1096962" cy="698500"/>
          </a:xfrm>
          <a:prstGeom prst="line">
            <a:avLst/>
          </a:prstGeom>
          <a:noFill/>
          <a:ln w="38100">
            <a:solidFill>
              <a:srgbClr val="000000"/>
            </a:solidFill>
            <a:round/>
            <a:headEnd type="none" w="med" len="sm"/>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64" name="Line 7"/>
          <p:cNvSpPr>
            <a:spLocks noChangeShapeType="1"/>
          </p:cNvSpPr>
          <p:nvPr/>
        </p:nvSpPr>
        <p:spPr bwMode="auto">
          <a:xfrm flipH="1">
            <a:off x="5086350" y="990600"/>
            <a:ext cx="2765425" cy="0"/>
          </a:xfrm>
          <a:prstGeom prst="line">
            <a:avLst/>
          </a:prstGeom>
          <a:noFill/>
          <a:ln w="38100">
            <a:solidFill>
              <a:srgbClr val="000000"/>
            </a:solidFill>
            <a:round/>
            <a:headEnd type="none" w="med" len="sm"/>
            <a:tailEnd type="non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65" name="Line 8"/>
          <p:cNvSpPr>
            <a:spLocks noChangeShapeType="1"/>
          </p:cNvSpPr>
          <p:nvPr/>
        </p:nvSpPr>
        <p:spPr bwMode="auto">
          <a:xfrm flipH="1">
            <a:off x="4000500" y="1609725"/>
            <a:ext cx="1497013" cy="463550"/>
          </a:xfrm>
          <a:prstGeom prst="line">
            <a:avLst/>
          </a:prstGeom>
          <a:noFill/>
          <a:ln w="38100">
            <a:solidFill>
              <a:srgbClr val="000000"/>
            </a:solidFill>
            <a:round/>
            <a:headEnd type="none" w="med" len="sm"/>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66" name="Line 9"/>
          <p:cNvSpPr>
            <a:spLocks noChangeShapeType="1"/>
          </p:cNvSpPr>
          <p:nvPr/>
        </p:nvSpPr>
        <p:spPr bwMode="auto">
          <a:xfrm flipH="1">
            <a:off x="5521325" y="1609725"/>
            <a:ext cx="2079625" cy="0"/>
          </a:xfrm>
          <a:prstGeom prst="line">
            <a:avLst/>
          </a:prstGeom>
          <a:noFill/>
          <a:ln w="38100">
            <a:solidFill>
              <a:srgbClr val="000000"/>
            </a:solidFill>
            <a:round/>
            <a:headEnd type="none" w="med" len="sm"/>
            <a:tailEnd type="non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67" name="Line 10"/>
          <p:cNvSpPr>
            <a:spLocks noChangeShapeType="1"/>
          </p:cNvSpPr>
          <p:nvPr/>
        </p:nvSpPr>
        <p:spPr bwMode="auto">
          <a:xfrm flipV="1">
            <a:off x="3154363" y="2349500"/>
            <a:ext cx="2686050" cy="754063"/>
          </a:xfrm>
          <a:prstGeom prst="line">
            <a:avLst/>
          </a:prstGeom>
          <a:noFill/>
          <a:ln w="38100">
            <a:solidFill>
              <a:srgbClr val="000000"/>
            </a:solidFill>
            <a:round/>
            <a:headEnd type="none" w="med" len="sm"/>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68" name="Line 11"/>
          <p:cNvSpPr>
            <a:spLocks noChangeShapeType="1"/>
          </p:cNvSpPr>
          <p:nvPr/>
        </p:nvSpPr>
        <p:spPr bwMode="auto">
          <a:xfrm flipH="1">
            <a:off x="263525" y="3095625"/>
            <a:ext cx="2879725" cy="0"/>
          </a:xfrm>
          <a:prstGeom prst="line">
            <a:avLst/>
          </a:prstGeom>
          <a:noFill/>
          <a:ln w="38100">
            <a:solidFill>
              <a:srgbClr val="000000"/>
            </a:solidFill>
            <a:round/>
            <a:headEnd type="none" w="med" len="sm"/>
            <a:tailEnd type="non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469" name="Text Box 12"/>
          <p:cNvSpPr txBox="1">
            <a:spLocks noChangeArrowheads="1"/>
          </p:cNvSpPr>
          <p:nvPr/>
        </p:nvSpPr>
        <p:spPr bwMode="auto">
          <a:xfrm>
            <a:off x="187325" y="701675"/>
            <a:ext cx="2346325"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200">
                <a:solidFill>
                  <a:srgbClr val="FF0000"/>
                </a:solidFill>
                <a:latin typeface="Times New Roman" charset="0"/>
              </a:rPr>
              <a:t>CELL WALL</a:t>
            </a:r>
            <a:endParaRPr lang="en-US" altLang="en-US" sz="2200"/>
          </a:p>
        </p:txBody>
      </p:sp>
      <p:sp>
        <p:nvSpPr>
          <p:cNvPr id="19470" name="Text Box 13"/>
          <p:cNvSpPr txBox="1">
            <a:spLocks noChangeArrowheads="1"/>
          </p:cNvSpPr>
          <p:nvPr/>
        </p:nvSpPr>
        <p:spPr bwMode="auto">
          <a:xfrm>
            <a:off x="5387975" y="1290638"/>
            <a:ext cx="2643188" cy="34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300">
                <a:solidFill>
                  <a:srgbClr val="7FFFD4"/>
                </a:solidFill>
                <a:latin typeface="Times New Roman" charset="0"/>
              </a:rPr>
              <a:t>CYTOPLASM</a:t>
            </a:r>
            <a:endParaRPr lang="en-US" altLang="en-US" sz="2300"/>
          </a:p>
        </p:txBody>
      </p:sp>
      <p:sp>
        <p:nvSpPr>
          <p:cNvPr id="19471" name="Text Box 14"/>
          <p:cNvSpPr txBox="1">
            <a:spLocks noChangeArrowheads="1"/>
          </p:cNvSpPr>
          <p:nvPr/>
        </p:nvSpPr>
        <p:spPr bwMode="auto">
          <a:xfrm>
            <a:off x="4873625" y="661988"/>
            <a:ext cx="3146425" cy="31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a:solidFill>
                  <a:srgbClr val="00FF00"/>
                </a:solidFill>
                <a:latin typeface="Times New Roman" charset="0"/>
              </a:rPr>
              <a:t>CELL MEMBRANE</a:t>
            </a:r>
            <a:endParaRPr lang="en-US" altLang="en-US" sz="2000"/>
          </a:p>
        </p:txBody>
      </p:sp>
      <p:sp>
        <p:nvSpPr>
          <p:cNvPr id="19472" name="Text Box 15"/>
          <p:cNvSpPr txBox="1">
            <a:spLocks noChangeArrowheads="1"/>
          </p:cNvSpPr>
          <p:nvPr/>
        </p:nvSpPr>
        <p:spPr bwMode="auto">
          <a:xfrm>
            <a:off x="587375" y="2744788"/>
            <a:ext cx="3168650" cy="40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700">
                <a:solidFill>
                  <a:srgbClr val="AFEEEE"/>
                </a:solidFill>
                <a:latin typeface="Times New Roman" charset="0"/>
              </a:rPr>
              <a:t>SALT WATER</a:t>
            </a:r>
            <a:endParaRPr lang="en-US" altLang="en-US" sz="2700"/>
          </a:p>
        </p:txBody>
      </p:sp>
      <p:sp>
        <p:nvSpPr>
          <p:cNvPr id="19473" name="Text Box 16"/>
          <p:cNvSpPr txBox="1">
            <a:spLocks noChangeArrowheads="1"/>
          </p:cNvSpPr>
          <p:nvPr/>
        </p:nvSpPr>
        <p:spPr bwMode="auto">
          <a:xfrm>
            <a:off x="6667500" y="88900"/>
            <a:ext cx="2530475" cy="40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700">
                <a:solidFill>
                  <a:srgbClr val="FF0000"/>
                </a:solidFill>
                <a:latin typeface="Times New Roman" charset="0"/>
              </a:rPr>
              <a:t>ANSWERS</a:t>
            </a:r>
            <a:endParaRPr lang="en-US" altLang="en-US" sz="2700"/>
          </a:p>
        </p:txBody>
      </p:sp>
    </p:spTree>
    <p:extLst>
      <p:ext uri="{BB962C8B-B14F-4D97-AF65-F5344CB8AC3E}">
        <p14:creationId xmlns:p14="http://schemas.microsoft.com/office/powerpoint/2010/main" val="1534408617"/>
      </p:ext>
    </p:extLst>
  </p:cSld>
  <p:clrMapOvr>
    <a:masterClrMapping/>
  </p:clrMapOvr>
  <p:timing>
    <p:tnLst>
      <p:par>
        <p:cTn id="1" dur="indefinite" restart="never" nodeType="tmRoot"/>
      </p:par>
    </p:tnLst>
  </p:timing>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Footer Placeholder 2"/>
          <p:cNvSpPr>
            <a:spLocks noGrp="1"/>
          </p:cNvSpPr>
          <p:nvPr>
            <p:ph type="ftr" sz="quarter" idx="1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Saccone Powerpoint</a:t>
            </a:r>
          </a:p>
        </p:txBody>
      </p:sp>
      <p:pic>
        <p:nvPicPr>
          <p:cNvPr id="20483" name="Picture 2" descr="MVC-024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613" y="-63500"/>
            <a:ext cx="9823451" cy="5075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0484" name="Text Box 3"/>
          <p:cNvSpPr txBox="1">
            <a:spLocks noChangeArrowheads="1"/>
          </p:cNvSpPr>
          <p:nvPr/>
        </p:nvSpPr>
        <p:spPr bwMode="auto">
          <a:xfrm>
            <a:off x="1398588" y="144463"/>
            <a:ext cx="6872287"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800">
                <a:solidFill>
                  <a:srgbClr val="FFFFE0"/>
                </a:solidFill>
                <a:latin typeface="Times New Roman" charset="0"/>
              </a:rPr>
              <a:t>LABEL THE FOLLOWING PARTS</a:t>
            </a:r>
            <a:endParaRPr lang="en-US" altLang="en-US" sz="2800"/>
          </a:p>
        </p:txBody>
      </p:sp>
      <p:sp>
        <p:nvSpPr>
          <p:cNvPr id="20485" name="Line 4"/>
          <p:cNvSpPr>
            <a:spLocks noChangeShapeType="1"/>
          </p:cNvSpPr>
          <p:nvPr/>
        </p:nvSpPr>
        <p:spPr bwMode="auto">
          <a:xfrm>
            <a:off x="2343150" y="1382713"/>
            <a:ext cx="0" cy="996950"/>
          </a:xfrm>
          <a:prstGeom prst="line">
            <a:avLst/>
          </a:prstGeom>
          <a:noFill/>
          <a:ln w="38100">
            <a:solidFill>
              <a:srgbClr val="FFFF00"/>
            </a:solidFill>
            <a:round/>
            <a:headEnd type="none" w="med" len="sm"/>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486" name="Line 5"/>
          <p:cNvSpPr>
            <a:spLocks noChangeShapeType="1"/>
          </p:cNvSpPr>
          <p:nvPr/>
        </p:nvSpPr>
        <p:spPr bwMode="auto">
          <a:xfrm flipH="1">
            <a:off x="263525" y="1382713"/>
            <a:ext cx="2079625" cy="0"/>
          </a:xfrm>
          <a:prstGeom prst="line">
            <a:avLst/>
          </a:prstGeom>
          <a:noFill/>
          <a:ln w="38100">
            <a:solidFill>
              <a:srgbClr val="FFFF00"/>
            </a:solidFill>
            <a:round/>
            <a:headEnd type="none" w="med" len="sm"/>
            <a:tailEnd type="non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487" name="Line 6"/>
          <p:cNvSpPr>
            <a:spLocks noChangeShapeType="1"/>
          </p:cNvSpPr>
          <p:nvPr/>
        </p:nvSpPr>
        <p:spPr bwMode="auto">
          <a:xfrm flipH="1">
            <a:off x="5337175" y="2286000"/>
            <a:ext cx="835025" cy="863600"/>
          </a:xfrm>
          <a:prstGeom prst="line">
            <a:avLst/>
          </a:prstGeom>
          <a:noFill/>
          <a:ln w="38100">
            <a:solidFill>
              <a:srgbClr val="FFFF00"/>
            </a:solidFill>
            <a:round/>
            <a:headEnd type="none" w="med" len="sm"/>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488" name="Line 7"/>
          <p:cNvSpPr>
            <a:spLocks noChangeShapeType="1"/>
          </p:cNvSpPr>
          <p:nvPr/>
        </p:nvSpPr>
        <p:spPr bwMode="auto">
          <a:xfrm flipH="1">
            <a:off x="6207125" y="2293938"/>
            <a:ext cx="2079625" cy="0"/>
          </a:xfrm>
          <a:prstGeom prst="line">
            <a:avLst/>
          </a:prstGeom>
          <a:noFill/>
          <a:ln w="38100">
            <a:solidFill>
              <a:srgbClr val="FFFF00"/>
            </a:solidFill>
            <a:round/>
            <a:headEnd type="none" w="med" len="sm"/>
            <a:tailEnd type="non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489" name="Line 8"/>
          <p:cNvSpPr>
            <a:spLocks noChangeShapeType="1"/>
          </p:cNvSpPr>
          <p:nvPr/>
        </p:nvSpPr>
        <p:spPr bwMode="auto">
          <a:xfrm flipV="1">
            <a:off x="3532188" y="3440113"/>
            <a:ext cx="2811462" cy="582612"/>
          </a:xfrm>
          <a:prstGeom prst="line">
            <a:avLst/>
          </a:prstGeom>
          <a:noFill/>
          <a:ln w="38100">
            <a:solidFill>
              <a:srgbClr val="FFFF00"/>
            </a:solidFill>
            <a:round/>
            <a:headEnd type="none" w="med" len="sm"/>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490" name="Line 9"/>
          <p:cNvSpPr>
            <a:spLocks noChangeShapeType="1"/>
          </p:cNvSpPr>
          <p:nvPr/>
        </p:nvSpPr>
        <p:spPr bwMode="auto">
          <a:xfrm flipH="1">
            <a:off x="628650" y="4022725"/>
            <a:ext cx="2879725" cy="0"/>
          </a:xfrm>
          <a:prstGeom prst="line">
            <a:avLst/>
          </a:prstGeom>
          <a:noFill/>
          <a:ln w="38100">
            <a:solidFill>
              <a:srgbClr val="FFFF00"/>
            </a:solidFill>
            <a:round/>
            <a:headEnd type="none" w="med" len="sm"/>
            <a:tailEnd type="non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491" name="Text Box 10"/>
          <p:cNvSpPr txBox="1">
            <a:spLocks noChangeArrowheads="1"/>
          </p:cNvSpPr>
          <p:nvPr/>
        </p:nvSpPr>
        <p:spPr bwMode="auto">
          <a:xfrm>
            <a:off x="6164263" y="4464050"/>
            <a:ext cx="2347912"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200">
                <a:solidFill>
                  <a:srgbClr val="FF0000"/>
                </a:solidFill>
                <a:latin typeface="Times New Roman" charset="0"/>
              </a:rPr>
              <a:t>CELL WALL</a:t>
            </a:r>
            <a:endParaRPr lang="en-US" altLang="en-US" sz="2200"/>
          </a:p>
        </p:txBody>
      </p:sp>
      <p:sp>
        <p:nvSpPr>
          <p:cNvPr id="20492" name="Text Box 11"/>
          <p:cNvSpPr txBox="1">
            <a:spLocks noChangeArrowheads="1"/>
          </p:cNvSpPr>
          <p:nvPr/>
        </p:nvSpPr>
        <p:spPr bwMode="auto">
          <a:xfrm>
            <a:off x="3032125" y="4298950"/>
            <a:ext cx="2644775" cy="350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300">
                <a:solidFill>
                  <a:srgbClr val="7FFFD4"/>
                </a:solidFill>
                <a:latin typeface="Times New Roman" charset="0"/>
              </a:rPr>
              <a:t>CYTOPLASM</a:t>
            </a:r>
            <a:endParaRPr lang="en-US" altLang="en-US" sz="2300"/>
          </a:p>
        </p:txBody>
      </p:sp>
      <p:sp>
        <p:nvSpPr>
          <p:cNvPr id="20493" name="Text Box 12"/>
          <p:cNvSpPr txBox="1">
            <a:spLocks noChangeArrowheads="1"/>
          </p:cNvSpPr>
          <p:nvPr/>
        </p:nvSpPr>
        <p:spPr bwMode="auto">
          <a:xfrm>
            <a:off x="5810250" y="4141788"/>
            <a:ext cx="3146425" cy="31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a:solidFill>
                  <a:srgbClr val="00FF00"/>
                </a:solidFill>
                <a:latin typeface="Times New Roman" charset="0"/>
              </a:rPr>
              <a:t>CELL MEMBRANE</a:t>
            </a:r>
            <a:endParaRPr lang="en-US" altLang="en-US" sz="2000"/>
          </a:p>
        </p:txBody>
      </p:sp>
      <p:sp>
        <p:nvSpPr>
          <p:cNvPr id="20494" name="Text Box 13"/>
          <p:cNvSpPr txBox="1">
            <a:spLocks noChangeArrowheads="1"/>
          </p:cNvSpPr>
          <p:nvPr/>
        </p:nvSpPr>
        <p:spPr bwMode="auto">
          <a:xfrm>
            <a:off x="3175" y="4173538"/>
            <a:ext cx="3170238" cy="407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700">
                <a:solidFill>
                  <a:srgbClr val="AFEEEE"/>
                </a:solidFill>
                <a:latin typeface="Times New Roman" charset="0"/>
              </a:rPr>
              <a:t>SALT WATER</a:t>
            </a:r>
            <a:endParaRPr lang="en-US" altLang="en-US" sz="2700"/>
          </a:p>
        </p:txBody>
      </p:sp>
      <p:sp>
        <p:nvSpPr>
          <p:cNvPr id="20495" name="Line 14"/>
          <p:cNvSpPr>
            <a:spLocks noChangeShapeType="1"/>
          </p:cNvSpPr>
          <p:nvPr/>
        </p:nvSpPr>
        <p:spPr bwMode="auto">
          <a:xfrm flipH="1">
            <a:off x="5143500" y="1766888"/>
            <a:ext cx="1063625" cy="684212"/>
          </a:xfrm>
          <a:prstGeom prst="line">
            <a:avLst/>
          </a:prstGeom>
          <a:noFill/>
          <a:ln w="38100">
            <a:solidFill>
              <a:srgbClr val="FFFF00"/>
            </a:solidFill>
            <a:round/>
            <a:headEnd type="none" w="med" len="sm"/>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496" name="Line 15"/>
          <p:cNvSpPr>
            <a:spLocks noChangeShapeType="1"/>
          </p:cNvSpPr>
          <p:nvPr/>
        </p:nvSpPr>
        <p:spPr bwMode="auto">
          <a:xfrm flipH="1">
            <a:off x="6229350" y="1766888"/>
            <a:ext cx="2079625" cy="0"/>
          </a:xfrm>
          <a:prstGeom prst="line">
            <a:avLst/>
          </a:prstGeom>
          <a:noFill/>
          <a:ln w="38100">
            <a:solidFill>
              <a:srgbClr val="FFFF00"/>
            </a:solidFill>
            <a:round/>
            <a:headEnd type="none" w="med" len="sm"/>
            <a:tailEnd type="non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182199274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6726" y="314839"/>
            <a:ext cx="8506326" cy="4801314"/>
          </a:xfrm>
          <a:prstGeom prst="rect">
            <a:avLst/>
          </a:prstGeom>
          <a:noFill/>
        </p:spPr>
        <p:txBody>
          <a:bodyPr wrap="square" rtlCol="0">
            <a:spAutoFit/>
          </a:bodyPr>
          <a:lstStyle/>
          <a:p>
            <a:pPr lvl="0"/>
            <a:r>
              <a:rPr lang="en-US" sz="4800" b="1" dirty="0" smtClean="0"/>
              <a:t>2. </a:t>
            </a:r>
          </a:p>
          <a:p>
            <a:pPr lvl="0"/>
            <a:endParaRPr lang="en-US" sz="4800" b="1" dirty="0" smtClean="0"/>
          </a:p>
          <a:p>
            <a:pPr lvl="0"/>
            <a:r>
              <a:rPr lang="en-US" sz="4800" b="1" dirty="0" smtClean="0"/>
              <a:t>Tissue</a:t>
            </a:r>
            <a:r>
              <a:rPr lang="en-US" sz="4800" dirty="0"/>
              <a:t>: </a:t>
            </a:r>
            <a:r>
              <a:rPr lang="en-US" sz="4800" i="1" dirty="0"/>
              <a:t>Made of several </a:t>
            </a:r>
            <a:r>
              <a:rPr lang="en-US" sz="4800" b="1" i="1" dirty="0" smtClean="0">
                <a:solidFill>
                  <a:srgbClr val="C03227"/>
                </a:solidFill>
              </a:rPr>
              <a:t>CELLS</a:t>
            </a:r>
            <a:r>
              <a:rPr lang="en-US" sz="4800" i="1" dirty="0" smtClean="0"/>
              <a:t> similar </a:t>
            </a:r>
            <a:r>
              <a:rPr lang="en-US" sz="4800" i="1" dirty="0"/>
              <a:t>in structure and function that work together to perform a specific job.</a:t>
            </a:r>
          </a:p>
          <a:p>
            <a:r>
              <a:rPr lang="en-US" dirty="0"/>
              <a:t>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3737" y="4322613"/>
            <a:ext cx="3072062" cy="1971240"/>
          </a:xfrm>
          <a:prstGeom prst="rect">
            <a:avLst/>
          </a:prstGeom>
        </p:spPr>
      </p:pic>
    </p:spTree>
    <p:extLst>
      <p:ext uri="{BB962C8B-B14F-4D97-AF65-F5344CB8AC3E}">
        <p14:creationId xmlns:p14="http://schemas.microsoft.com/office/powerpoint/2010/main" val="155037338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100" y="609600"/>
            <a:ext cx="8552688" cy="5626608"/>
          </a:xfrm>
          <a:prstGeom prst="rect">
            <a:avLst/>
          </a:prstGeom>
        </p:spPr>
      </p:pic>
    </p:spTree>
    <p:extLst>
      <p:ext uri="{BB962C8B-B14F-4D97-AF65-F5344CB8AC3E}">
        <p14:creationId xmlns:p14="http://schemas.microsoft.com/office/powerpoint/2010/main" val="16396127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14926" y="65381"/>
            <a:ext cx="6792619" cy="6792619"/>
          </a:xfrm>
        </p:spPr>
      </p:pic>
    </p:spTree>
    <p:extLst>
      <p:ext uri="{BB962C8B-B14F-4D97-AF65-F5344CB8AC3E}">
        <p14:creationId xmlns:p14="http://schemas.microsoft.com/office/powerpoint/2010/main" val="201592384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36884" y="409074"/>
            <a:ext cx="7880683" cy="3754874"/>
          </a:xfrm>
          <a:prstGeom prst="rect">
            <a:avLst/>
          </a:prstGeom>
          <a:noFill/>
        </p:spPr>
        <p:txBody>
          <a:bodyPr wrap="square" rtlCol="0">
            <a:spAutoFit/>
          </a:bodyPr>
          <a:lstStyle/>
          <a:p>
            <a:pPr lvl="0"/>
            <a:r>
              <a:rPr lang="en-US" sz="4400" b="1" dirty="0" smtClean="0">
                <a:latin typeface="Calibri" charset="0"/>
                <a:ea typeface="Calibri" charset="0"/>
                <a:cs typeface="Times New Roman" charset="0"/>
              </a:rPr>
              <a:t>3. </a:t>
            </a:r>
          </a:p>
          <a:p>
            <a:pPr lvl="0"/>
            <a:endParaRPr lang="en-US" sz="4400" b="1" dirty="0" smtClean="0">
              <a:latin typeface="Calibri" charset="0"/>
              <a:ea typeface="Calibri" charset="0"/>
              <a:cs typeface="Times New Roman" charset="0"/>
            </a:endParaRPr>
          </a:p>
          <a:p>
            <a:pPr lvl="0"/>
            <a:r>
              <a:rPr lang="en-US" sz="4400" b="1" dirty="0" smtClean="0">
                <a:latin typeface="Calibri" charset="0"/>
                <a:ea typeface="Calibri" charset="0"/>
                <a:cs typeface="Times New Roman" charset="0"/>
              </a:rPr>
              <a:t>Organ</a:t>
            </a:r>
            <a:r>
              <a:rPr lang="en-US" sz="4400" dirty="0">
                <a:latin typeface="Calibri" charset="0"/>
                <a:ea typeface="Calibri" charset="0"/>
                <a:cs typeface="Times New Roman" charset="0"/>
              </a:rPr>
              <a:t>: </a:t>
            </a:r>
            <a:r>
              <a:rPr lang="en-US" sz="4400" i="1" dirty="0">
                <a:latin typeface="Calibri" charset="0"/>
                <a:ea typeface="Calibri" charset="0"/>
                <a:cs typeface="Times New Roman" charset="0"/>
              </a:rPr>
              <a:t>Made of similar </a:t>
            </a:r>
            <a:r>
              <a:rPr lang="en-US" sz="4400" b="1" i="1" dirty="0" smtClean="0">
                <a:solidFill>
                  <a:srgbClr val="C03227"/>
                </a:solidFill>
                <a:latin typeface="Calibri" charset="0"/>
                <a:ea typeface="Calibri" charset="0"/>
                <a:cs typeface="Times New Roman" charset="0"/>
              </a:rPr>
              <a:t>TISSUE</a:t>
            </a:r>
            <a:r>
              <a:rPr lang="en-US" sz="4400" i="1" dirty="0" smtClean="0">
                <a:latin typeface="Calibri" charset="0"/>
                <a:ea typeface="Calibri" charset="0"/>
                <a:cs typeface="Times New Roman" charset="0"/>
              </a:rPr>
              <a:t> that </a:t>
            </a:r>
            <a:r>
              <a:rPr lang="en-US" sz="4400" i="1" dirty="0">
                <a:latin typeface="Calibri" charset="0"/>
                <a:ea typeface="Calibri" charset="0"/>
                <a:cs typeface="Times New Roman" charset="0"/>
              </a:rPr>
              <a:t>work together to perform a specific activity.</a:t>
            </a:r>
          </a:p>
          <a:p>
            <a:endParaRPr lang="en-US" dirty="0"/>
          </a:p>
        </p:txBody>
      </p:sp>
      <p:pic>
        <p:nvPicPr>
          <p:cNvPr id="7" name="Picture 6" descr="/Users/emilyumile/Desktop/th-1.jpg"/>
          <p:cNvPicPr/>
          <p:nvPr/>
        </p:nvPicPr>
        <p:blipFill>
          <a:blip r:embed="rId2">
            <a:extLst>
              <a:ext uri="{28A0092B-C50C-407E-A947-70E740481C1C}">
                <a14:useLocalDpi xmlns:a14="http://schemas.microsoft.com/office/drawing/2010/main" val="0"/>
              </a:ext>
            </a:extLst>
          </a:blip>
          <a:srcRect/>
          <a:stretch>
            <a:fillRect/>
          </a:stretch>
        </p:blipFill>
        <p:spPr bwMode="auto">
          <a:xfrm>
            <a:off x="5402179" y="3874169"/>
            <a:ext cx="2957396" cy="2394284"/>
          </a:xfrm>
          <a:prstGeom prst="rect">
            <a:avLst/>
          </a:prstGeom>
          <a:noFill/>
          <a:ln>
            <a:noFill/>
          </a:ln>
        </p:spPr>
      </p:pic>
    </p:spTree>
    <p:extLst>
      <p:ext uri="{BB962C8B-B14F-4D97-AF65-F5344CB8AC3E}">
        <p14:creationId xmlns:p14="http://schemas.microsoft.com/office/powerpoint/2010/main" val="15252563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27000"/>
            <a:ext cx="7620000" cy="6604000"/>
          </a:xfrm>
          <a:prstGeom prst="rect">
            <a:avLst/>
          </a:prstGeom>
        </p:spPr>
      </p:pic>
    </p:spTree>
    <p:extLst>
      <p:ext uri="{BB962C8B-B14F-4D97-AF65-F5344CB8AC3E}">
        <p14:creationId xmlns:p14="http://schemas.microsoft.com/office/powerpoint/2010/main" val="46165027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1421" y="348916"/>
            <a:ext cx="7243011" cy="4154984"/>
          </a:xfrm>
          <a:prstGeom prst="rect">
            <a:avLst/>
          </a:prstGeom>
          <a:noFill/>
        </p:spPr>
        <p:txBody>
          <a:bodyPr wrap="square" rtlCol="0">
            <a:spAutoFit/>
          </a:bodyPr>
          <a:lstStyle/>
          <a:p>
            <a:r>
              <a:rPr lang="en-US" sz="4400" b="1" dirty="0" smtClean="0"/>
              <a:t>4.</a:t>
            </a:r>
          </a:p>
          <a:p>
            <a:endParaRPr lang="en-US" sz="4400" b="1" dirty="0"/>
          </a:p>
          <a:p>
            <a:r>
              <a:rPr lang="en-US" sz="4400" b="1" dirty="0" smtClean="0"/>
              <a:t>Organ </a:t>
            </a:r>
            <a:r>
              <a:rPr lang="en-US" sz="4400" b="1" dirty="0"/>
              <a:t>System</a:t>
            </a:r>
            <a:r>
              <a:rPr lang="en-US" sz="4400" dirty="0"/>
              <a:t>: Groups of one or more organs working together to perform functions for the organism. </a:t>
            </a:r>
          </a:p>
        </p:txBody>
      </p:sp>
      <p:pic>
        <p:nvPicPr>
          <p:cNvPr id="3" name="Picture 2" descr="/Users/emilyumile/Desktop/th-2.jpg"/>
          <p:cNvPicPr/>
          <p:nvPr/>
        </p:nvPicPr>
        <p:blipFill>
          <a:blip r:embed="rId2">
            <a:extLst>
              <a:ext uri="{28A0092B-C50C-407E-A947-70E740481C1C}">
                <a14:useLocalDpi xmlns:a14="http://schemas.microsoft.com/office/drawing/2010/main" val="0"/>
              </a:ext>
            </a:extLst>
          </a:blip>
          <a:srcRect/>
          <a:stretch>
            <a:fillRect/>
          </a:stretch>
        </p:blipFill>
        <p:spPr bwMode="auto">
          <a:xfrm>
            <a:off x="5329989" y="3862137"/>
            <a:ext cx="3039913" cy="2560988"/>
          </a:xfrm>
          <a:prstGeom prst="rect">
            <a:avLst/>
          </a:prstGeom>
          <a:noFill/>
          <a:ln>
            <a:noFill/>
          </a:ln>
        </p:spPr>
      </p:pic>
    </p:spTree>
    <p:extLst>
      <p:ext uri="{BB962C8B-B14F-4D97-AF65-F5344CB8AC3E}">
        <p14:creationId xmlns:p14="http://schemas.microsoft.com/office/powerpoint/2010/main" val="155964039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904" y="819995"/>
            <a:ext cx="8394700" cy="4936418"/>
          </a:xfrm>
          <a:prstGeom prst="rect">
            <a:avLst/>
          </a:prstGeom>
        </p:spPr>
      </p:pic>
    </p:spTree>
    <p:extLst>
      <p:ext uri="{BB962C8B-B14F-4D97-AF65-F5344CB8AC3E}">
        <p14:creationId xmlns:p14="http://schemas.microsoft.com/office/powerpoint/2010/main" val="9782254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37674" y="264854"/>
            <a:ext cx="8386010" cy="3077766"/>
          </a:xfrm>
          <a:prstGeom prst="rect">
            <a:avLst/>
          </a:prstGeom>
          <a:noFill/>
        </p:spPr>
        <p:txBody>
          <a:bodyPr wrap="square" rtlCol="0">
            <a:spAutoFit/>
          </a:bodyPr>
          <a:lstStyle/>
          <a:p>
            <a:pPr lvl="0"/>
            <a:r>
              <a:rPr lang="en-US" sz="4400" b="1" dirty="0" smtClean="0"/>
              <a:t>5. </a:t>
            </a:r>
          </a:p>
          <a:p>
            <a:pPr lvl="0"/>
            <a:r>
              <a:rPr lang="en-US" sz="4400" b="1" dirty="0" smtClean="0"/>
              <a:t>Organism</a:t>
            </a:r>
            <a:r>
              <a:rPr lang="en-US" sz="4400" dirty="0"/>
              <a:t>: </a:t>
            </a:r>
            <a:r>
              <a:rPr lang="en-US" sz="4400" b="1" i="1" dirty="0" smtClean="0">
                <a:solidFill>
                  <a:srgbClr val="C03227"/>
                </a:solidFill>
              </a:rPr>
              <a:t>ENTIRE</a:t>
            </a:r>
            <a:r>
              <a:rPr lang="en-US" sz="4400" i="1" dirty="0" smtClean="0"/>
              <a:t> Living </a:t>
            </a:r>
            <a:r>
              <a:rPr lang="en-US" sz="4400" i="1" dirty="0"/>
              <a:t>thing that carries out all basic life functions.</a:t>
            </a:r>
          </a:p>
          <a:p>
            <a:pPr lvl="0"/>
            <a:r>
              <a:rPr lang="en-US" sz="4400" i="1" dirty="0"/>
              <a:t>Most complex level of organization</a:t>
            </a:r>
          </a:p>
          <a:p>
            <a:endParaRPr lang="en-US" dirty="0"/>
          </a:p>
        </p:txBody>
      </p:sp>
      <p:pic>
        <p:nvPicPr>
          <p:cNvPr id="4" name="Picture 3" descr="/Users/emilyumile/Desktop/man.png"/>
          <p:cNvPicPr/>
          <p:nvPr/>
        </p:nvPicPr>
        <p:blipFill>
          <a:blip r:embed="rId2">
            <a:extLst>
              <a:ext uri="{28A0092B-C50C-407E-A947-70E740481C1C}">
                <a14:useLocalDpi xmlns:a14="http://schemas.microsoft.com/office/drawing/2010/main" val="0"/>
              </a:ext>
            </a:extLst>
          </a:blip>
          <a:srcRect/>
          <a:stretch>
            <a:fillRect/>
          </a:stretch>
        </p:blipFill>
        <p:spPr bwMode="auto">
          <a:xfrm rot="21248370">
            <a:off x="4651103" y="3038217"/>
            <a:ext cx="2523003" cy="3563890"/>
          </a:xfrm>
          <a:prstGeom prst="rect">
            <a:avLst/>
          </a:prstGeom>
          <a:noFill/>
          <a:ln>
            <a:noFill/>
          </a:ln>
        </p:spPr>
      </p:pic>
    </p:spTree>
    <p:extLst>
      <p:ext uri="{BB962C8B-B14F-4D97-AF65-F5344CB8AC3E}">
        <p14:creationId xmlns:p14="http://schemas.microsoft.com/office/powerpoint/2010/main" val="163627227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738" y="0"/>
            <a:ext cx="8289236" cy="6841729"/>
          </a:xfrm>
          <a:prstGeom prst="rect">
            <a:avLst/>
          </a:prstGeom>
        </p:spPr>
      </p:pic>
    </p:spTree>
    <p:extLst>
      <p:ext uri="{BB962C8B-B14F-4D97-AF65-F5344CB8AC3E}">
        <p14:creationId xmlns:p14="http://schemas.microsoft.com/office/powerpoint/2010/main" val="127847343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riangle 4"/>
          <p:cNvSpPr/>
          <p:nvPr/>
        </p:nvSpPr>
        <p:spPr>
          <a:xfrm>
            <a:off x="1035033" y="450165"/>
            <a:ext cx="7134409" cy="5831840"/>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7" name="Straight Connector 6"/>
          <p:cNvCxnSpPr/>
          <p:nvPr/>
        </p:nvCxnSpPr>
        <p:spPr>
          <a:xfrm>
            <a:off x="3429000" y="2285239"/>
            <a:ext cx="2354177" cy="761"/>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2903780" y="3137868"/>
            <a:ext cx="3396914" cy="17509"/>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2306054" y="4156408"/>
            <a:ext cx="4503820" cy="15242"/>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1969169" y="4813250"/>
            <a:ext cx="5321968" cy="26202"/>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1450807" y="5535595"/>
            <a:ext cx="6249404" cy="50266"/>
          </a:xfrm>
          <a:prstGeom prst="line">
            <a:avLst/>
          </a:prstGeom>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3535280" y="5635674"/>
            <a:ext cx="4022556" cy="646331"/>
          </a:xfrm>
          <a:prstGeom prst="rect">
            <a:avLst/>
          </a:prstGeom>
          <a:noFill/>
        </p:spPr>
        <p:txBody>
          <a:bodyPr wrap="square" rtlCol="0">
            <a:spAutoFit/>
          </a:bodyPr>
          <a:lstStyle/>
          <a:p>
            <a:r>
              <a:rPr lang="en-US" sz="3600" dirty="0" smtClean="0">
                <a:solidFill>
                  <a:srgbClr val="C03227"/>
                </a:solidFill>
              </a:rPr>
              <a:t>Organism</a:t>
            </a:r>
            <a:endParaRPr lang="en-US" sz="3600" dirty="0">
              <a:solidFill>
                <a:srgbClr val="C03227"/>
              </a:solidFill>
            </a:endParaRPr>
          </a:p>
        </p:txBody>
      </p:sp>
      <p:sp>
        <p:nvSpPr>
          <p:cNvPr id="25" name="TextBox 24"/>
          <p:cNvSpPr txBox="1"/>
          <p:nvPr/>
        </p:nvSpPr>
        <p:spPr>
          <a:xfrm>
            <a:off x="3212432" y="4839451"/>
            <a:ext cx="3597442" cy="646331"/>
          </a:xfrm>
          <a:prstGeom prst="rect">
            <a:avLst/>
          </a:prstGeom>
          <a:noFill/>
        </p:spPr>
        <p:txBody>
          <a:bodyPr wrap="square" rtlCol="0">
            <a:spAutoFit/>
          </a:bodyPr>
          <a:lstStyle/>
          <a:p>
            <a:r>
              <a:rPr lang="en-US" sz="3600" dirty="0" smtClean="0">
                <a:solidFill>
                  <a:srgbClr val="C03227"/>
                </a:solidFill>
              </a:rPr>
              <a:t>Organ System</a:t>
            </a:r>
            <a:endParaRPr lang="en-US" sz="3600" dirty="0">
              <a:solidFill>
                <a:srgbClr val="C03227"/>
              </a:solidFill>
            </a:endParaRPr>
          </a:p>
        </p:txBody>
      </p:sp>
      <p:sp>
        <p:nvSpPr>
          <p:cNvPr id="26" name="TextBox 25"/>
          <p:cNvSpPr txBox="1"/>
          <p:nvPr/>
        </p:nvSpPr>
        <p:spPr>
          <a:xfrm>
            <a:off x="3862137" y="4183864"/>
            <a:ext cx="2021305" cy="646331"/>
          </a:xfrm>
          <a:prstGeom prst="rect">
            <a:avLst/>
          </a:prstGeom>
          <a:noFill/>
        </p:spPr>
        <p:txBody>
          <a:bodyPr wrap="square" rtlCol="0">
            <a:spAutoFit/>
          </a:bodyPr>
          <a:lstStyle/>
          <a:p>
            <a:r>
              <a:rPr lang="en-US" sz="3600" dirty="0" smtClean="0">
                <a:solidFill>
                  <a:srgbClr val="C03227"/>
                </a:solidFill>
              </a:rPr>
              <a:t>Organ</a:t>
            </a:r>
            <a:endParaRPr lang="en-US" sz="3600" dirty="0">
              <a:solidFill>
                <a:srgbClr val="C03227"/>
              </a:solidFill>
            </a:endParaRPr>
          </a:p>
        </p:txBody>
      </p:sp>
      <p:sp>
        <p:nvSpPr>
          <p:cNvPr id="27" name="TextBox 26"/>
          <p:cNvSpPr txBox="1"/>
          <p:nvPr/>
        </p:nvSpPr>
        <p:spPr>
          <a:xfrm>
            <a:off x="3892215" y="3349589"/>
            <a:ext cx="1890962" cy="646331"/>
          </a:xfrm>
          <a:prstGeom prst="rect">
            <a:avLst/>
          </a:prstGeom>
          <a:noFill/>
        </p:spPr>
        <p:txBody>
          <a:bodyPr wrap="square" rtlCol="0">
            <a:spAutoFit/>
          </a:bodyPr>
          <a:lstStyle/>
          <a:p>
            <a:r>
              <a:rPr lang="en-US" sz="3600" dirty="0" smtClean="0">
                <a:solidFill>
                  <a:srgbClr val="C03227"/>
                </a:solidFill>
              </a:rPr>
              <a:t>Tissue</a:t>
            </a:r>
            <a:endParaRPr lang="en-US" sz="3600" dirty="0">
              <a:solidFill>
                <a:srgbClr val="C03227"/>
              </a:solidFill>
            </a:endParaRPr>
          </a:p>
        </p:txBody>
      </p:sp>
      <p:sp>
        <p:nvSpPr>
          <p:cNvPr id="28" name="TextBox 27"/>
          <p:cNvSpPr txBox="1"/>
          <p:nvPr/>
        </p:nvSpPr>
        <p:spPr>
          <a:xfrm>
            <a:off x="4169943" y="2436476"/>
            <a:ext cx="1335505" cy="646331"/>
          </a:xfrm>
          <a:prstGeom prst="rect">
            <a:avLst/>
          </a:prstGeom>
          <a:noFill/>
        </p:spPr>
        <p:txBody>
          <a:bodyPr wrap="square" rtlCol="0">
            <a:spAutoFit/>
          </a:bodyPr>
          <a:lstStyle/>
          <a:p>
            <a:r>
              <a:rPr lang="en-US" sz="3600" dirty="0" smtClean="0">
                <a:solidFill>
                  <a:srgbClr val="C03227"/>
                </a:solidFill>
              </a:rPr>
              <a:t>Cell</a:t>
            </a:r>
            <a:endParaRPr lang="en-US" sz="3600" dirty="0">
              <a:solidFill>
                <a:srgbClr val="C03227"/>
              </a:solidFill>
            </a:endParaRPr>
          </a:p>
        </p:txBody>
      </p:sp>
      <p:sp>
        <p:nvSpPr>
          <p:cNvPr id="29" name="TextBox 28"/>
          <p:cNvSpPr txBox="1"/>
          <p:nvPr/>
        </p:nvSpPr>
        <p:spPr>
          <a:xfrm>
            <a:off x="3765884" y="1664316"/>
            <a:ext cx="2707105" cy="523220"/>
          </a:xfrm>
          <a:prstGeom prst="rect">
            <a:avLst/>
          </a:prstGeom>
          <a:noFill/>
        </p:spPr>
        <p:txBody>
          <a:bodyPr wrap="square" rtlCol="0">
            <a:spAutoFit/>
          </a:bodyPr>
          <a:lstStyle/>
          <a:p>
            <a:r>
              <a:rPr lang="en-US" sz="2800" dirty="0" smtClean="0">
                <a:solidFill>
                  <a:srgbClr val="C03227"/>
                </a:solidFill>
              </a:rPr>
              <a:t>Organelle</a:t>
            </a:r>
            <a:endParaRPr lang="en-US" sz="2800" dirty="0">
              <a:solidFill>
                <a:srgbClr val="C03227"/>
              </a:solidFill>
            </a:endParaRPr>
          </a:p>
        </p:txBody>
      </p:sp>
      <p:sp>
        <p:nvSpPr>
          <p:cNvPr id="36" name="Down Arrow 35"/>
          <p:cNvSpPr/>
          <p:nvPr/>
        </p:nvSpPr>
        <p:spPr>
          <a:xfrm rot="1889568">
            <a:off x="2016380" y="520003"/>
            <a:ext cx="753635" cy="450889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360948" y="1244361"/>
            <a:ext cx="2663148" cy="369332"/>
          </a:xfrm>
          <a:prstGeom prst="rect">
            <a:avLst/>
          </a:prstGeom>
          <a:noFill/>
        </p:spPr>
        <p:txBody>
          <a:bodyPr wrap="square" rtlCol="0">
            <a:spAutoFit/>
          </a:bodyPr>
          <a:lstStyle/>
          <a:p>
            <a:r>
              <a:rPr lang="en-US" dirty="0" smtClean="0">
                <a:solidFill>
                  <a:srgbClr val="C03227"/>
                </a:solidFill>
              </a:rPr>
              <a:t>Increasing Complexity</a:t>
            </a:r>
            <a:endParaRPr lang="en-US" dirty="0">
              <a:solidFill>
                <a:srgbClr val="C03227"/>
              </a:solidFill>
            </a:endParaRPr>
          </a:p>
        </p:txBody>
      </p:sp>
    </p:spTree>
    <p:extLst>
      <p:ext uri="{BB962C8B-B14F-4D97-AF65-F5344CB8AC3E}">
        <p14:creationId xmlns:p14="http://schemas.microsoft.com/office/powerpoint/2010/main" val="1234401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7">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55670" y="129301"/>
            <a:ext cx="8205731" cy="6187278"/>
          </a:xfrm>
        </p:spPr>
      </p:pic>
    </p:spTree>
    <p:extLst>
      <p:ext uri="{BB962C8B-B14F-4D97-AF65-F5344CB8AC3E}">
        <p14:creationId xmlns:p14="http://schemas.microsoft.com/office/powerpoint/2010/main" val="161231726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75986" y="242051"/>
            <a:ext cx="7576887" cy="5697818"/>
          </a:xfrm>
        </p:spPr>
      </p:pic>
    </p:spTree>
    <p:extLst>
      <p:ext uri="{BB962C8B-B14F-4D97-AF65-F5344CB8AC3E}">
        <p14:creationId xmlns:p14="http://schemas.microsoft.com/office/powerpoint/2010/main" val="209363636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Tree>
    <p:extLst>
      <p:ext uri="{BB962C8B-B14F-4D97-AF65-F5344CB8AC3E}">
        <p14:creationId xmlns:p14="http://schemas.microsoft.com/office/powerpoint/2010/main" val="16543060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5301" y="88399"/>
            <a:ext cx="7886700" cy="1367422"/>
          </a:xfrm>
        </p:spPr>
        <p:txBody>
          <a:bodyPr>
            <a:normAutofit/>
          </a:bodyPr>
          <a:lstStyle/>
          <a:p>
            <a:r>
              <a:rPr lang="en-US" sz="4800" dirty="0"/>
              <a:t>Anton van </a:t>
            </a:r>
            <a:r>
              <a:rPr lang="en-US" sz="4800" dirty="0" smtClean="0"/>
              <a:t>Leeuwenhoek</a:t>
            </a:r>
            <a:endParaRPr lang="en-US" sz="4800" dirty="0"/>
          </a:p>
        </p:txBody>
      </p:sp>
      <p:sp>
        <p:nvSpPr>
          <p:cNvPr id="4" name="TextBox 3"/>
          <p:cNvSpPr txBox="1"/>
          <p:nvPr/>
        </p:nvSpPr>
        <p:spPr>
          <a:xfrm>
            <a:off x="616618" y="1455821"/>
            <a:ext cx="7264066" cy="3693319"/>
          </a:xfrm>
          <a:prstGeom prst="rect">
            <a:avLst/>
          </a:prstGeom>
          <a:noFill/>
        </p:spPr>
        <p:txBody>
          <a:bodyPr wrap="square" rtlCol="0">
            <a:spAutoFit/>
          </a:bodyPr>
          <a:lstStyle/>
          <a:p>
            <a:pPr marL="285750" indent="-285750">
              <a:buFont typeface="Arial" charset="0"/>
              <a:buChar char="•"/>
            </a:pPr>
            <a:r>
              <a:rPr lang="en-US" sz="3600" b="1" u="sng" dirty="0"/>
              <a:t>was the first person to see a living cell under a microscope</a:t>
            </a:r>
            <a:r>
              <a:rPr lang="en-US" sz="3600" dirty="0"/>
              <a:t>.  He observed living cells in pond water. </a:t>
            </a:r>
            <a:endParaRPr lang="en-US" sz="3600" dirty="0" smtClean="0"/>
          </a:p>
          <a:p>
            <a:pPr marL="285750" indent="-285750">
              <a:buFont typeface="Arial" charset="0"/>
              <a:buChar char="•"/>
            </a:pPr>
            <a:endParaRPr lang="en-US" sz="3600" dirty="0"/>
          </a:p>
          <a:p>
            <a:pPr marL="285750" indent="-285750">
              <a:buFont typeface="Arial" charset="0"/>
              <a:buChar char="•"/>
            </a:pPr>
            <a:r>
              <a:rPr lang="en-US" sz="3600" dirty="0" smtClean="0"/>
              <a:t>These </a:t>
            </a:r>
            <a:r>
              <a:rPr lang="en-US" sz="3600" dirty="0"/>
              <a:t>cells were Protista, such as </a:t>
            </a:r>
            <a:r>
              <a:rPr lang="en-US" sz="3600" i="1" dirty="0"/>
              <a:t>amoeba</a:t>
            </a:r>
            <a:r>
              <a:rPr lang="en-US" sz="3600" dirty="0"/>
              <a:t>, </a:t>
            </a:r>
            <a:r>
              <a:rPr lang="en-US" sz="3600" i="1" dirty="0"/>
              <a:t>euglena</a:t>
            </a:r>
            <a:r>
              <a:rPr lang="en-US" sz="3600" dirty="0"/>
              <a:t> and </a:t>
            </a:r>
            <a:r>
              <a:rPr lang="en-US" sz="3600" i="1" dirty="0"/>
              <a:t>paramecium</a:t>
            </a:r>
            <a:r>
              <a:rPr lang="en-US" sz="3600" dirty="0"/>
              <a:t>.</a:t>
            </a:r>
            <a:r>
              <a:rPr lang="en-US" dirty="0"/>
              <a:t/>
            </a:r>
            <a:br>
              <a:rPr lang="en-US" dirty="0"/>
            </a:b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35876" y="4913376"/>
            <a:ext cx="2599428" cy="173295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203551">
            <a:off x="6936622" y="10945"/>
            <a:ext cx="2510757" cy="2510757"/>
          </a:xfrm>
          <a:prstGeom prst="rect">
            <a:avLst/>
          </a:prstGeom>
        </p:spPr>
      </p:pic>
    </p:spTree>
    <p:extLst>
      <p:ext uri="{BB962C8B-B14F-4D97-AF65-F5344CB8AC3E}">
        <p14:creationId xmlns:p14="http://schemas.microsoft.com/office/powerpoint/2010/main" val="101609982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376" y="286604"/>
            <a:ext cx="8025384" cy="1450757"/>
          </a:xfrm>
        </p:spPr>
        <p:txBody>
          <a:bodyPr/>
          <a:lstStyle/>
          <a:p>
            <a:r>
              <a:rPr lang="en-US" smtClean="0"/>
              <a:t>Euglena Observation Lab </a:t>
            </a:r>
            <a:r>
              <a:rPr lang="en-US" dirty="0" smtClean="0"/>
              <a:t>Goals</a:t>
            </a:r>
            <a:r>
              <a:rPr lang="mr-IN" dirty="0" smtClean="0"/>
              <a:t>…</a:t>
            </a:r>
            <a:endParaRPr lang="en-US" dirty="0"/>
          </a:p>
        </p:txBody>
      </p:sp>
      <p:sp>
        <p:nvSpPr>
          <p:cNvPr id="3" name="Content Placeholder 2"/>
          <p:cNvSpPr>
            <a:spLocks noGrp="1"/>
          </p:cNvSpPr>
          <p:nvPr>
            <p:ph idx="1"/>
          </p:nvPr>
        </p:nvSpPr>
        <p:spPr/>
        <p:txBody>
          <a:bodyPr>
            <a:normAutofit/>
          </a:bodyPr>
          <a:lstStyle/>
          <a:p>
            <a:pPr>
              <a:buFont typeface="Arial" charset="0"/>
              <a:buChar char="•"/>
            </a:pPr>
            <a:r>
              <a:rPr lang="en-US" sz="3600" dirty="0" smtClean="0"/>
              <a:t>To understand how the Euglena obtains nutrition and locomotion</a:t>
            </a:r>
            <a:endParaRPr lang="en-US" sz="3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4024" y="3494871"/>
            <a:ext cx="3602736" cy="2702052"/>
          </a:xfrm>
          <a:prstGeom prst="rect">
            <a:avLst/>
          </a:prstGeom>
        </p:spPr>
      </p:pic>
    </p:spTree>
    <p:extLst>
      <p:ext uri="{BB962C8B-B14F-4D97-AF65-F5344CB8AC3E}">
        <p14:creationId xmlns:p14="http://schemas.microsoft.com/office/powerpoint/2010/main" val="171701125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15976"/>
            <a:ext cx="9144001" cy="6292088"/>
          </a:xfrm>
          <a:prstGeom prst="rect">
            <a:avLst/>
          </a:prstGeom>
        </p:spPr>
      </p:pic>
      <p:sp>
        <p:nvSpPr>
          <p:cNvPr id="5" name="TextBox 4"/>
          <p:cNvSpPr txBox="1"/>
          <p:nvPr/>
        </p:nvSpPr>
        <p:spPr>
          <a:xfrm>
            <a:off x="1341120" y="3200410"/>
            <a:ext cx="5888736" cy="646331"/>
          </a:xfrm>
          <a:prstGeom prst="rect">
            <a:avLst/>
          </a:prstGeom>
          <a:noFill/>
        </p:spPr>
        <p:txBody>
          <a:bodyPr wrap="square" rtlCol="0">
            <a:spAutoFit/>
          </a:bodyPr>
          <a:lstStyle/>
          <a:p>
            <a:r>
              <a:rPr lang="en-US" sz="3600" b="1" dirty="0" smtClean="0">
                <a:solidFill>
                  <a:srgbClr val="C03227"/>
                </a:solidFill>
              </a:rPr>
              <a:t>It is a unicellular organism</a:t>
            </a:r>
            <a:endParaRPr lang="en-US" sz="3600" b="1" dirty="0">
              <a:solidFill>
                <a:srgbClr val="C03227"/>
              </a:solidFill>
            </a:endParaRPr>
          </a:p>
        </p:txBody>
      </p:sp>
      <p:sp>
        <p:nvSpPr>
          <p:cNvPr id="6" name="TextBox 5"/>
          <p:cNvSpPr txBox="1"/>
          <p:nvPr/>
        </p:nvSpPr>
        <p:spPr>
          <a:xfrm>
            <a:off x="1172817" y="5784574"/>
            <a:ext cx="5685183" cy="646331"/>
          </a:xfrm>
          <a:prstGeom prst="rect">
            <a:avLst/>
          </a:prstGeom>
          <a:noFill/>
        </p:spPr>
        <p:txBody>
          <a:bodyPr wrap="square" rtlCol="0">
            <a:spAutoFit/>
          </a:bodyPr>
          <a:lstStyle/>
          <a:p>
            <a:r>
              <a:rPr lang="en-US" sz="3600" b="1" dirty="0" smtClean="0">
                <a:solidFill>
                  <a:srgbClr val="C03227"/>
                </a:solidFill>
              </a:rPr>
              <a:t>Allows the Euglena to move</a:t>
            </a:r>
            <a:endParaRPr lang="en-US" sz="3600" b="1" dirty="0">
              <a:solidFill>
                <a:srgbClr val="C03227"/>
              </a:solidFill>
            </a:endParaRPr>
          </a:p>
        </p:txBody>
      </p:sp>
    </p:spTree>
    <p:extLst>
      <p:ext uri="{BB962C8B-B14F-4D97-AF65-F5344CB8AC3E}">
        <p14:creationId xmlns:p14="http://schemas.microsoft.com/office/powerpoint/2010/main" val="18910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3115"/>
            <a:ext cx="9144000" cy="5630607"/>
          </a:xfrm>
          <a:prstGeom prst="rect">
            <a:avLst/>
          </a:prstGeom>
        </p:spPr>
      </p:pic>
      <p:sp>
        <p:nvSpPr>
          <p:cNvPr id="3" name="TextBox 2"/>
          <p:cNvSpPr txBox="1"/>
          <p:nvPr/>
        </p:nvSpPr>
        <p:spPr>
          <a:xfrm>
            <a:off x="834886" y="3697356"/>
            <a:ext cx="8488017" cy="646331"/>
          </a:xfrm>
          <a:prstGeom prst="rect">
            <a:avLst/>
          </a:prstGeom>
          <a:noFill/>
        </p:spPr>
        <p:txBody>
          <a:bodyPr wrap="square" rtlCol="0">
            <a:spAutoFit/>
          </a:bodyPr>
          <a:lstStyle/>
          <a:p>
            <a:r>
              <a:rPr lang="en-US" sz="3600" b="1" dirty="0" smtClean="0">
                <a:solidFill>
                  <a:srgbClr val="C03227"/>
                </a:solidFill>
              </a:rPr>
              <a:t>Absorb light during photosynthesis</a:t>
            </a:r>
            <a:endParaRPr lang="en-US" sz="3600" b="1" dirty="0">
              <a:solidFill>
                <a:srgbClr val="C03227"/>
              </a:solidFill>
            </a:endParaRPr>
          </a:p>
        </p:txBody>
      </p:sp>
      <p:sp>
        <p:nvSpPr>
          <p:cNvPr id="4" name="TextBox 3"/>
          <p:cNvSpPr txBox="1"/>
          <p:nvPr/>
        </p:nvSpPr>
        <p:spPr>
          <a:xfrm>
            <a:off x="834886" y="5565913"/>
            <a:ext cx="6858001" cy="646331"/>
          </a:xfrm>
          <a:prstGeom prst="rect">
            <a:avLst/>
          </a:prstGeom>
          <a:noFill/>
        </p:spPr>
        <p:txBody>
          <a:bodyPr wrap="square" rtlCol="0">
            <a:spAutoFit/>
          </a:bodyPr>
          <a:lstStyle/>
          <a:p>
            <a:r>
              <a:rPr lang="en-US" sz="3600" b="1" dirty="0" smtClean="0">
                <a:solidFill>
                  <a:srgbClr val="C03227"/>
                </a:solidFill>
              </a:rPr>
              <a:t>Used to make food </a:t>
            </a:r>
            <a:endParaRPr lang="en-US" sz="3600" b="1" dirty="0">
              <a:solidFill>
                <a:srgbClr val="C03227"/>
              </a:solidFill>
            </a:endParaRPr>
          </a:p>
        </p:txBody>
      </p:sp>
    </p:spTree>
    <p:extLst>
      <p:ext uri="{BB962C8B-B14F-4D97-AF65-F5344CB8AC3E}">
        <p14:creationId xmlns:p14="http://schemas.microsoft.com/office/powerpoint/2010/main" val="1352668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846312" cy="6475531"/>
          </a:xfrm>
          <a:prstGeom prst="rect">
            <a:avLst/>
          </a:prstGeom>
        </p:spPr>
      </p:pic>
      <p:sp>
        <p:nvSpPr>
          <p:cNvPr id="3" name="TextBox 2"/>
          <p:cNvSpPr txBox="1"/>
          <p:nvPr/>
        </p:nvSpPr>
        <p:spPr>
          <a:xfrm>
            <a:off x="1053548" y="1351722"/>
            <a:ext cx="5665304" cy="646331"/>
          </a:xfrm>
          <a:prstGeom prst="rect">
            <a:avLst/>
          </a:prstGeom>
          <a:noFill/>
        </p:spPr>
        <p:txBody>
          <a:bodyPr wrap="square" rtlCol="0">
            <a:spAutoFit/>
          </a:bodyPr>
          <a:lstStyle/>
          <a:p>
            <a:r>
              <a:rPr lang="en-US" sz="3600" b="1" dirty="0" smtClean="0">
                <a:solidFill>
                  <a:srgbClr val="C03227"/>
                </a:solidFill>
              </a:rPr>
              <a:t>Helps locate the sunshine</a:t>
            </a:r>
            <a:endParaRPr lang="en-US" sz="3600" b="1" dirty="0">
              <a:solidFill>
                <a:srgbClr val="C03227"/>
              </a:solidFill>
            </a:endParaRPr>
          </a:p>
        </p:txBody>
      </p:sp>
      <p:sp>
        <p:nvSpPr>
          <p:cNvPr id="4" name="TextBox 3"/>
          <p:cNvSpPr txBox="1"/>
          <p:nvPr/>
        </p:nvSpPr>
        <p:spPr>
          <a:xfrm>
            <a:off x="4423156" y="4611757"/>
            <a:ext cx="3826322" cy="646331"/>
          </a:xfrm>
          <a:prstGeom prst="rect">
            <a:avLst/>
          </a:prstGeom>
          <a:noFill/>
        </p:spPr>
        <p:txBody>
          <a:bodyPr wrap="square" rtlCol="0">
            <a:spAutoFit/>
          </a:bodyPr>
          <a:lstStyle/>
          <a:p>
            <a:r>
              <a:rPr lang="en-US" sz="3600" b="1" dirty="0" smtClean="0">
                <a:solidFill>
                  <a:srgbClr val="C03227"/>
                </a:solidFill>
              </a:rPr>
              <a:t>1 Parent</a:t>
            </a:r>
            <a:endParaRPr lang="en-US" sz="3600" b="1" dirty="0">
              <a:solidFill>
                <a:srgbClr val="C03227"/>
              </a:solidFill>
            </a:endParaRPr>
          </a:p>
        </p:txBody>
      </p:sp>
      <p:sp>
        <p:nvSpPr>
          <p:cNvPr id="5" name="TextBox 4"/>
          <p:cNvSpPr txBox="1"/>
          <p:nvPr/>
        </p:nvSpPr>
        <p:spPr>
          <a:xfrm>
            <a:off x="3886200" y="5546035"/>
            <a:ext cx="3826565" cy="646331"/>
          </a:xfrm>
          <a:prstGeom prst="rect">
            <a:avLst/>
          </a:prstGeom>
          <a:noFill/>
        </p:spPr>
        <p:txBody>
          <a:bodyPr wrap="square" rtlCol="0">
            <a:spAutoFit/>
          </a:bodyPr>
          <a:lstStyle/>
          <a:p>
            <a:r>
              <a:rPr lang="en-US" sz="3600" b="1" dirty="0" smtClean="0">
                <a:solidFill>
                  <a:srgbClr val="C03227"/>
                </a:solidFill>
              </a:rPr>
              <a:t>Splitting into two</a:t>
            </a:r>
            <a:endParaRPr lang="en-US" sz="3600" b="1" dirty="0">
              <a:solidFill>
                <a:srgbClr val="C03227"/>
              </a:solidFill>
            </a:endParaRPr>
          </a:p>
        </p:txBody>
      </p:sp>
    </p:spTree>
    <p:extLst>
      <p:ext uri="{BB962C8B-B14F-4D97-AF65-F5344CB8AC3E}">
        <p14:creationId xmlns:p14="http://schemas.microsoft.com/office/powerpoint/2010/main" val="1038903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088" y="253492"/>
            <a:ext cx="7737856" cy="6362700"/>
          </a:xfrm>
          <a:prstGeom prst="rect">
            <a:avLst/>
          </a:prstGeom>
        </p:spPr>
      </p:pic>
    </p:spTree>
    <p:extLst>
      <p:ext uri="{BB962C8B-B14F-4D97-AF65-F5344CB8AC3E}">
        <p14:creationId xmlns:p14="http://schemas.microsoft.com/office/powerpoint/2010/main" val="180578021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8904"/>
            <a:ext cx="9144000" cy="6341166"/>
          </a:xfrm>
          <a:prstGeom prst="rect">
            <a:avLst/>
          </a:prstGeom>
        </p:spPr>
      </p:pic>
      <p:sp>
        <p:nvSpPr>
          <p:cNvPr id="3" name="TextBox 2"/>
          <p:cNvSpPr txBox="1"/>
          <p:nvPr/>
        </p:nvSpPr>
        <p:spPr>
          <a:xfrm>
            <a:off x="1451113" y="795130"/>
            <a:ext cx="4810539" cy="646331"/>
          </a:xfrm>
          <a:prstGeom prst="rect">
            <a:avLst/>
          </a:prstGeom>
          <a:noFill/>
        </p:spPr>
        <p:txBody>
          <a:bodyPr wrap="square" rtlCol="0">
            <a:spAutoFit/>
          </a:bodyPr>
          <a:lstStyle/>
          <a:p>
            <a:r>
              <a:rPr lang="en-US" sz="3600" b="1" dirty="0" smtClean="0">
                <a:solidFill>
                  <a:srgbClr val="C03227"/>
                </a:solidFill>
              </a:rPr>
              <a:t>Protista</a:t>
            </a:r>
            <a:endParaRPr lang="en-US" sz="3600" b="1" dirty="0">
              <a:solidFill>
                <a:srgbClr val="C03227"/>
              </a:solidFill>
            </a:endParaRPr>
          </a:p>
        </p:txBody>
      </p:sp>
      <p:sp>
        <p:nvSpPr>
          <p:cNvPr id="4" name="TextBox 3"/>
          <p:cNvSpPr txBox="1"/>
          <p:nvPr/>
        </p:nvSpPr>
        <p:spPr>
          <a:xfrm>
            <a:off x="1371600" y="2007704"/>
            <a:ext cx="4671391" cy="646331"/>
          </a:xfrm>
          <a:prstGeom prst="rect">
            <a:avLst/>
          </a:prstGeom>
          <a:noFill/>
        </p:spPr>
        <p:txBody>
          <a:bodyPr wrap="square" rtlCol="0">
            <a:spAutoFit/>
          </a:bodyPr>
          <a:lstStyle/>
          <a:p>
            <a:r>
              <a:rPr lang="en-US" sz="3600" b="1" dirty="0" smtClean="0">
                <a:solidFill>
                  <a:srgbClr val="C03227"/>
                </a:solidFill>
              </a:rPr>
              <a:t>Photosynthesis</a:t>
            </a:r>
            <a:endParaRPr lang="en-US" sz="3600" b="1" dirty="0">
              <a:solidFill>
                <a:srgbClr val="C03227"/>
              </a:solidFill>
            </a:endParaRPr>
          </a:p>
        </p:txBody>
      </p:sp>
      <p:sp>
        <p:nvSpPr>
          <p:cNvPr id="5" name="TextBox 4"/>
          <p:cNvSpPr txBox="1"/>
          <p:nvPr/>
        </p:nvSpPr>
        <p:spPr>
          <a:xfrm>
            <a:off x="1371600" y="3299791"/>
            <a:ext cx="5347252" cy="646331"/>
          </a:xfrm>
          <a:prstGeom prst="rect">
            <a:avLst/>
          </a:prstGeom>
          <a:noFill/>
        </p:spPr>
        <p:txBody>
          <a:bodyPr wrap="square" rtlCol="0">
            <a:spAutoFit/>
          </a:bodyPr>
          <a:lstStyle/>
          <a:p>
            <a:r>
              <a:rPr lang="en-US" sz="3600" b="1" dirty="0" smtClean="0">
                <a:solidFill>
                  <a:srgbClr val="C03227"/>
                </a:solidFill>
              </a:rPr>
              <a:t>Eukaryotic</a:t>
            </a:r>
            <a:endParaRPr lang="en-US" sz="3600" b="1" dirty="0">
              <a:solidFill>
                <a:srgbClr val="C03227"/>
              </a:solidFill>
            </a:endParaRPr>
          </a:p>
        </p:txBody>
      </p:sp>
      <p:sp>
        <p:nvSpPr>
          <p:cNvPr id="6" name="TextBox 5"/>
          <p:cNvSpPr txBox="1"/>
          <p:nvPr/>
        </p:nvSpPr>
        <p:spPr>
          <a:xfrm>
            <a:off x="914400" y="4472609"/>
            <a:ext cx="5128591" cy="646331"/>
          </a:xfrm>
          <a:prstGeom prst="rect">
            <a:avLst/>
          </a:prstGeom>
          <a:noFill/>
        </p:spPr>
        <p:txBody>
          <a:bodyPr wrap="square" rtlCol="0">
            <a:spAutoFit/>
          </a:bodyPr>
          <a:lstStyle/>
          <a:p>
            <a:r>
              <a:rPr lang="en-US" sz="3600" b="1" dirty="0" smtClean="0">
                <a:solidFill>
                  <a:srgbClr val="C03227"/>
                </a:solidFill>
              </a:rPr>
              <a:t>Unicellular</a:t>
            </a:r>
            <a:endParaRPr lang="en-US" sz="3600" b="1" dirty="0">
              <a:solidFill>
                <a:srgbClr val="C03227"/>
              </a:solidFill>
            </a:endParaRPr>
          </a:p>
        </p:txBody>
      </p:sp>
      <p:sp>
        <p:nvSpPr>
          <p:cNvPr id="7" name="TextBox 6"/>
          <p:cNvSpPr txBox="1"/>
          <p:nvPr/>
        </p:nvSpPr>
        <p:spPr>
          <a:xfrm>
            <a:off x="1152939" y="5744817"/>
            <a:ext cx="8169965" cy="646331"/>
          </a:xfrm>
          <a:prstGeom prst="rect">
            <a:avLst/>
          </a:prstGeom>
          <a:noFill/>
        </p:spPr>
        <p:txBody>
          <a:bodyPr wrap="square" rtlCol="0">
            <a:spAutoFit/>
          </a:bodyPr>
          <a:lstStyle/>
          <a:p>
            <a:r>
              <a:rPr lang="en-US" sz="3600" b="1" dirty="0" smtClean="0">
                <a:solidFill>
                  <a:srgbClr val="C03227"/>
                </a:solidFill>
              </a:rPr>
              <a:t>Using the flagella, the whip like structure</a:t>
            </a:r>
            <a:endParaRPr lang="en-US" sz="3600" b="1" dirty="0">
              <a:solidFill>
                <a:srgbClr val="C03227"/>
              </a:solidFill>
            </a:endParaRPr>
          </a:p>
        </p:txBody>
      </p:sp>
    </p:spTree>
    <p:extLst>
      <p:ext uri="{BB962C8B-B14F-4D97-AF65-F5344CB8AC3E}">
        <p14:creationId xmlns:p14="http://schemas.microsoft.com/office/powerpoint/2010/main" val="1509224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00" y="424687"/>
            <a:ext cx="8640970" cy="6075503"/>
          </a:xfrm>
          <a:prstGeom prst="rect">
            <a:avLst/>
          </a:prstGeom>
        </p:spPr>
      </p:pic>
      <p:sp>
        <p:nvSpPr>
          <p:cNvPr id="3" name="TextBox 2"/>
          <p:cNvSpPr txBox="1"/>
          <p:nvPr/>
        </p:nvSpPr>
        <p:spPr>
          <a:xfrm>
            <a:off x="616226" y="974035"/>
            <a:ext cx="6003235" cy="646331"/>
          </a:xfrm>
          <a:prstGeom prst="rect">
            <a:avLst/>
          </a:prstGeom>
          <a:noFill/>
        </p:spPr>
        <p:txBody>
          <a:bodyPr wrap="square" rtlCol="0">
            <a:spAutoFit/>
          </a:bodyPr>
          <a:lstStyle/>
          <a:p>
            <a:r>
              <a:rPr lang="en-US" sz="3600" b="1" dirty="0" smtClean="0">
                <a:solidFill>
                  <a:srgbClr val="C03227"/>
                </a:solidFill>
              </a:rPr>
              <a:t>Pond or wet environments</a:t>
            </a:r>
            <a:endParaRPr lang="en-US" sz="3600" b="1" dirty="0">
              <a:solidFill>
                <a:srgbClr val="C03227"/>
              </a:solidFill>
            </a:endParaRPr>
          </a:p>
        </p:txBody>
      </p:sp>
      <p:sp>
        <p:nvSpPr>
          <p:cNvPr id="4" name="TextBox 3"/>
          <p:cNvSpPr txBox="1"/>
          <p:nvPr/>
        </p:nvSpPr>
        <p:spPr>
          <a:xfrm>
            <a:off x="954157" y="2166730"/>
            <a:ext cx="5347252" cy="646331"/>
          </a:xfrm>
          <a:prstGeom prst="rect">
            <a:avLst/>
          </a:prstGeom>
          <a:noFill/>
        </p:spPr>
        <p:txBody>
          <a:bodyPr wrap="square" rtlCol="0">
            <a:spAutoFit/>
          </a:bodyPr>
          <a:lstStyle/>
          <a:p>
            <a:r>
              <a:rPr lang="en-US" sz="3600" b="1" dirty="0" smtClean="0">
                <a:solidFill>
                  <a:srgbClr val="C03227"/>
                </a:solidFill>
              </a:rPr>
              <a:t>Locate the sunshine</a:t>
            </a:r>
            <a:endParaRPr lang="en-US" sz="3600" b="1" dirty="0">
              <a:solidFill>
                <a:srgbClr val="C03227"/>
              </a:solidFill>
            </a:endParaRPr>
          </a:p>
        </p:txBody>
      </p:sp>
      <p:sp>
        <p:nvSpPr>
          <p:cNvPr id="5" name="TextBox 4"/>
          <p:cNvSpPr txBox="1"/>
          <p:nvPr/>
        </p:nvSpPr>
        <p:spPr>
          <a:xfrm>
            <a:off x="815009" y="3399183"/>
            <a:ext cx="6142382" cy="646331"/>
          </a:xfrm>
          <a:prstGeom prst="rect">
            <a:avLst/>
          </a:prstGeom>
          <a:noFill/>
        </p:spPr>
        <p:txBody>
          <a:bodyPr wrap="square" rtlCol="0">
            <a:spAutoFit/>
          </a:bodyPr>
          <a:lstStyle/>
          <a:p>
            <a:r>
              <a:rPr lang="en-US" sz="3600" b="1" dirty="0" smtClean="0">
                <a:solidFill>
                  <a:srgbClr val="C03227"/>
                </a:solidFill>
              </a:rPr>
              <a:t>Euglena ** = Asexually</a:t>
            </a:r>
            <a:endParaRPr lang="en-US" sz="3600" b="1" dirty="0">
              <a:solidFill>
                <a:srgbClr val="C03227"/>
              </a:solidFill>
            </a:endParaRPr>
          </a:p>
        </p:txBody>
      </p:sp>
      <p:sp>
        <p:nvSpPr>
          <p:cNvPr id="6" name="TextBox 5"/>
          <p:cNvSpPr txBox="1"/>
          <p:nvPr/>
        </p:nvSpPr>
        <p:spPr>
          <a:xfrm>
            <a:off x="1331844" y="5501165"/>
            <a:ext cx="6718852" cy="646331"/>
          </a:xfrm>
          <a:prstGeom prst="rect">
            <a:avLst/>
          </a:prstGeom>
          <a:noFill/>
        </p:spPr>
        <p:txBody>
          <a:bodyPr wrap="square" rtlCol="0">
            <a:spAutoFit/>
          </a:bodyPr>
          <a:lstStyle/>
          <a:p>
            <a:r>
              <a:rPr lang="en-US" sz="3600" b="1" dirty="0" smtClean="0">
                <a:solidFill>
                  <a:srgbClr val="C03227"/>
                </a:solidFill>
              </a:rPr>
              <a:t>The are unicellular</a:t>
            </a:r>
            <a:endParaRPr lang="en-US" sz="3600" b="1" dirty="0">
              <a:solidFill>
                <a:srgbClr val="C03227"/>
              </a:solidFill>
            </a:endParaRPr>
          </a:p>
        </p:txBody>
      </p:sp>
    </p:spTree>
    <p:extLst>
      <p:ext uri="{BB962C8B-B14F-4D97-AF65-F5344CB8AC3E}">
        <p14:creationId xmlns:p14="http://schemas.microsoft.com/office/powerpoint/2010/main" val="1607186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9652" y="1592847"/>
            <a:ext cx="7454348" cy="5265153"/>
          </a:xfrm>
          <a:prstGeom prst="rect">
            <a:avLst/>
          </a:prstGeom>
        </p:spPr>
      </p:pic>
      <p:sp>
        <p:nvSpPr>
          <p:cNvPr id="5" name="TextBox 4"/>
          <p:cNvSpPr txBox="1"/>
          <p:nvPr/>
        </p:nvSpPr>
        <p:spPr>
          <a:xfrm>
            <a:off x="298173" y="238538"/>
            <a:ext cx="7414592" cy="3046988"/>
          </a:xfrm>
          <a:prstGeom prst="rect">
            <a:avLst/>
          </a:prstGeom>
          <a:noFill/>
        </p:spPr>
        <p:txBody>
          <a:bodyPr wrap="square" rtlCol="0">
            <a:spAutoFit/>
          </a:bodyPr>
          <a:lstStyle/>
          <a:p>
            <a:r>
              <a:rPr lang="en-US" sz="3200" dirty="0" smtClean="0"/>
              <a:t>Label:</a:t>
            </a:r>
          </a:p>
          <a:p>
            <a:r>
              <a:rPr lang="en-US" sz="3200" dirty="0" smtClean="0"/>
              <a:t>Flagella</a:t>
            </a:r>
          </a:p>
          <a:p>
            <a:r>
              <a:rPr lang="en-US" sz="3200" dirty="0" smtClean="0"/>
              <a:t>Eyespot/Stigma</a:t>
            </a:r>
          </a:p>
          <a:p>
            <a:r>
              <a:rPr lang="en-US" sz="3200" dirty="0" smtClean="0"/>
              <a:t>Nucleus</a:t>
            </a:r>
          </a:p>
          <a:p>
            <a:r>
              <a:rPr lang="en-US" sz="3200" dirty="0" smtClean="0"/>
              <a:t>Chloroplast</a:t>
            </a:r>
          </a:p>
          <a:p>
            <a:r>
              <a:rPr lang="en-US" sz="3200" dirty="0" smtClean="0"/>
              <a:t>Cell Membrane</a:t>
            </a:r>
            <a:endParaRPr lang="en-US" sz="3200" dirty="0"/>
          </a:p>
        </p:txBody>
      </p:sp>
    </p:spTree>
    <p:extLst>
      <p:ext uri="{BB962C8B-B14F-4D97-AF65-F5344CB8AC3E}">
        <p14:creationId xmlns:p14="http://schemas.microsoft.com/office/powerpoint/2010/main" val="93481539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58496"/>
            <a:ext cx="8766048" cy="1323439"/>
          </a:xfrm>
          <a:prstGeom prst="rect">
            <a:avLst/>
          </a:prstGeom>
          <a:noFill/>
        </p:spPr>
        <p:txBody>
          <a:bodyPr wrap="square" rtlCol="0">
            <a:spAutoFit/>
          </a:bodyPr>
          <a:lstStyle/>
          <a:p>
            <a:r>
              <a:rPr lang="en-US" sz="4000" dirty="0" smtClean="0"/>
              <a:t>Name                                        Period 7/8 </a:t>
            </a:r>
          </a:p>
          <a:p>
            <a:r>
              <a:rPr lang="en-US" sz="4000" dirty="0" smtClean="0"/>
              <a:t>Date                              </a:t>
            </a:r>
            <a:r>
              <a:rPr lang="en-US" sz="4000" dirty="0" err="1" smtClean="0"/>
              <a:t>Ms.Umile</a:t>
            </a:r>
            <a:r>
              <a:rPr lang="en-US" sz="4000" dirty="0" smtClean="0"/>
              <a:t>/</a:t>
            </a:r>
            <a:r>
              <a:rPr lang="en-US" sz="4000" dirty="0" err="1" smtClean="0"/>
              <a:t>Mrs.Most</a:t>
            </a:r>
            <a:endParaRPr lang="en-US" sz="4000" dirty="0"/>
          </a:p>
        </p:txBody>
      </p:sp>
      <p:sp>
        <p:nvSpPr>
          <p:cNvPr id="3" name="TextBox 2"/>
          <p:cNvSpPr txBox="1"/>
          <p:nvPr/>
        </p:nvSpPr>
        <p:spPr>
          <a:xfrm>
            <a:off x="1694688" y="2889504"/>
            <a:ext cx="5876544" cy="3139321"/>
          </a:xfrm>
          <a:prstGeom prst="rect">
            <a:avLst/>
          </a:prstGeom>
          <a:noFill/>
        </p:spPr>
        <p:txBody>
          <a:bodyPr wrap="square" rtlCol="0">
            <a:spAutoFit/>
          </a:bodyPr>
          <a:lstStyle/>
          <a:p>
            <a:pPr marL="400050" indent="-400050">
              <a:buAutoNum type="romanUcPeriod"/>
            </a:pPr>
            <a:r>
              <a:rPr lang="en-US" sz="6600" dirty="0" smtClean="0"/>
              <a:t>Purpose</a:t>
            </a:r>
          </a:p>
          <a:p>
            <a:pPr marL="400050" indent="-400050">
              <a:buAutoNum type="romanUcPeriod"/>
            </a:pPr>
            <a:r>
              <a:rPr lang="en-US" sz="6600" dirty="0" smtClean="0"/>
              <a:t>Observations</a:t>
            </a:r>
          </a:p>
          <a:p>
            <a:pPr marL="400050" indent="-400050">
              <a:buAutoNum type="romanUcPeriod"/>
            </a:pPr>
            <a:r>
              <a:rPr lang="en-US" sz="6600" dirty="0" smtClean="0"/>
              <a:t>Conclusion</a:t>
            </a:r>
            <a:endParaRPr lang="en-US" sz="6600" dirty="0"/>
          </a:p>
        </p:txBody>
      </p:sp>
      <p:sp>
        <p:nvSpPr>
          <p:cNvPr id="4" name="TextBox 3"/>
          <p:cNvSpPr txBox="1"/>
          <p:nvPr/>
        </p:nvSpPr>
        <p:spPr>
          <a:xfrm>
            <a:off x="816864" y="2003060"/>
            <a:ext cx="7132320" cy="769441"/>
          </a:xfrm>
          <a:prstGeom prst="rect">
            <a:avLst/>
          </a:prstGeom>
          <a:noFill/>
        </p:spPr>
        <p:txBody>
          <a:bodyPr wrap="square" rtlCol="0">
            <a:spAutoFit/>
          </a:bodyPr>
          <a:lstStyle/>
          <a:p>
            <a:r>
              <a:rPr lang="en-US" sz="4400" dirty="0" smtClean="0"/>
              <a:t>The Euglena Observation #17</a:t>
            </a:r>
            <a:endParaRPr lang="en-US" sz="4400" dirty="0"/>
          </a:p>
        </p:txBody>
      </p:sp>
    </p:spTree>
    <p:extLst>
      <p:ext uri="{BB962C8B-B14F-4D97-AF65-F5344CB8AC3E}">
        <p14:creationId xmlns:p14="http://schemas.microsoft.com/office/powerpoint/2010/main" val="81600426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2534699F-5AAB-4D45-BBCA-73CC8EEF154D}"/>
              </a:ext>
            </a:extLst>
          </p:cNvPr>
          <p:cNvSpPr txBox="1"/>
          <p:nvPr/>
        </p:nvSpPr>
        <p:spPr>
          <a:xfrm>
            <a:off x="108284" y="574131"/>
            <a:ext cx="8843882" cy="2520690"/>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nSpc>
                <a:spcPct val="90000"/>
              </a:lnSpc>
            </a:pPr>
            <a:r>
              <a:rPr lang="en-US" sz="5400" b="1" dirty="0"/>
              <a:t>Today's goals</a:t>
            </a:r>
            <a:r>
              <a:rPr lang="en-US" sz="5400" b="1" dirty="0" smtClean="0"/>
              <a:t>....</a:t>
            </a:r>
          </a:p>
          <a:p>
            <a:pPr>
              <a:lnSpc>
                <a:spcPct val="90000"/>
              </a:lnSpc>
            </a:pPr>
            <a:endParaRPr lang="en-US" sz="5400" b="1" dirty="0" smtClean="0"/>
          </a:p>
          <a:p>
            <a:pPr marL="685800" indent="-685800">
              <a:lnSpc>
                <a:spcPct val="90000"/>
              </a:lnSpc>
              <a:buFont typeface="Arial" charset="0"/>
              <a:buChar char="•"/>
            </a:pPr>
            <a:r>
              <a:rPr lang="en-US" sz="3600" b="1" i="1" dirty="0" smtClean="0"/>
              <a:t>Identify cell organelle and function</a:t>
            </a:r>
            <a:endParaRPr lang="en-US" sz="3600" b="1" i="1" dirty="0"/>
          </a:p>
          <a:p>
            <a:pPr marL="642938" indent="-642938">
              <a:lnSpc>
                <a:spcPct val="90000"/>
              </a:lnSpc>
              <a:buFont typeface="Arial"/>
              <a:buChar char="•"/>
            </a:pPr>
            <a:endParaRPr lang="en-US" sz="3300" i="1" dirty="0"/>
          </a:p>
        </p:txBody>
      </p:sp>
      <p:sp>
        <p:nvSpPr>
          <p:cNvPr id="3" name="TextBox 2">
            <a:extLst>
              <a:ext uri="{FF2B5EF4-FFF2-40B4-BE49-F238E27FC236}">
                <a16:creationId xmlns:a16="http://schemas.microsoft.com/office/drawing/2014/main" xmlns="" id="{A5B6F687-F7B4-414C-B5E5-8EDF2E0EF14C}"/>
              </a:ext>
            </a:extLst>
          </p:cNvPr>
          <p:cNvSpPr txBox="1"/>
          <p:nvPr/>
        </p:nvSpPr>
        <p:spPr>
          <a:xfrm>
            <a:off x="269437" y="3593683"/>
            <a:ext cx="8874563" cy="1855893"/>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lnSpc>
                <a:spcPct val="90000"/>
              </a:lnSpc>
            </a:pPr>
            <a:r>
              <a:rPr lang="en-US" sz="2100" b="1" i="1" dirty="0">
                <a:latin typeface="Comic Sans MS"/>
                <a:cs typeface="Segoe UI"/>
              </a:rPr>
              <a:t>Table of Contents Log</a:t>
            </a:r>
            <a:r>
              <a:rPr lang="en-US" sz="2100" i="1" dirty="0">
                <a:latin typeface="Segoe UI"/>
                <a:cs typeface="Segoe UI"/>
              </a:rPr>
              <a:t>​</a:t>
            </a:r>
            <a:r>
              <a:rPr lang="en-US" sz="2100" dirty="0">
                <a:latin typeface="Segoe UI"/>
                <a:cs typeface="Segoe UI"/>
              </a:rPr>
              <a:t>​</a:t>
            </a:r>
          </a:p>
          <a:p>
            <a:pPr algn="ctr">
              <a:lnSpc>
                <a:spcPct val="90000"/>
              </a:lnSpc>
            </a:pPr>
            <a:r>
              <a:rPr lang="en-US" sz="2100" dirty="0">
                <a:latin typeface="Segoe UI"/>
                <a:cs typeface="Segoe UI"/>
              </a:rPr>
              <a:t>​​</a:t>
            </a:r>
          </a:p>
          <a:p>
            <a:pPr>
              <a:lnSpc>
                <a:spcPct val="90000"/>
              </a:lnSpc>
            </a:pPr>
            <a:r>
              <a:rPr lang="en-US" sz="2100" b="1" u="sng" dirty="0">
                <a:latin typeface="Arial"/>
                <a:cs typeface="Segoe UI"/>
              </a:rPr>
              <a:t>Date                                    Topic                                                  Page</a:t>
            </a:r>
            <a:r>
              <a:rPr lang="en-US" sz="2100" b="1" dirty="0">
                <a:latin typeface="Arial"/>
                <a:cs typeface="Segoe UI"/>
              </a:rPr>
              <a:t>    </a:t>
            </a:r>
            <a:r>
              <a:rPr lang="en-US" sz="2100" dirty="0">
                <a:latin typeface="Arial"/>
                <a:cs typeface="Segoe UI"/>
              </a:rPr>
              <a:t>  ​</a:t>
            </a:r>
            <a:endParaRPr lang="en-US" sz="2100" dirty="0">
              <a:latin typeface="Arial"/>
              <a:cs typeface="Arial"/>
            </a:endParaRPr>
          </a:p>
          <a:p>
            <a:pPr>
              <a:lnSpc>
                <a:spcPct val="90000"/>
              </a:lnSpc>
            </a:pPr>
            <a:r>
              <a:rPr lang="en-US" sz="2100" dirty="0">
                <a:latin typeface="Arial"/>
                <a:cs typeface="Segoe UI"/>
              </a:rPr>
              <a:t>​</a:t>
            </a:r>
            <a:endParaRPr lang="en-US" sz="2100" dirty="0">
              <a:latin typeface="Segoe UI"/>
              <a:cs typeface="Segoe UI"/>
            </a:endParaRPr>
          </a:p>
          <a:p>
            <a:pPr>
              <a:lnSpc>
                <a:spcPct val="90000"/>
              </a:lnSpc>
            </a:pPr>
            <a:r>
              <a:rPr lang="en-US" sz="2100" b="1" i="1" dirty="0" smtClean="0">
                <a:latin typeface="Arial"/>
                <a:cs typeface="Segoe UI"/>
              </a:rPr>
              <a:t>11/29     Cells 3: </a:t>
            </a:r>
            <a:r>
              <a:rPr lang="en-US" sz="2400" b="1" dirty="0" smtClean="0"/>
              <a:t>Cell Parts                             </a:t>
            </a:r>
            <a:r>
              <a:rPr lang="en-US" sz="2100" b="1" i="1" dirty="0">
                <a:latin typeface="Arial"/>
                <a:cs typeface="Segoe UI"/>
              </a:rPr>
              <a:t> </a:t>
            </a:r>
            <a:r>
              <a:rPr lang="en-US" sz="2100" b="1" i="1" dirty="0" smtClean="0">
                <a:latin typeface="Arial"/>
                <a:cs typeface="Segoe UI"/>
              </a:rPr>
              <a:t>                             15</a:t>
            </a:r>
            <a:endParaRPr lang="en-US" sz="2100" b="1" i="1" dirty="0">
              <a:latin typeface="Arial"/>
              <a:cs typeface="Arial"/>
            </a:endParaRPr>
          </a:p>
        </p:txBody>
      </p:sp>
    </p:spTree>
    <p:extLst>
      <p:ext uri="{BB962C8B-B14F-4D97-AF65-F5344CB8AC3E}">
        <p14:creationId xmlns:p14="http://schemas.microsoft.com/office/powerpoint/2010/main" val="1066489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0" y="-246806"/>
            <a:ext cx="9144001" cy="3364992"/>
          </a:xfrm>
          <a:prstGeom prst="rect">
            <a:avLst/>
          </a:prstGeom>
        </p:spPr>
      </p:pic>
      <p:sp>
        <p:nvSpPr>
          <p:cNvPr id="5" name="TextBox 4"/>
          <p:cNvSpPr txBox="1"/>
          <p:nvPr/>
        </p:nvSpPr>
        <p:spPr>
          <a:xfrm>
            <a:off x="268224" y="4291584"/>
            <a:ext cx="2926079" cy="1754326"/>
          </a:xfrm>
          <a:prstGeom prst="rect">
            <a:avLst/>
          </a:prstGeom>
          <a:noFill/>
        </p:spPr>
        <p:txBody>
          <a:bodyPr wrap="square" rtlCol="0">
            <a:spAutoFit/>
          </a:bodyPr>
          <a:lstStyle/>
          <a:p>
            <a:r>
              <a:rPr lang="en-US" sz="5400" b="1" dirty="0" smtClean="0">
                <a:solidFill>
                  <a:srgbClr val="C03227"/>
                </a:solidFill>
              </a:rPr>
              <a:t>1</a:t>
            </a:r>
            <a:r>
              <a:rPr lang="en-US" sz="5400" b="1" baseline="30000" dirty="0" smtClean="0">
                <a:solidFill>
                  <a:srgbClr val="C03227"/>
                </a:solidFill>
              </a:rPr>
              <a:t>st</a:t>
            </a:r>
            <a:r>
              <a:rPr lang="en-US" sz="5400" b="1" dirty="0" smtClean="0">
                <a:solidFill>
                  <a:srgbClr val="C03227"/>
                </a:solidFill>
              </a:rPr>
              <a:t> to see a “cell”</a:t>
            </a:r>
            <a:endParaRPr lang="en-US" sz="5400" b="1" dirty="0">
              <a:solidFill>
                <a:srgbClr val="C03227"/>
              </a:solidFill>
            </a:endParaRPr>
          </a:p>
        </p:txBody>
      </p:sp>
      <p:sp>
        <p:nvSpPr>
          <p:cNvPr id="8" name="Down Arrow 7"/>
          <p:cNvSpPr/>
          <p:nvPr/>
        </p:nvSpPr>
        <p:spPr>
          <a:xfrm>
            <a:off x="1193843" y="2596896"/>
            <a:ext cx="633984" cy="180441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8"/>
          <p:cNvSpPr/>
          <p:nvPr/>
        </p:nvSpPr>
        <p:spPr>
          <a:xfrm rot="19529304">
            <a:off x="3594765" y="2749146"/>
            <a:ext cx="633984" cy="20492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756362" y="4631284"/>
            <a:ext cx="5789974" cy="1754326"/>
          </a:xfrm>
          <a:prstGeom prst="rect">
            <a:avLst/>
          </a:prstGeom>
          <a:noFill/>
        </p:spPr>
        <p:txBody>
          <a:bodyPr wrap="square" rtlCol="0">
            <a:spAutoFit/>
          </a:bodyPr>
          <a:lstStyle/>
          <a:p>
            <a:r>
              <a:rPr lang="en-US" sz="5400" b="1" dirty="0" smtClean="0">
                <a:solidFill>
                  <a:srgbClr val="C03227"/>
                </a:solidFill>
              </a:rPr>
              <a:t>1</a:t>
            </a:r>
            <a:r>
              <a:rPr lang="en-US" sz="5400" b="1" baseline="30000" dirty="0" smtClean="0">
                <a:solidFill>
                  <a:srgbClr val="C03227"/>
                </a:solidFill>
              </a:rPr>
              <a:t>st</a:t>
            </a:r>
            <a:r>
              <a:rPr lang="en-US" sz="5400" b="1" dirty="0" smtClean="0">
                <a:solidFill>
                  <a:srgbClr val="C03227"/>
                </a:solidFill>
              </a:rPr>
              <a:t> to see a living cell ( PROTISTA)</a:t>
            </a:r>
            <a:endParaRPr lang="en-US" sz="5400" b="1" dirty="0">
              <a:solidFill>
                <a:srgbClr val="C03227"/>
              </a:solidFill>
            </a:endParaRPr>
          </a:p>
        </p:txBody>
      </p:sp>
    </p:spTree>
    <p:extLst>
      <p:ext uri="{BB962C8B-B14F-4D97-AF65-F5344CB8AC3E}">
        <p14:creationId xmlns:p14="http://schemas.microsoft.com/office/powerpoint/2010/main" val="194569032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2980" y="300791"/>
            <a:ext cx="8771020" cy="5447645"/>
          </a:xfrm>
          <a:prstGeom prst="rect">
            <a:avLst/>
          </a:prstGeom>
          <a:noFill/>
        </p:spPr>
        <p:txBody>
          <a:bodyPr wrap="square" rtlCol="0">
            <a:spAutoFit/>
          </a:bodyPr>
          <a:lstStyle/>
          <a:p>
            <a:r>
              <a:rPr lang="en-US" sz="6600" dirty="0" smtClean="0"/>
              <a:t>Daily Topic Quiz</a:t>
            </a:r>
          </a:p>
          <a:p>
            <a:endParaRPr lang="en-US" sz="6600" dirty="0" smtClean="0"/>
          </a:p>
          <a:p>
            <a:r>
              <a:rPr lang="en-US" sz="6600" dirty="0" smtClean="0"/>
              <a:t>Weekly Topic Quiz 12/1</a:t>
            </a:r>
          </a:p>
          <a:p>
            <a:endParaRPr lang="en-US" sz="6600" dirty="0" smtClean="0"/>
          </a:p>
          <a:p>
            <a:r>
              <a:rPr lang="en-US" sz="6600" dirty="0" smtClean="0"/>
              <a:t>Unit Exam 12/8</a:t>
            </a:r>
          </a:p>
          <a:p>
            <a:r>
              <a:rPr lang="en-US" dirty="0" smtClean="0"/>
              <a:t> </a:t>
            </a:r>
            <a:endParaRPr lang="en-US" dirty="0"/>
          </a:p>
        </p:txBody>
      </p:sp>
    </p:spTree>
    <p:extLst>
      <p:ext uri="{BB962C8B-B14F-4D97-AF65-F5344CB8AC3E}">
        <p14:creationId xmlns:p14="http://schemas.microsoft.com/office/powerpoint/2010/main" val="197358446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46136"/>
            <a:ext cx="10148342" cy="3574093"/>
          </a:xfrm>
          <a:prstGeom prst="rect">
            <a:avLst/>
          </a:prstGeom>
        </p:spPr>
      </p:pic>
    </p:spTree>
    <p:extLst>
      <p:ext uri="{BB962C8B-B14F-4D97-AF65-F5344CB8AC3E}">
        <p14:creationId xmlns:p14="http://schemas.microsoft.com/office/powerpoint/2010/main" val="165807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10471"/>
            <a:ext cx="9144000" cy="5790330"/>
          </a:xfrm>
          <a:prstGeom prst="rect">
            <a:avLst/>
          </a:prstGeom>
        </p:spPr>
      </p:pic>
      <p:sp>
        <p:nvSpPr>
          <p:cNvPr id="3" name="TextBox 2"/>
          <p:cNvSpPr txBox="1"/>
          <p:nvPr/>
        </p:nvSpPr>
        <p:spPr>
          <a:xfrm>
            <a:off x="212941" y="851770"/>
            <a:ext cx="9482203" cy="954107"/>
          </a:xfrm>
          <a:prstGeom prst="rect">
            <a:avLst/>
          </a:prstGeom>
          <a:noFill/>
        </p:spPr>
        <p:txBody>
          <a:bodyPr wrap="square" rtlCol="0">
            <a:spAutoFit/>
          </a:bodyPr>
          <a:lstStyle/>
          <a:p>
            <a:r>
              <a:rPr lang="en-US" sz="2800" b="1" dirty="0">
                <a:solidFill>
                  <a:srgbClr val="C03227"/>
                </a:solidFill>
              </a:rPr>
              <a:t>This material helps support and suspends the organelles throughout the cell. </a:t>
            </a:r>
          </a:p>
        </p:txBody>
      </p:sp>
      <p:sp>
        <p:nvSpPr>
          <p:cNvPr id="4" name="TextBox 3"/>
          <p:cNvSpPr txBox="1"/>
          <p:nvPr/>
        </p:nvSpPr>
        <p:spPr>
          <a:xfrm>
            <a:off x="826718" y="1991638"/>
            <a:ext cx="4910203" cy="646331"/>
          </a:xfrm>
          <a:prstGeom prst="rect">
            <a:avLst/>
          </a:prstGeom>
          <a:noFill/>
        </p:spPr>
        <p:txBody>
          <a:bodyPr wrap="square" rtlCol="0">
            <a:spAutoFit/>
          </a:bodyPr>
          <a:lstStyle/>
          <a:p>
            <a:r>
              <a:rPr lang="en-US" sz="3600" dirty="0" smtClean="0">
                <a:solidFill>
                  <a:srgbClr val="C03227"/>
                </a:solidFill>
              </a:rPr>
              <a:t>Tiny Organ</a:t>
            </a:r>
            <a:endParaRPr lang="en-US" sz="3600" dirty="0">
              <a:solidFill>
                <a:srgbClr val="C03227"/>
              </a:solidFill>
            </a:endParaRPr>
          </a:p>
        </p:txBody>
      </p:sp>
      <p:sp>
        <p:nvSpPr>
          <p:cNvPr id="5" name="TextBox 4"/>
          <p:cNvSpPr txBox="1"/>
          <p:nvPr/>
        </p:nvSpPr>
        <p:spPr>
          <a:xfrm>
            <a:off x="1540700" y="2943616"/>
            <a:ext cx="7390357" cy="1569660"/>
          </a:xfrm>
          <a:prstGeom prst="rect">
            <a:avLst/>
          </a:prstGeom>
          <a:noFill/>
        </p:spPr>
        <p:txBody>
          <a:bodyPr wrap="square" rtlCol="0">
            <a:spAutoFit/>
          </a:bodyPr>
          <a:lstStyle/>
          <a:p>
            <a:r>
              <a:rPr lang="en-US" sz="3200" i="1" dirty="0">
                <a:solidFill>
                  <a:srgbClr val="C03227"/>
                </a:solidFill>
              </a:rPr>
              <a:t>protects the cell, controls the cell, power supplier of the cell, sort information and eliminate waste.</a:t>
            </a:r>
            <a:r>
              <a:rPr lang="en-US" sz="3200" dirty="0">
                <a:solidFill>
                  <a:srgbClr val="C03227"/>
                </a:solidFill>
              </a:rPr>
              <a:t> </a:t>
            </a:r>
          </a:p>
        </p:txBody>
      </p:sp>
      <p:sp>
        <p:nvSpPr>
          <p:cNvPr id="6" name="TextBox 5"/>
          <p:cNvSpPr txBox="1"/>
          <p:nvPr/>
        </p:nvSpPr>
        <p:spPr>
          <a:xfrm>
            <a:off x="977030" y="5398718"/>
            <a:ext cx="6964471" cy="1077218"/>
          </a:xfrm>
          <a:prstGeom prst="rect">
            <a:avLst/>
          </a:prstGeom>
          <a:noFill/>
        </p:spPr>
        <p:txBody>
          <a:bodyPr wrap="square" rtlCol="0">
            <a:spAutoFit/>
          </a:bodyPr>
          <a:lstStyle/>
          <a:p>
            <a:r>
              <a:rPr lang="en-US" sz="3200" dirty="0" smtClean="0">
                <a:solidFill>
                  <a:srgbClr val="C03227"/>
                </a:solidFill>
              </a:rPr>
              <a:t>All chemical reactions of life : 8 Life Processes </a:t>
            </a:r>
            <a:endParaRPr lang="en-US" sz="3200" dirty="0">
              <a:solidFill>
                <a:srgbClr val="C03227"/>
              </a:solidFill>
            </a:endParaRPr>
          </a:p>
        </p:txBody>
      </p:sp>
    </p:spTree>
    <p:extLst>
      <p:ext uri="{BB962C8B-B14F-4D97-AF65-F5344CB8AC3E}">
        <p14:creationId xmlns:p14="http://schemas.microsoft.com/office/powerpoint/2010/main" val="680794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9553"/>
            <a:ext cx="9580059" cy="3776250"/>
          </a:xfrm>
          <a:prstGeom prst="rect">
            <a:avLst/>
          </a:prstGeom>
        </p:spPr>
      </p:pic>
      <p:sp>
        <p:nvSpPr>
          <p:cNvPr id="3" name="TextBox 2"/>
          <p:cNvSpPr txBox="1"/>
          <p:nvPr/>
        </p:nvSpPr>
        <p:spPr>
          <a:xfrm>
            <a:off x="916659" y="897356"/>
            <a:ext cx="4910203" cy="646331"/>
          </a:xfrm>
          <a:prstGeom prst="rect">
            <a:avLst/>
          </a:prstGeom>
          <a:noFill/>
        </p:spPr>
        <p:txBody>
          <a:bodyPr wrap="square" rtlCol="0">
            <a:spAutoFit/>
          </a:bodyPr>
          <a:lstStyle/>
          <a:p>
            <a:r>
              <a:rPr lang="en-US" sz="3600" dirty="0" smtClean="0">
                <a:solidFill>
                  <a:srgbClr val="C03227"/>
                </a:solidFill>
              </a:rPr>
              <a:t>Tiny Organ</a:t>
            </a:r>
            <a:endParaRPr lang="en-US" sz="3600" dirty="0">
              <a:solidFill>
                <a:srgbClr val="C03227"/>
              </a:solidFill>
            </a:endParaRPr>
          </a:p>
        </p:txBody>
      </p:sp>
      <p:sp>
        <p:nvSpPr>
          <p:cNvPr id="4" name="TextBox 3"/>
          <p:cNvSpPr txBox="1"/>
          <p:nvPr/>
        </p:nvSpPr>
        <p:spPr>
          <a:xfrm>
            <a:off x="1543780" y="1873739"/>
            <a:ext cx="7390357" cy="3539430"/>
          </a:xfrm>
          <a:prstGeom prst="rect">
            <a:avLst/>
          </a:prstGeom>
          <a:noFill/>
        </p:spPr>
        <p:txBody>
          <a:bodyPr wrap="square" rtlCol="0">
            <a:spAutoFit/>
          </a:bodyPr>
          <a:lstStyle/>
          <a:p>
            <a:r>
              <a:rPr lang="en-US" sz="3200" i="1" dirty="0">
                <a:solidFill>
                  <a:srgbClr val="C03227"/>
                </a:solidFill>
              </a:rPr>
              <a:t>protects the </a:t>
            </a:r>
            <a:r>
              <a:rPr lang="en-US" sz="3200" i="1" dirty="0" smtClean="0">
                <a:solidFill>
                  <a:srgbClr val="C03227"/>
                </a:solidFill>
              </a:rPr>
              <a:t>cell</a:t>
            </a:r>
          </a:p>
          <a:p>
            <a:endParaRPr lang="en-US" sz="3200" i="1" dirty="0" smtClean="0">
              <a:solidFill>
                <a:srgbClr val="C03227"/>
              </a:solidFill>
            </a:endParaRPr>
          </a:p>
          <a:p>
            <a:r>
              <a:rPr lang="en-US" sz="3200" i="1" dirty="0" smtClean="0">
                <a:solidFill>
                  <a:srgbClr val="C03227"/>
                </a:solidFill>
              </a:rPr>
              <a:t>controls </a:t>
            </a:r>
            <a:r>
              <a:rPr lang="en-US" sz="3200" i="1" dirty="0">
                <a:solidFill>
                  <a:srgbClr val="C03227"/>
                </a:solidFill>
              </a:rPr>
              <a:t>the </a:t>
            </a:r>
            <a:r>
              <a:rPr lang="en-US" sz="3200" i="1" dirty="0" smtClean="0">
                <a:solidFill>
                  <a:srgbClr val="C03227"/>
                </a:solidFill>
              </a:rPr>
              <a:t>cell </a:t>
            </a:r>
          </a:p>
          <a:p>
            <a:endParaRPr lang="en-US" sz="3200" i="1" dirty="0" smtClean="0">
              <a:solidFill>
                <a:srgbClr val="C03227"/>
              </a:solidFill>
            </a:endParaRPr>
          </a:p>
          <a:p>
            <a:r>
              <a:rPr lang="en-US" sz="3200" i="1" dirty="0" smtClean="0">
                <a:solidFill>
                  <a:srgbClr val="C03227"/>
                </a:solidFill>
              </a:rPr>
              <a:t>power </a:t>
            </a:r>
            <a:r>
              <a:rPr lang="en-US" sz="3200" i="1" dirty="0">
                <a:solidFill>
                  <a:srgbClr val="C03227"/>
                </a:solidFill>
              </a:rPr>
              <a:t>supplier of the </a:t>
            </a:r>
            <a:r>
              <a:rPr lang="en-US" sz="3200" i="1" dirty="0" smtClean="0">
                <a:solidFill>
                  <a:srgbClr val="C03227"/>
                </a:solidFill>
              </a:rPr>
              <a:t>cell </a:t>
            </a:r>
          </a:p>
          <a:p>
            <a:endParaRPr lang="en-US" sz="3200" i="1" dirty="0" smtClean="0">
              <a:solidFill>
                <a:srgbClr val="C03227"/>
              </a:solidFill>
            </a:endParaRPr>
          </a:p>
          <a:p>
            <a:r>
              <a:rPr lang="en-US" sz="3200" i="1" dirty="0" smtClean="0">
                <a:solidFill>
                  <a:srgbClr val="C03227"/>
                </a:solidFill>
              </a:rPr>
              <a:t>sort </a:t>
            </a:r>
            <a:r>
              <a:rPr lang="en-US" sz="3200" i="1" dirty="0">
                <a:solidFill>
                  <a:srgbClr val="C03227"/>
                </a:solidFill>
              </a:rPr>
              <a:t>information </a:t>
            </a:r>
            <a:r>
              <a:rPr lang="en-US" sz="3200" i="1" dirty="0" smtClean="0">
                <a:solidFill>
                  <a:srgbClr val="C03227"/>
                </a:solidFill>
              </a:rPr>
              <a:t>eliminate waste</a:t>
            </a:r>
            <a:r>
              <a:rPr lang="en-US" sz="3200" dirty="0" smtClean="0">
                <a:solidFill>
                  <a:srgbClr val="C03227"/>
                </a:solidFill>
              </a:rPr>
              <a:t> </a:t>
            </a:r>
            <a:endParaRPr lang="en-US" sz="3200" dirty="0">
              <a:solidFill>
                <a:srgbClr val="C03227"/>
              </a:solidFill>
            </a:endParaRPr>
          </a:p>
        </p:txBody>
      </p:sp>
    </p:spTree>
    <p:extLst>
      <p:ext uri="{BB962C8B-B14F-4D97-AF65-F5344CB8AC3E}">
        <p14:creationId xmlns:p14="http://schemas.microsoft.com/office/powerpoint/2010/main" val="2097529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4215" y="1410395"/>
            <a:ext cx="8571513" cy="2384991"/>
          </a:xfrm>
          <a:prstGeom prst="rect">
            <a:avLst/>
          </a:prstGeom>
        </p:spPr>
      </p:pic>
      <p:sp>
        <p:nvSpPr>
          <p:cNvPr id="3" name="TextBox 2"/>
          <p:cNvSpPr txBox="1"/>
          <p:nvPr/>
        </p:nvSpPr>
        <p:spPr>
          <a:xfrm>
            <a:off x="374215" y="3502998"/>
            <a:ext cx="8334531" cy="584775"/>
          </a:xfrm>
          <a:prstGeom prst="rect">
            <a:avLst/>
          </a:prstGeom>
          <a:noFill/>
        </p:spPr>
        <p:txBody>
          <a:bodyPr wrap="square" rtlCol="0">
            <a:spAutoFit/>
          </a:bodyPr>
          <a:lstStyle/>
          <a:p>
            <a:r>
              <a:rPr lang="en-US" sz="3200" b="1" dirty="0" smtClean="0">
                <a:solidFill>
                  <a:srgbClr val="C03227"/>
                </a:solidFill>
              </a:rPr>
              <a:t>Organism   Organ system    Organ   Tissue     Cell</a:t>
            </a:r>
            <a:endParaRPr lang="en-US" sz="3200" b="1" dirty="0">
              <a:solidFill>
                <a:srgbClr val="C03227"/>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987" y="4392118"/>
            <a:ext cx="1028700" cy="100965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3867" y="4578264"/>
            <a:ext cx="1927675" cy="160211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41823" y="4087773"/>
            <a:ext cx="1999313" cy="1999313"/>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24502" y="4392118"/>
            <a:ext cx="1545378" cy="1545378"/>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99921" y="4463923"/>
            <a:ext cx="1445807" cy="1107190"/>
          </a:xfrm>
          <a:prstGeom prst="rect">
            <a:avLst/>
          </a:prstGeom>
        </p:spPr>
      </p:pic>
    </p:spTree>
    <p:extLst>
      <p:ext uri="{BB962C8B-B14F-4D97-AF65-F5344CB8AC3E}">
        <p14:creationId xmlns:p14="http://schemas.microsoft.com/office/powerpoint/2010/main" val="94975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7200" dirty="0" smtClean="0"/>
              <a:t>Cell Structure</a:t>
            </a:r>
            <a:endParaRPr lang="en-US" sz="7200" dirty="0"/>
          </a:p>
        </p:txBody>
      </p:sp>
      <p:sp>
        <p:nvSpPr>
          <p:cNvPr id="3" name="Content Placeholder 2"/>
          <p:cNvSpPr>
            <a:spLocks noGrp="1"/>
          </p:cNvSpPr>
          <p:nvPr>
            <p:ph sz="half" idx="1"/>
          </p:nvPr>
        </p:nvSpPr>
        <p:spPr>
          <a:xfrm>
            <a:off x="314793" y="1845734"/>
            <a:ext cx="4545965" cy="4023360"/>
          </a:xfrm>
        </p:spPr>
        <p:txBody>
          <a:bodyPr/>
          <a:lstStyle/>
          <a:p>
            <a:pPr lvl="0"/>
            <a:r>
              <a:rPr lang="en-US" sz="4400" dirty="0" smtClean="0"/>
              <a:t>Organelles: Tiny structures that carry out specific functions within the cell</a:t>
            </a:r>
          </a:p>
          <a:p>
            <a:endParaRPr lang="en-US" dirty="0"/>
          </a:p>
        </p:txBody>
      </p:sp>
      <p:pic>
        <p:nvPicPr>
          <p:cNvPr id="5" name="Picture 2"/>
          <p:cNvPicPr>
            <a:picLocks noGrp="1" noChangeAspect="1" noChangeArrowheads="1"/>
          </p:cNvPicPr>
          <p:nvPr>
            <p:ph sz="half" idx="2"/>
          </p:nvPr>
        </p:nvPicPr>
        <p:blipFill>
          <a:blip r:embed="rId2" cstate="print"/>
          <a:srcRect/>
          <a:stretch>
            <a:fillRect/>
          </a:stretch>
        </p:blipFill>
        <p:spPr bwMode="auto">
          <a:xfrm>
            <a:off x="5105400" y="2133600"/>
            <a:ext cx="3371850" cy="3315653"/>
          </a:xfrm>
          <a:prstGeom prst="rect">
            <a:avLst/>
          </a:prstGeom>
          <a:noFill/>
          <a:ln w="9525">
            <a:noFill/>
            <a:miter lim="800000"/>
            <a:headEnd/>
            <a:tailEnd/>
          </a:ln>
          <a:effectLst/>
        </p:spPr>
      </p:pic>
    </p:spTree>
    <p:extLst>
      <p:ext uri="{BB962C8B-B14F-4D97-AF65-F5344CB8AC3E}">
        <p14:creationId xmlns:p14="http://schemas.microsoft.com/office/powerpoint/2010/main" val="1691307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086" y="1"/>
            <a:ext cx="6925377" cy="946484"/>
          </a:xfrm>
        </p:spPr>
        <p:txBody>
          <a:bodyPr/>
          <a:lstStyle/>
          <a:p>
            <a:r>
              <a:rPr lang="en-US" dirty="0" smtClean="0"/>
              <a:t>Cell Membrane</a:t>
            </a:r>
            <a:endParaRPr lang="en-US" dirty="0"/>
          </a:p>
        </p:txBody>
      </p:sp>
      <p:sp>
        <p:nvSpPr>
          <p:cNvPr id="3" name="Content Placeholder 2"/>
          <p:cNvSpPr>
            <a:spLocks noGrp="1"/>
          </p:cNvSpPr>
          <p:nvPr>
            <p:ph sz="half" idx="1"/>
          </p:nvPr>
        </p:nvSpPr>
        <p:spPr>
          <a:xfrm>
            <a:off x="304800" y="1716507"/>
            <a:ext cx="5181600" cy="5682914"/>
          </a:xfrm>
        </p:spPr>
        <p:txBody>
          <a:bodyPr>
            <a:normAutofit/>
          </a:bodyPr>
          <a:lstStyle/>
          <a:p>
            <a:r>
              <a:rPr lang="en-US" sz="3200" dirty="0"/>
              <a:t>Determines what goes in/out of the cell</a:t>
            </a:r>
            <a:r>
              <a:rPr lang="en-US" sz="3200" dirty="0" smtClean="0"/>
              <a:t>.</a:t>
            </a:r>
          </a:p>
          <a:p>
            <a:endParaRPr lang="en-US" sz="3200" dirty="0"/>
          </a:p>
          <a:p>
            <a:r>
              <a:rPr lang="en-US" sz="3200" dirty="0"/>
              <a:t>Protects and supports the cell.</a:t>
            </a:r>
          </a:p>
          <a:p>
            <a:pPr lvl="0"/>
            <a:endParaRPr lang="en-US" sz="3200" dirty="0" smtClean="0"/>
          </a:p>
          <a:p>
            <a:pPr lvl="0"/>
            <a:r>
              <a:rPr lang="en-US" sz="3200" dirty="0" smtClean="0"/>
              <a:t>Keeps the internal environment of the cell stable</a:t>
            </a:r>
          </a:p>
          <a:p>
            <a:endParaRPr lang="en-US" dirty="0"/>
          </a:p>
        </p:txBody>
      </p:sp>
      <p:pic>
        <p:nvPicPr>
          <p:cNvPr id="6" name="Picture 5" descr="873880126.jpg"/>
          <p:cNvPicPr/>
          <p:nvPr/>
        </p:nvPicPr>
        <p:blipFill>
          <a:blip r:embed="rId2">
            <a:extLst>
              <a:ext uri="{28A0092B-C50C-407E-A947-70E740481C1C}">
                <a14:useLocalDpi xmlns:a14="http://schemas.microsoft.com/office/drawing/2010/main" val="0"/>
              </a:ext>
            </a:extLst>
          </a:blip>
          <a:srcRect/>
          <a:stretch>
            <a:fillRect/>
          </a:stretch>
        </p:blipFill>
        <p:spPr bwMode="auto">
          <a:xfrm>
            <a:off x="5891134" y="3747540"/>
            <a:ext cx="3139375" cy="2775321"/>
          </a:xfrm>
          <a:prstGeom prst="rect">
            <a:avLst/>
          </a:prstGeom>
          <a:noFill/>
          <a:ln>
            <a:noFill/>
          </a:ln>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1331" y="141817"/>
            <a:ext cx="3439178" cy="2350518"/>
          </a:xfrm>
          <a:prstGeom prst="rect">
            <a:avLst/>
          </a:prstGeom>
        </p:spPr>
      </p:pic>
    </p:spTree>
    <p:extLst>
      <p:ext uri="{BB962C8B-B14F-4D97-AF65-F5344CB8AC3E}">
        <p14:creationId xmlns:p14="http://schemas.microsoft.com/office/powerpoint/2010/main" val="2037027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Cell Membrane</a:t>
            </a:r>
          </a:p>
        </p:txBody>
      </p:sp>
      <p:sp>
        <p:nvSpPr>
          <p:cNvPr id="4" name="Content Placeholder 3"/>
          <p:cNvSpPr>
            <a:spLocks noGrp="1"/>
          </p:cNvSpPr>
          <p:nvPr>
            <p:ph sz="half" idx="2"/>
          </p:nvPr>
        </p:nvSpPr>
        <p:spPr>
          <a:xfrm>
            <a:off x="4663440" y="1845735"/>
            <a:ext cx="4315668" cy="4023360"/>
          </a:xfrm>
        </p:spPr>
        <p:txBody>
          <a:bodyPr/>
          <a:lstStyle/>
          <a:p>
            <a:pPr lvl="0"/>
            <a:r>
              <a:rPr lang="en-US" sz="3600" dirty="0"/>
              <a:t>Let certain things into the cell, and keep certain things out</a:t>
            </a:r>
          </a:p>
          <a:p>
            <a:pPr lvl="0"/>
            <a:r>
              <a:rPr lang="en-US" sz="3600" dirty="0"/>
              <a:t>Found in both plant and animal cells</a:t>
            </a:r>
          </a:p>
          <a:p>
            <a:endParaRPr lang="en-US" dirty="0"/>
          </a:p>
        </p:txBody>
      </p:sp>
      <p:pic>
        <p:nvPicPr>
          <p:cNvPr id="5" name="Content Placeholder 4"/>
          <p:cNvPicPr>
            <a:picLocks noGrp="1"/>
          </p:cNvPicPr>
          <p:nvPr>
            <p:ph sz="half" idx="1"/>
          </p:nvPr>
        </p:nvPicPr>
        <p:blipFill>
          <a:blip r:embed="rId2" cstate="print"/>
          <a:srcRect/>
          <a:stretch>
            <a:fillRect/>
          </a:stretch>
        </p:blipFill>
        <p:spPr bwMode="auto">
          <a:xfrm>
            <a:off x="540194" y="1910301"/>
            <a:ext cx="3703638" cy="1947114"/>
          </a:xfrm>
          <a:prstGeom prst="rect">
            <a:avLst/>
          </a:prstGeom>
          <a:noFill/>
          <a:ln w="9525">
            <a:noFill/>
            <a:miter lim="800000"/>
            <a:headEnd/>
            <a:tailEnd/>
          </a:ln>
        </p:spPr>
      </p:pic>
      <p:pic>
        <p:nvPicPr>
          <p:cNvPr id="6" name="Picture 5" descr="873880126.jpg"/>
          <p:cNvPicPr/>
          <p:nvPr/>
        </p:nvPicPr>
        <p:blipFill>
          <a:blip r:embed="rId3">
            <a:extLst>
              <a:ext uri="{28A0092B-C50C-407E-A947-70E740481C1C}">
                <a14:useLocalDpi xmlns:a14="http://schemas.microsoft.com/office/drawing/2010/main" val="0"/>
              </a:ext>
            </a:extLst>
          </a:blip>
          <a:srcRect/>
          <a:stretch>
            <a:fillRect/>
          </a:stretch>
        </p:blipFill>
        <p:spPr bwMode="auto">
          <a:xfrm>
            <a:off x="684848" y="3857415"/>
            <a:ext cx="3139375" cy="2775321"/>
          </a:xfrm>
          <a:prstGeom prst="rect">
            <a:avLst/>
          </a:prstGeom>
          <a:noFill/>
          <a:ln>
            <a:noFill/>
          </a:ln>
        </p:spPr>
      </p:pic>
    </p:spTree>
    <p:extLst>
      <p:ext uri="{BB962C8B-B14F-4D97-AF65-F5344CB8AC3E}">
        <p14:creationId xmlns:p14="http://schemas.microsoft.com/office/powerpoint/2010/main" val="185315753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7283" y="37498"/>
            <a:ext cx="7543800" cy="1450757"/>
          </a:xfrm>
        </p:spPr>
        <p:txBody>
          <a:bodyPr/>
          <a:lstStyle/>
          <a:p>
            <a:r>
              <a:rPr lang="en-US" dirty="0" smtClean="0"/>
              <a:t>The Cytoplasm</a:t>
            </a:r>
            <a:endParaRPr lang="en-US" dirty="0"/>
          </a:p>
        </p:txBody>
      </p:sp>
      <p:sp>
        <p:nvSpPr>
          <p:cNvPr id="4" name="Content Placeholder 3"/>
          <p:cNvSpPr>
            <a:spLocks noGrp="1"/>
          </p:cNvSpPr>
          <p:nvPr>
            <p:ph sz="half" idx="2"/>
          </p:nvPr>
        </p:nvSpPr>
        <p:spPr>
          <a:xfrm>
            <a:off x="4663440" y="1845735"/>
            <a:ext cx="4480560" cy="4023360"/>
          </a:xfrm>
        </p:spPr>
        <p:txBody>
          <a:bodyPr>
            <a:noAutofit/>
          </a:bodyPr>
          <a:lstStyle/>
          <a:p>
            <a:r>
              <a:rPr lang="en-US" sz="3600" dirty="0" smtClean="0"/>
              <a:t>The watery material in the cell between the cell membrane and the nucleus</a:t>
            </a:r>
          </a:p>
          <a:p>
            <a:r>
              <a:rPr lang="en-US" sz="3600" dirty="0" smtClean="0"/>
              <a:t>The place where many chemical reactions occur</a:t>
            </a:r>
            <a:endParaRPr lang="en-US" sz="3600" dirty="0"/>
          </a:p>
        </p:txBody>
      </p:sp>
      <p:pic>
        <p:nvPicPr>
          <p:cNvPr id="5" name="Picture 4" descr="250px-Cytoplasm-illustration.jpg"/>
          <p:cNvPicPr/>
          <p:nvPr/>
        </p:nvPicPr>
        <p:blipFill>
          <a:blip r:embed="rId2">
            <a:extLst>
              <a:ext uri="{28A0092B-C50C-407E-A947-70E740481C1C}">
                <a14:useLocalDpi xmlns:a14="http://schemas.microsoft.com/office/drawing/2010/main" val="0"/>
              </a:ext>
            </a:extLst>
          </a:blip>
          <a:srcRect/>
          <a:stretch>
            <a:fillRect/>
          </a:stretch>
        </p:blipFill>
        <p:spPr bwMode="auto">
          <a:xfrm>
            <a:off x="0" y="2493851"/>
            <a:ext cx="4201879" cy="3287562"/>
          </a:xfrm>
          <a:prstGeom prst="rect">
            <a:avLst/>
          </a:prstGeom>
          <a:noFill/>
          <a:ln>
            <a:noFill/>
          </a:ln>
        </p:spPr>
      </p:pic>
    </p:spTree>
    <p:extLst>
      <p:ext uri="{BB962C8B-B14F-4D97-AF65-F5344CB8AC3E}">
        <p14:creationId xmlns:p14="http://schemas.microsoft.com/office/powerpoint/2010/main" val="1934624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648" y="2459383"/>
            <a:ext cx="7027102" cy="3947680"/>
          </a:xfrm>
          <a:prstGeom prst="rect">
            <a:avLst/>
          </a:prstGeom>
        </p:spPr>
      </p:pic>
      <p:sp>
        <p:nvSpPr>
          <p:cNvPr id="7" name="Title 1"/>
          <p:cNvSpPr>
            <a:spLocks noGrp="1"/>
          </p:cNvSpPr>
          <p:nvPr>
            <p:ph type="title"/>
          </p:nvPr>
        </p:nvSpPr>
        <p:spPr>
          <a:xfrm>
            <a:off x="822960" y="286604"/>
            <a:ext cx="7543800" cy="1450757"/>
          </a:xfrm>
        </p:spPr>
        <p:txBody>
          <a:bodyPr/>
          <a:lstStyle/>
          <a:p>
            <a:r>
              <a:rPr lang="en-US" dirty="0" smtClean="0"/>
              <a:t>The Cytoplasm</a:t>
            </a: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1500" y="-150068"/>
            <a:ext cx="3492500" cy="2324100"/>
          </a:xfrm>
          <a:prstGeom prst="rect">
            <a:avLst/>
          </a:prstGeom>
        </p:spPr>
      </p:pic>
    </p:spTree>
    <p:extLst>
      <p:ext uri="{BB962C8B-B14F-4D97-AF65-F5344CB8AC3E}">
        <p14:creationId xmlns:p14="http://schemas.microsoft.com/office/powerpoint/2010/main" val="173963880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9597"/>
            <a:ext cx="8973312" cy="5953253"/>
          </a:xfrm>
          <a:prstGeom prst="rect">
            <a:avLst/>
          </a:prstGeom>
        </p:spPr>
      </p:pic>
      <p:sp>
        <p:nvSpPr>
          <p:cNvPr id="5" name="Rectangle 4"/>
          <p:cNvSpPr/>
          <p:nvPr/>
        </p:nvSpPr>
        <p:spPr>
          <a:xfrm>
            <a:off x="85344" y="2854706"/>
            <a:ext cx="2974848" cy="38265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51104" y="1058770"/>
            <a:ext cx="1975104" cy="584775"/>
          </a:xfrm>
          <a:prstGeom prst="rect">
            <a:avLst/>
          </a:prstGeom>
          <a:noFill/>
        </p:spPr>
        <p:txBody>
          <a:bodyPr wrap="square" rtlCol="0">
            <a:spAutoFit/>
          </a:bodyPr>
          <a:lstStyle/>
          <a:p>
            <a:r>
              <a:rPr lang="en-US" sz="3200" dirty="0" smtClean="0">
                <a:solidFill>
                  <a:srgbClr val="C03227"/>
                </a:solidFill>
              </a:rPr>
              <a:t>Cork Cell</a:t>
            </a:r>
            <a:endParaRPr lang="en-US" sz="3200" dirty="0">
              <a:solidFill>
                <a:srgbClr val="C03227"/>
              </a:solidFill>
            </a:endParaRPr>
          </a:p>
        </p:txBody>
      </p:sp>
      <p:sp>
        <p:nvSpPr>
          <p:cNvPr id="7" name="TextBox 6"/>
          <p:cNvSpPr txBox="1"/>
          <p:nvPr/>
        </p:nvSpPr>
        <p:spPr>
          <a:xfrm>
            <a:off x="2670048" y="1146048"/>
            <a:ext cx="1816608" cy="707886"/>
          </a:xfrm>
          <a:prstGeom prst="rect">
            <a:avLst/>
          </a:prstGeom>
          <a:noFill/>
        </p:spPr>
        <p:txBody>
          <a:bodyPr wrap="square" rtlCol="0">
            <a:spAutoFit/>
          </a:bodyPr>
          <a:lstStyle/>
          <a:p>
            <a:r>
              <a:rPr lang="en-US" sz="2000" dirty="0" smtClean="0">
                <a:solidFill>
                  <a:srgbClr val="C03227"/>
                </a:solidFill>
              </a:rPr>
              <a:t>Living Cell: Pond Water</a:t>
            </a:r>
            <a:endParaRPr lang="en-US" sz="2000" dirty="0">
              <a:solidFill>
                <a:srgbClr val="C03227"/>
              </a:solidFill>
            </a:endParaRPr>
          </a:p>
        </p:txBody>
      </p:sp>
      <p:sp>
        <p:nvSpPr>
          <p:cNvPr id="8" name="TextBox 7"/>
          <p:cNvSpPr txBox="1"/>
          <p:nvPr/>
        </p:nvSpPr>
        <p:spPr>
          <a:xfrm>
            <a:off x="3322320" y="3401568"/>
            <a:ext cx="1712976" cy="830997"/>
          </a:xfrm>
          <a:prstGeom prst="rect">
            <a:avLst/>
          </a:prstGeom>
          <a:noFill/>
        </p:spPr>
        <p:txBody>
          <a:bodyPr wrap="square" rtlCol="0">
            <a:spAutoFit/>
          </a:bodyPr>
          <a:lstStyle/>
          <a:p>
            <a:r>
              <a:rPr lang="en-US" sz="2400" dirty="0" smtClean="0">
                <a:solidFill>
                  <a:srgbClr val="C03227"/>
                </a:solidFill>
              </a:rPr>
              <a:t>Living Cell: Plant</a:t>
            </a:r>
            <a:endParaRPr lang="en-US" sz="2400" dirty="0">
              <a:solidFill>
                <a:srgbClr val="C03227"/>
              </a:solidFill>
            </a:endParaRPr>
          </a:p>
        </p:txBody>
      </p:sp>
      <p:sp>
        <p:nvSpPr>
          <p:cNvPr id="9" name="TextBox 8"/>
          <p:cNvSpPr txBox="1"/>
          <p:nvPr/>
        </p:nvSpPr>
        <p:spPr>
          <a:xfrm>
            <a:off x="4486656" y="4786914"/>
            <a:ext cx="2121408" cy="1077218"/>
          </a:xfrm>
          <a:prstGeom prst="rect">
            <a:avLst/>
          </a:prstGeom>
          <a:noFill/>
        </p:spPr>
        <p:txBody>
          <a:bodyPr wrap="square" rtlCol="0">
            <a:spAutoFit/>
          </a:bodyPr>
          <a:lstStyle/>
          <a:p>
            <a:r>
              <a:rPr lang="en-US" sz="3200" dirty="0" smtClean="0">
                <a:solidFill>
                  <a:srgbClr val="C03227"/>
                </a:solidFill>
              </a:rPr>
              <a:t>Animal Cell: Tissue </a:t>
            </a:r>
            <a:endParaRPr lang="en-US" sz="3200" dirty="0">
              <a:solidFill>
                <a:srgbClr val="C03227"/>
              </a:solidFill>
            </a:endParaRPr>
          </a:p>
        </p:txBody>
      </p:sp>
      <p:sp>
        <p:nvSpPr>
          <p:cNvPr id="10" name="TextBox 9"/>
          <p:cNvSpPr txBox="1"/>
          <p:nvPr/>
        </p:nvSpPr>
        <p:spPr>
          <a:xfrm>
            <a:off x="6242304" y="3316224"/>
            <a:ext cx="1999488" cy="707886"/>
          </a:xfrm>
          <a:prstGeom prst="rect">
            <a:avLst/>
          </a:prstGeom>
          <a:noFill/>
        </p:spPr>
        <p:txBody>
          <a:bodyPr wrap="square" rtlCol="0">
            <a:spAutoFit/>
          </a:bodyPr>
          <a:lstStyle/>
          <a:p>
            <a:r>
              <a:rPr lang="en-US" sz="2000" dirty="0" smtClean="0">
                <a:solidFill>
                  <a:srgbClr val="C03227"/>
                </a:solidFill>
              </a:rPr>
              <a:t>Cells come from other cells</a:t>
            </a:r>
            <a:endParaRPr lang="en-US" sz="2000" dirty="0">
              <a:solidFill>
                <a:srgbClr val="C03227"/>
              </a:solidFill>
            </a:endParaRPr>
          </a:p>
        </p:txBody>
      </p:sp>
      <p:sp>
        <p:nvSpPr>
          <p:cNvPr id="11" name="Rectangle 10"/>
          <p:cNvSpPr/>
          <p:nvPr/>
        </p:nvSpPr>
        <p:spPr>
          <a:xfrm rot="5400000">
            <a:off x="5711584" y="-1311006"/>
            <a:ext cx="2390367" cy="44744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20202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Nuclear Membrane</a:t>
            </a:r>
            <a:endParaRPr lang="en-US" dirty="0"/>
          </a:p>
        </p:txBody>
      </p:sp>
      <p:sp>
        <p:nvSpPr>
          <p:cNvPr id="4" name="Content Placeholder 3"/>
          <p:cNvSpPr>
            <a:spLocks noGrp="1"/>
          </p:cNvSpPr>
          <p:nvPr>
            <p:ph sz="half" idx="2"/>
          </p:nvPr>
        </p:nvSpPr>
        <p:spPr/>
        <p:txBody>
          <a:bodyPr>
            <a:normAutofit/>
          </a:bodyPr>
          <a:lstStyle/>
          <a:p>
            <a:r>
              <a:rPr lang="en-US" sz="3600" dirty="0"/>
              <a:t>Decides what goes into and out of the nucleus. </a:t>
            </a:r>
          </a:p>
        </p:txBody>
      </p:sp>
      <p:pic>
        <p:nvPicPr>
          <p:cNvPr id="5" name="Content Placeholder 4" descr="Nuclear+membrane+nucleolus+chromatin.jpg"/>
          <p:cNvPicPr>
            <a:picLocks noGrp="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277777" y="1983132"/>
            <a:ext cx="4166770" cy="3047107"/>
          </a:xfrm>
          <a:prstGeom prst="rect">
            <a:avLst/>
          </a:prstGeom>
          <a:noFill/>
          <a:ln>
            <a:noFill/>
          </a:ln>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3996" y="3882373"/>
            <a:ext cx="5290004" cy="2975627"/>
          </a:xfrm>
          <a:prstGeom prst="rect">
            <a:avLst/>
          </a:prstGeom>
        </p:spPr>
      </p:pic>
    </p:spTree>
    <p:extLst>
      <p:ext uri="{BB962C8B-B14F-4D97-AF65-F5344CB8AC3E}">
        <p14:creationId xmlns:p14="http://schemas.microsoft.com/office/powerpoint/2010/main" val="535228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382" y="211447"/>
            <a:ext cx="7543800" cy="1450757"/>
          </a:xfrm>
        </p:spPr>
        <p:txBody>
          <a:bodyPr/>
          <a:lstStyle/>
          <a:p>
            <a:r>
              <a:rPr lang="en-US" dirty="0" smtClean="0"/>
              <a:t>Nucleus</a:t>
            </a:r>
            <a:endParaRPr lang="en-US" dirty="0"/>
          </a:p>
        </p:txBody>
      </p:sp>
      <p:sp>
        <p:nvSpPr>
          <p:cNvPr id="3" name="Content Placeholder 2"/>
          <p:cNvSpPr>
            <a:spLocks noGrp="1"/>
          </p:cNvSpPr>
          <p:nvPr>
            <p:ph sz="half" idx="1"/>
          </p:nvPr>
        </p:nvSpPr>
        <p:spPr>
          <a:xfrm>
            <a:off x="608382" y="1862668"/>
            <a:ext cx="8092440" cy="4023360"/>
          </a:xfrm>
        </p:spPr>
        <p:txBody>
          <a:bodyPr>
            <a:normAutofit/>
          </a:bodyPr>
          <a:lstStyle/>
          <a:p>
            <a:pPr lvl="0">
              <a:buFont typeface="Arial" charset="0"/>
              <a:buChar char="•"/>
            </a:pPr>
            <a:r>
              <a:rPr lang="en-US" sz="3600" dirty="0" smtClean="0"/>
              <a:t>Is the control center of the cell </a:t>
            </a:r>
            <a:endParaRPr lang="en-US" sz="3600" dirty="0"/>
          </a:p>
          <a:p>
            <a:pPr lvl="0">
              <a:buFont typeface="Arial" charset="0"/>
              <a:buChar char="•"/>
            </a:pPr>
            <a:endParaRPr lang="en-US" sz="3600" dirty="0" smtClean="0"/>
          </a:p>
          <a:p>
            <a:pPr lvl="0">
              <a:buFont typeface="Arial" charset="0"/>
              <a:buChar char="•"/>
            </a:pPr>
            <a:r>
              <a:rPr lang="en-US" sz="3600" dirty="0" smtClean="0"/>
              <a:t>The “brain” of the cell</a:t>
            </a:r>
          </a:p>
          <a:p>
            <a:pPr lvl="0">
              <a:buFont typeface="Arial" charset="0"/>
              <a:buChar char="•"/>
            </a:pPr>
            <a:endParaRPr lang="en-US" sz="3600" dirty="0" smtClean="0"/>
          </a:p>
          <a:p>
            <a:pPr lvl="0">
              <a:buFont typeface="Arial" charset="0"/>
              <a:buChar char="•"/>
            </a:pPr>
            <a:r>
              <a:rPr lang="en-US" sz="3600" dirty="0" smtClean="0"/>
              <a:t>Stores the genetic material of the cell, called DNA</a:t>
            </a:r>
          </a:p>
          <a:p>
            <a:endParaRPr lang="en-US" dirty="0"/>
          </a:p>
        </p:txBody>
      </p:sp>
      <p:sp>
        <p:nvSpPr>
          <p:cNvPr id="4" name="5-Point Star 3">
            <a:hlinkClick r:id="rId2" action="ppaction://hlinkfile"/>
          </p:cNvPr>
          <p:cNvSpPr/>
          <p:nvPr/>
        </p:nvSpPr>
        <p:spPr>
          <a:xfrm>
            <a:off x="8610600" y="6324600"/>
            <a:ext cx="304800" cy="3048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th-1.jpg"/>
          <p:cNvPicPr/>
          <p:nvPr/>
        </p:nvPicPr>
        <p:blipFill>
          <a:blip r:embed="rId3">
            <a:extLst>
              <a:ext uri="{28A0092B-C50C-407E-A947-70E740481C1C}">
                <a14:useLocalDpi xmlns:a14="http://schemas.microsoft.com/office/drawing/2010/main" val="0"/>
              </a:ext>
            </a:extLst>
          </a:blip>
          <a:srcRect/>
          <a:stretch>
            <a:fillRect/>
          </a:stretch>
        </p:blipFill>
        <p:spPr bwMode="auto">
          <a:xfrm>
            <a:off x="7160364" y="4334005"/>
            <a:ext cx="1983636" cy="2295395"/>
          </a:xfrm>
          <a:prstGeom prst="rect">
            <a:avLst/>
          </a:prstGeom>
          <a:noFill/>
          <a:ln>
            <a:noFill/>
          </a:ln>
        </p:spPr>
      </p:pic>
    </p:spTree>
    <p:extLst>
      <p:ext uri="{BB962C8B-B14F-4D97-AF65-F5344CB8AC3E}">
        <p14:creationId xmlns:p14="http://schemas.microsoft.com/office/powerpoint/2010/main" val="1141446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382" y="211447"/>
            <a:ext cx="7543800" cy="1145957"/>
          </a:xfrm>
        </p:spPr>
        <p:txBody>
          <a:bodyPr/>
          <a:lstStyle/>
          <a:p>
            <a:r>
              <a:rPr lang="en-US" dirty="0" smtClean="0"/>
              <a:t>Nucleus</a:t>
            </a:r>
            <a:endParaRPr lang="en-US" dirty="0"/>
          </a:p>
        </p:txBody>
      </p:sp>
      <p:sp>
        <p:nvSpPr>
          <p:cNvPr id="3" name="Content Placeholder 2"/>
          <p:cNvSpPr>
            <a:spLocks noGrp="1"/>
          </p:cNvSpPr>
          <p:nvPr>
            <p:ph sz="half" idx="1"/>
          </p:nvPr>
        </p:nvSpPr>
        <p:spPr>
          <a:xfrm>
            <a:off x="518160" y="1662204"/>
            <a:ext cx="8092440" cy="4023360"/>
          </a:xfrm>
        </p:spPr>
        <p:txBody>
          <a:bodyPr>
            <a:normAutofit/>
          </a:bodyPr>
          <a:lstStyle/>
          <a:p>
            <a:pPr lvl="0"/>
            <a:r>
              <a:rPr lang="en-US" sz="3600" dirty="0" smtClean="0"/>
              <a:t>Is the control center of the cell </a:t>
            </a:r>
          </a:p>
          <a:p>
            <a:pPr lvl="0"/>
            <a:r>
              <a:rPr lang="en-US" sz="3600" dirty="0" smtClean="0"/>
              <a:t>The “brain” of the cell</a:t>
            </a:r>
          </a:p>
          <a:p>
            <a:pPr lvl="0"/>
            <a:endParaRPr lang="en-US" sz="3600" dirty="0" smtClean="0"/>
          </a:p>
          <a:p>
            <a:endParaRPr lang="en-US" dirty="0"/>
          </a:p>
        </p:txBody>
      </p:sp>
      <p:sp>
        <p:nvSpPr>
          <p:cNvPr id="4" name="5-Point Star 3">
            <a:hlinkClick r:id="rId2" action="ppaction://hlinkfile"/>
          </p:cNvPr>
          <p:cNvSpPr/>
          <p:nvPr/>
        </p:nvSpPr>
        <p:spPr>
          <a:xfrm>
            <a:off x="8610600" y="6324600"/>
            <a:ext cx="304800" cy="3048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3858016" y="2867387"/>
            <a:ext cx="5175468" cy="3457213"/>
          </a:xfrm>
        </p:spPr>
      </p:pic>
      <p:pic>
        <p:nvPicPr>
          <p:cNvPr id="9" name="Picture 8" descr="th-1.jpg"/>
          <p:cNvPicPr/>
          <p:nvPr/>
        </p:nvPicPr>
        <p:blipFill>
          <a:blip r:embed="rId4">
            <a:extLst>
              <a:ext uri="{28A0092B-C50C-407E-A947-70E740481C1C}">
                <a14:useLocalDpi xmlns:a14="http://schemas.microsoft.com/office/drawing/2010/main" val="0"/>
              </a:ext>
            </a:extLst>
          </a:blip>
          <a:srcRect/>
          <a:stretch>
            <a:fillRect/>
          </a:stretch>
        </p:blipFill>
        <p:spPr bwMode="auto">
          <a:xfrm>
            <a:off x="367847" y="3569918"/>
            <a:ext cx="3490169" cy="2754682"/>
          </a:xfrm>
          <a:prstGeom prst="rect">
            <a:avLst/>
          </a:prstGeom>
          <a:noFill/>
          <a:ln>
            <a:noFill/>
          </a:ln>
        </p:spPr>
      </p:pic>
    </p:spTree>
    <p:extLst>
      <p:ext uri="{BB962C8B-B14F-4D97-AF65-F5344CB8AC3E}">
        <p14:creationId xmlns:p14="http://schemas.microsoft.com/office/powerpoint/2010/main" val="137729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421200" y="180974"/>
            <a:ext cx="8628367" cy="6448425"/>
            <a:chOff x="180975" y="0"/>
            <a:chExt cx="6252304" cy="4286250"/>
          </a:xfrm>
        </p:grpSpPr>
        <p:grpSp>
          <p:nvGrpSpPr>
            <p:cNvPr id="25" name="Group 24"/>
            <p:cNvGrpSpPr/>
            <p:nvPr/>
          </p:nvGrpSpPr>
          <p:grpSpPr>
            <a:xfrm>
              <a:off x="180975" y="0"/>
              <a:ext cx="6252304" cy="4286250"/>
              <a:chOff x="180975" y="0"/>
              <a:chExt cx="6252304" cy="4286250"/>
            </a:xfrm>
          </p:grpSpPr>
          <p:pic>
            <p:nvPicPr>
              <p:cNvPr id="29" name="Picture 28"/>
              <p:cNvPicPr>
                <a:picLocks noChangeAspect="1"/>
              </p:cNvPicPr>
              <p:nvPr/>
            </p:nvPicPr>
            <p:blipFill>
              <a:blip r:embed="rId2" cstate="print"/>
              <a:srcRect/>
              <a:stretch>
                <a:fillRect/>
              </a:stretch>
            </p:blipFill>
            <p:spPr bwMode="auto">
              <a:xfrm>
                <a:off x="1190625" y="0"/>
                <a:ext cx="4162425" cy="4286250"/>
              </a:xfrm>
              <a:prstGeom prst="rect">
                <a:avLst/>
              </a:prstGeom>
              <a:noFill/>
              <a:ln w="9525">
                <a:noFill/>
                <a:miter lim="800000"/>
                <a:headEnd/>
                <a:tailEnd/>
              </a:ln>
            </p:spPr>
          </p:pic>
          <p:cxnSp>
            <p:nvCxnSpPr>
              <p:cNvPr id="30" name="Straight Connector 29"/>
              <p:cNvCxnSpPr/>
              <p:nvPr/>
            </p:nvCxnSpPr>
            <p:spPr>
              <a:xfrm>
                <a:off x="438150" y="3181350"/>
                <a:ext cx="12477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514350" y="3648075"/>
                <a:ext cx="12477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5076825" y="962025"/>
                <a:ext cx="12477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5076825" y="1524000"/>
                <a:ext cx="12477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143500" y="2233255"/>
                <a:ext cx="12477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5185504" y="3179735"/>
                <a:ext cx="12477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180975" y="1133475"/>
                <a:ext cx="12477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333375" y="704850"/>
                <a:ext cx="12477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5143500" y="1828800"/>
                <a:ext cx="12477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5076825" y="3647542"/>
                <a:ext cx="1247775"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26" name="Freeform 25"/>
            <p:cNvSpPr/>
            <p:nvPr/>
          </p:nvSpPr>
          <p:spPr>
            <a:xfrm>
              <a:off x="3648075" y="361950"/>
              <a:ext cx="542925" cy="810488"/>
            </a:xfrm>
            <a:custGeom>
              <a:avLst/>
              <a:gdLst>
                <a:gd name="connsiteX0" fmla="*/ 0 w 542925"/>
                <a:gd name="connsiteY0" fmla="*/ 142875 h 810488"/>
                <a:gd name="connsiteX1" fmla="*/ 0 w 542925"/>
                <a:gd name="connsiteY1" fmla="*/ 142875 h 810488"/>
                <a:gd name="connsiteX2" fmla="*/ 66675 w 542925"/>
                <a:gd name="connsiteY2" fmla="*/ 219075 h 810488"/>
                <a:gd name="connsiteX3" fmla="*/ 161925 w 542925"/>
                <a:gd name="connsiteY3" fmla="*/ 285750 h 810488"/>
                <a:gd name="connsiteX4" fmla="*/ 219075 w 542925"/>
                <a:gd name="connsiteY4" fmla="*/ 333375 h 810488"/>
                <a:gd name="connsiteX5" fmla="*/ 228600 w 542925"/>
                <a:gd name="connsiteY5" fmla="*/ 361950 h 810488"/>
                <a:gd name="connsiteX6" fmla="*/ 247650 w 542925"/>
                <a:gd name="connsiteY6" fmla="*/ 400050 h 810488"/>
                <a:gd name="connsiteX7" fmla="*/ 257175 w 542925"/>
                <a:gd name="connsiteY7" fmla="*/ 447675 h 810488"/>
                <a:gd name="connsiteX8" fmla="*/ 266700 w 542925"/>
                <a:gd name="connsiteY8" fmla="*/ 476250 h 810488"/>
                <a:gd name="connsiteX9" fmla="*/ 276225 w 542925"/>
                <a:gd name="connsiteY9" fmla="*/ 581025 h 810488"/>
                <a:gd name="connsiteX10" fmla="*/ 295275 w 542925"/>
                <a:gd name="connsiteY10" fmla="*/ 609600 h 810488"/>
                <a:gd name="connsiteX11" fmla="*/ 304800 w 542925"/>
                <a:gd name="connsiteY11" fmla="*/ 647700 h 810488"/>
                <a:gd name="connsiteX12" fmla="*/ 323850 w 542925"/>
                <a:gd name="connsiteY12" fmla="*/ 704850 h 810488"/>
                <a:gd name="connsiteX13" fmla="*/ 333375 w 542925"/>
                <a:gd name="connsiteY13" fmla="*/ 790575 h 810488"/>
                <a:gd name="connsiteX14" fmla="*/ 438150 w 542925"/>
                <a:gd name="connsiteY14" fmla="*/ 800100 h 810488"/>
                <a:gd name="connsiteX15" fmla="*/ 476250 w 542925"/>
                <a:gd name="connsiteY15" fmla="*/ 781050 h 810488"/>
                <a:gd name="connsiteX16" fmla="*/ 533400 w 542925"/>
                <a:gd name="connsiteY16" fmla="*/ 695325 h 810488"/>
                <a:gd name="connsiteX17" fmla="*/ 542925 w 542925"/>
                <a:gd name="connsiteY17" fmla="*/ 657225 h 810488"/>
                <a:gd name="connsiteX18" fmla="*/ 533400 w 542925"/>
                <a:gd name="connsiteY18" fmla="*/ 419100 h 810488"/>
                <a:gd name="connsiteX19" fmla="*/ 514350 w 542925"/>
                <a:gd name="connsiteY19" fmla="*/ 352425 h 810488"/>
                <a:gd name="connsiteX20" fmla="*/ 485775 w 542925"/>
                <a:gd name="connsiteY20" fmla="*/ 238125 h 810488"/>
                <a:gd name="connsiteX21" fmla="*/ 466725 w 542925"/>
                <a:gd name="connsiteY21" fmla="*/ 190500 h 810488"/>
                <a:gd name="connsiteX22" fmla="*/ 428625 w 542925"/>
                <a:gd name="connsiteY22" fmla="*/ 114300 h 810488"/>
                <a:gd name="connsiteX23" fmla="*/ 400050 w 542925"/>
                <a:gd name="connsiteY23" fmla="*/ 57150 h 810488"/>
                <a:gd name="connsiteX24" fmla="*/ 342900 w 542925"/>
                <a:gd name="connsiteY24" fmla="*/ 0 h 810488"/>
                <a:gd name="connsiteX25" fmla="*/ 190500 w 542925"/>
                <a:gd name="connsiteY25" fmla="*/ 9525 h 810488"/>
                <a:gd name="connsiteX26" fmla="*/ 152400 w 542925"/>
                <a:gd name="connsiteY26" fmla="*/ 19050 h 810488"/>
                <a:gd name="connsiteX27" fmla="*/ 114300 w 542925"/>
                <a:gd name="connsiteY27" fmla="*/ 104775 h 810488"/>
                <a:gd name="connsiteX28" fmla="*/ 104775 w 542925"/>
                <a:gd name="connsiteY28" fmla="*/ 133350 h 810488"/>
                <a:gd name="connsiteX29" fmla="*/ 76200 w 542925"/>
                <a:gd name="connsiteY29" fmla="*/ 142875 h 810488"/>
                <a:gd name="connsiteX30" fmla="*/ 0 w 542925"/>
                <a:gd name="connsiteY30" fmla="*/ 142875 h 81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42925" h="810488">
                  <a:moveTo>
                    <a:pt x="0" y="142875"/>
                  </a:moveTo>
                  <a:lnTo>
                    <a:pt x="0" y="142875"/>
                  </a:lnTo>
                  <a:cubicBezTo>
                    <a:pt x="22225" y="168275"/>
                    <a:pt x="42810" y="195210"/>
                    <a:pt x="66675" y="219075"/>
                  </a:cubicBezTo>
                  <a:cubicBezTo>
                    <a:pt x="121956" y="274356"/>
                    <a:pt x="103060" y="241601"/>
                    <a:pt x="161925" y="285750"/>
                  </a:cubicBezTo>
                  <a:cubicBezTo>
                    <a:pt x="308604" y="395759"/>
                    <a:pt x="85802" y="244526"/>
                    <a:pt x="219075" y="333375"/>
                  </a:cubicBezTo>
                  <a:cubicBezTo>
                    <a:pt x="222250" y="342900"/>
                    <a:pt x="224645" y="352722"/>
                    <a:pt x="228600" y="361950"/>
                  </a:cubicBezTo>
                  <a:cubicBezTo>
                    <a:pt x="234193" y="375001"/>
                    <a:pt x="243160" y="386580"/>
                    <a:pt x="247650" y="400050"/>
                  </a:cubicBezTo>
                  <a:cubicBezTo>
                    <a:pt x="252770" y="415409"/>
                    <a:pt x="253248" y="431969"/>
                    <a:pt x="257175" y="447675"/>
                  </a:cubicBezTo>
                  <a:cubicBezTo>
                    <a:pt x="259610" y="457415"/>
                    <a:pt x="263525" y="466725"/>
                    <a:pt x="266700" y="476250"/>
                  </a:cubicBezTo>
                  <a:cubicBezTo>
                    <a:pt x="269875" y="511175"/>
                    <a:pt x="268877" y="546734"/>
                    <a:pt x="276225" y="581025"/>
                  </a:cubicBezTo>
                  <a:cubicBezTo>
                    <a:pt x="278624" y="592219"/>
                    <a:pt x="290766" y="599078"/>
                    <a:pt x="295275" y="609600"/>
                  </a:cubicBezTo>
                  <a:cubicBezTo>
                    <a:pt x="300432" y="621632"/>
                    <a:pt x="301038" y="635161"/>
                    <a:pt x="304800" y="647700"/>
                  </a:cubicBezTo>
                  <a:cubicBezTo>
                    <a:pt x="310570" y="666934"/>
                    <a:pt x="323850" y="704850"/>
                    <a:pt x="323850" y="704850"/>
                  </a:cubicBezTo>
                  <a:cubicBezTo>
                    <a:pt x="327025" y="733425"/>
                    <a:pt x="323550" y="763555"/>
                    <a:pt x="333375" y="790575"/>
                  </a:cubicBezTo>
                  <a:cubicBezTo>
                    <a:pt x="347108" y="828342"/>
                    <a:pt x="431403" y="800943"/>
                    <a:pt x="438150" y="800100"/>
                  </a:cubicBezTo>
                  <a:cubicBezTo>
                    <a:pt x="450850" y="793750"/>
                    <a:pt x="464696" y="789303"/>
                    <a:pt x="476250" y="781050"/>
                  </a:cubicBezTo>
                  <a:cubicBezTo>
                    <a:pt x="506777" y="759245"/>
                    <a:pt x="519528" y="730006"/>
                    <a:pt x="533400" y="695325"/>
                  </a:cubicBezTo>
                  <a:cubicBezTo>
                    <a:pt x="538262" y="683170"/>
                    <a:pt x="539750" y="669925"/>
                    <a:pt x="542925" y="657225"/>
                  </a:cubicBezTo>
                  <a:cubicBezTo>
                    <a:pt x="539750" y="577850"/>
                    <a:pt x="540815" y="498192"/>
                    <a:pt x="533400" y="419100"/>
                  </a:cubicBezTo>
                  <a:cubicBezTo>
                    <a:pt x="531242" y="396087"/>
                    <a:pt x="520306" y="374759"/>
                    <a:pt x="514350" y="352425"/>
                  </a:cubicBezTo>
                  <a:cubicBezTo>
                    <a:pt x="504231" y="314478"/>
                    <a:pt x="495300" y="276225"/>
                    <a:pt x="485775" y="238125"/>
                  </a:cubicBezTo>
                  <a:cubicBezTo>
                    <a:pt x="481628" y="221538"/>
                    <a:pt x="472728" y="206509"/>
                    <a:pt x="466725" y="190500"/>
                  </a:cubicBezTo>
                  <a:cubicBezTo>
                    <a:pt x="434507" y="104584"/>
                    <a:pt x="493415" y="243880"/>
                    <a:pt x="428625" y="114300"/>
                  </a:cubicBezTo>
                  <a:cubicBezTo>
                    <a:pt x="409711" y="76472"/>
                    <a:pt x="431247" y="92247"/>
                    <a:pt x="400050" y="57150"/>
                  </a:cubicBezTo>
                  <a:cubicBezTo>
                    <a:pt x="382152" y="37014"/>
                    <a:pt x="342900" y="0"/>
                    <a:pt x="342900" y="0"/>
                  </a:cubicBezTo>
                  <a:cubicBezTo>
                    <a:pt x="292100" y="3175"/>
                    <a:pt x="241147" y="4460"/>
                    <a:pt x="190500" y="9525"/>
                  </a:cubicBezTo>
                  <a:cubicBezTo>
                    <a:pt x="177474" y="10828"/>
                    <a:pt x="163292" y="11788"/>
                    <a:pt x="152400" y="19050"/>
                  </a:cubicBezTo>
                  <a:cubicBezTo>
                    <a:pt x="132993" y="31988"/>
                    <a:pt x="118058" y="93502"/>
                    <a:pt x="114300" y="104775"/>
                  </a:cubicBezTo>
                  <a:cubicBezTo>
                    <a:pt x="111125" y="114300"/>
                    <a:pt x="114300" y="130175"/>
                    <a:pt x="104775" y="133350"/>
                  </a:cubicBezTo>
                  <a:cubicBezTo>
                    <a:pt x="95250" y="136525"/>
                    <a:pt x="86139" y="141455"/>
                    <a:pt x="76200" y="142875"/>
                  </a:cubicBezTo>
                  <a:cubicBezTo>
                    <a:pt x="63628" y="144671"/>
                    <a:pt x="12700" y="142875"/>
                    <a:pt x="0" y="142875"/>
                  </a:cubicBezTo>
                  <a:close/>
                </a:path>
              </a:pathLst>
            </a:custGeom>
            <a:ln>
              <a:solidFill>
                <a:schemeClr val="bg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7" name="Freeform 26"/>
            <p:cNvSpPr/>
            <p:nvPr/>
          </p:nvSpPr>
          <p:spPr>
            <a:xfrm>
              <a:off x="4286250" y="142875"/>
              <a:ext cx="819730" cy="1209675"/>
            </a:xfrm>
            <a:custGeom>
              <a:avLst/>
              <a:gdLst>
                <a:gd name="connsiteX0" fmla="*/ 162505 w 819730"/>
                <a:gd name="connsiteY0" fmla="*/ 142875 h 1209675"/>
                <a:gd name="connsiteX1" fmla="*/ 162505 w 819730"/>
                <a:gd name="connsiteY1" fmla="*/ 142875 h 1209675"/>
                <a:gd name="connsiteX2" fmla="*/ 219655 w 819730"/>
                <a:gd name="connsiteY2" fmla="*/ 419100 h 1209675"/>
                <a:gd name="connsiteX3" fmla="*/ 267280 w 819730"/>
                <a:gd name="connsiteY3" fmla="*/ 609600 h 1209675"/>
                <a:gd name="connsiteX4" fmla="*/ 276805 w 819730"/>
                <a:gd name="connsiteY4" fmla="*/ 638175 h 1209675"/>
                <a:gd name="connsiteX5" fmla="*/ 295855 w 819730"/>
                <a:gd name="connsiteY5" fmla="*/ 752475 h 1209675"/>
                <a:gd name="connsiteX6" fmla="*/ 314905 w 819730"/>
                <a:gd name="connsiteY6" fmla="*/ 809625 h 1209675"/>
                <a:gd name="connsiteX7" fmla="*/ 324430 w 819730"/>
                <a:gd name="connsiteY7" fmla="*/ 857250 h 1209675"/>
                <a:gd name="connsiteX8" fmla="*/ 343480 w 819730"/>
                <a:gd name="connsiteY8" fmla="*/ 895350 h 1209675"/>
                <a:gd name="connsiteX9" fmla="*/ 353005 w 819730"/>
                <a:gd name="connsiteY9" fmla="*/ 933450 h 1209675"/>
                <a:gd name="connsiteX10" fmla="*/ 381580 w 819730"/>
                <a:gd name="connsiteY10" fmla="*/ 990600 h 1209675"/>
                <a:gd name="connsiteX11" fmla="*/ 410155 w 819730"/>
                <a:gd name="connsiteY11" fmla="*/ 1085850 h 1209675"/>
                <a:gd name="connsiteX12" fmla="*/ 429205 w 819730"/>
                <a:gd name="connsiteY12" fmla="*/ 1152525 h 1209675"/>
                <a:gd name="connsiteX13" fmla="*/ 457780 w 819730"/>
                <a:gd name="connsiteY13" fmla="*/ 1171575 h 1209675"/>
                <a:gd name="connsiteX14" fmla="*/ 572080 w 819730"/>
                <a:gd name="connsiteY14" fmla="*/ 1209675 h 1209675"/>
                <a:gd name="connsiteX15" fmla="*/ 695905 w 819730"/>
                <a:gd name="connsiteY15" fmla="*/ 1190625 h 1209675"/>
                <a:gd name="connsiteX16" fmla="*/ 724480 w 819730"/>
                <a:gd name="connsiteY16" fmla="*/ 1171575 h 1209675"/>
                <a:gd name="connsiteX17" fmla="*/ 762580 w 819730"/>
                <a:gd name="connsiteY17" fmla="*/ 1133475 h 1209675"/>
                <a:gd name="connsiteX18" fmla="*/ 800680 w 819730"/>
                <a:gd name="connsiteY18" fmla="*/ 1076325 h 1209675"/>
                <a:gd name="connsiteX19" fmla="*/ 810205 w 819730"/>
                <a:gd name="connsiteY19" fmla="*/ 1038225 h 1209675"/>
                <a:gd name="connsiteX20" fmla="*/ 791155 w 819730"/>
                <a:gd name="connsiteY20" fmla="*/ 762000 h 1209675"/>
                <a:gd name="connsiteX21" fmla="*/ 810205 w 819730"/>
                <a:gd name="connsiteY21" fmla="*/ 638175 h 1209675"/>
                <a:gd name="connsiteX22" fmla="*/ 819730 w 819730"/>
                <a:gd name="connsiteY22" fmla="*/ 609600 h 1209675"/>
                <a:gd name="connsiteX23" fmla="*/ 810205 w 819730"/>
                <a:gd name="connsiteY23" fmla="*/ 466725 h 1209675"/>
                <a:gd name="connsiteX24" fmla="*/ 791155 w 819730"/>
                <a:gd name="connsiteY24" fmla="*/ 409575 h 1209675"/>
                <a:gd name="connsiteX25" fmla="*/ 743530 w 819730"/>
                <a:gd name="connsiteY25" fmla="*/ 323850 h 1209675"/>
                <a:gd name="connsiteX26" fmla="*/ 734005 w 819730"/>
                <a:gd name="connsiteY26" fmla="*/ 295275 h 1209675"/>
                <a:gd name="connsiteX27" fmla="*/ 695905 w 819730"/>
                <a:gd name="connsiteY27" fmla="*/ 247650 h 1209675"/>
                <a:gd name="connsiteX28" fmla="*/ 581605 w 819730"/>
                <a:gd name="connsiteY28" fmla="*/ 133350 h 1209675"/>
                <a:gd name="connsiteX29" fmla="*/ 543505 w 819730"/>
                <a:gd name="connsiteY29" fmla="*/ 76200 h 1209675"/>
                <a:gd name="connsiteX30" fmla="*/ 467305 w 819730"/>
                <a:gd name="connsiteY30" fmla="*/ 9525 h 1209675"/>
                <a:gd name="connsiteX31" fmla="*/ 362530 w 819730"/>
                <a:gd name="connsiteY31" fmla="*/ 0 h 1209675"/>
                <a:gd name="connsiteX32" fmla="*/ 10105 w 819730"/>
                <a:gd name="connsiteY32" fmla="*/ 9525 h 1209675"/>
                <a:gd name="connsiteX33" fmla="*/ 580 w 819730"/>
                <a:gd name="connsiteY33" fmla="*/ 38100 h 1209675"/>
                <a:gd name="connsiteX34" fmla="*/ 10105 w 819730"/>
                <a:gd name="connsiteY34" fmla="*/ 123825 h 1209675"/>
                <a:gd name="connsiteX35" fmla="*/ 67255 w 819730"/>
                <a:gd name="connsiteY35" fmla="*/ 161925 h 1209675"/>
                <a:gd name="connsiteX36" fmla="*/ 162505 w 819730"/>
                <a:gd name="connsiteY36" fmla="*/ 200025 h 1209675"/>
                <a:gd name="connsiteX37" fmla="*/ 210130 w 819730"/>
                <a:gd name="connsiteY37" fmla="*/ 219075 h 1209675"/>
                <a:gd name="connsiteX38" fmla="*/ 191080 w 819730"/>
                <a:gd name="connsiteY38" fmla="*/ 238125 h 1209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19730" h="1209675">
                  <a:moveTo>
                    <a:pt x="162505" y="142875"/>
                  </a:moveTo>
                  <a:lnTo>
                    <a:pt x="162505" y="142875"/>
                  </a:lnTo>
                  <a:cubicBezTo>
                    <a:pt x="242673" y="351311"/>
                    <a:pt x="190946" y="179857"/>
                    <a:pt x="219655" y="419100"/>
                  </a:cubicBezTo>
                  <a:cubicBezTo>
                    <a:pt x="224210" y="457055"/>
                    <a:pt x="258641" y="579364"/>
                    <a:pt x="267280" y="609600"/>
                  </a:cubicBezTo>
                  <a:cubicBezTo>
                    <a:pt x="270038" y="619254"/>
                    <a:pt x="274836" y="628330"/>
                    <a:pt x="276805" y="638175"/>
                  </a:cubicBezTo>
                  <a:cubicBezTo>
                    <a:pt x="284380" y="676050"/>
                    <a:pt x="287476" y="714769"/>
                    <a:pt x="295855" y="752475"/>
                  </a:cubicBezTo>
                  <a:cubicBezTo>
                    <a:pt x="300211" y="772077"/>
                    <a:pt x="310967" y="789934"/>
                    <a:pt x="314905" y="809625"/>
                  </a:cubicBezTo>
                  <a:cubicBezTo>
                    <a:pt x="318080" y="825500"/>
                    <a:pt x="319310" y="841891"/>
                    <a:pt x="324430" y="857250"/>
                  </a:cubicBezTo>
                  <a:cubicBezTo>
                    <a:pt x="328920" y="870720"/>
                    <a:pt x="338494" y="882055"/>
                    <a:pt x="343480" y="895350"/>
                  </a:cubicBezTo>
                  <a:cubicBezTo>
                    <a:pt x="348077" y="907607"/>
                    <a:pt x="347848" y="921418"/>
                    <a:pt x="353005" y="933450"/>
                  </a:cubicBezTo>
                  <a:cubicBezTo>
                    <a:pt x="388786" y="1016940"/>
                    <a:pt x="358645" y="910328"/>
                    <a:pt x="381580" y="990600"/>
                  </a:cubicBezTo>
                  <a:cubicBezTo>
                    <a:pt x="410370" y="1091367"/>
                    <a:pt x="364884" y="950037"/>
                    <a:pt x="410155" y="1085850"/>
                  </a:cubicBezTo>
                  <a:cubicBezTo>
                    <a:pt x="417464" y="1107778"/>
                    <a:pt x="417980" y="1132319"/>
                    <a:pt x="429205" y="1152525"/>
                  </a:cubicBezTo>
                  <a:cubicBezTo>
                    <a:pt x="434764" y="1162532"/>
                    <a:pt x="448986" y="1164246"/>
                    <a:pt x="457780" y="1171575"/>
                  </a:cubicBezTo>
                  <a:cubicBezTo>
                    <a:pt x="517971" y="1221734"/>
                    <a:pt x="448879" y="1195986"/>
                    <a:pt x="572080" y="1209675"/>
                  </a:cubicBezTo>
                  <a:cubicBezTo>
                    <a:pt x="599397" y="1206943"/>
                    <a:pt x="661578" y="1207788"/>
                    <a:pt x="695905" y="1190625"/>
                  </a:cubicBezTo>
                  <a:cubicBezTo>
                    <a:pt x="706144" y="1185505"/>
                    <a:pt x="715788" y="1179025"/>
                    <a:pt x="724480" y="1171575"/>
                  </a:cubicBezTo>
                  <a:cubicBezTo>
                    <a:pt x="738117" y="1159886"/>
                    <a:pt x="751360" y="1147500"/>
                    <a:pt x="762580" y="1133475"/>
                  </a:cubicBezTo>
                  <a:cubicBezTo>
                    <a:pt x="776883" y="1115597"/>
                    <a:pt x="800680" y="1076325"/>
                    <a:pt x="800680" y="1076325"/>
                  </a:cubicBezTo>
                  <a:cubicBezTo>
                    <a:pt x="803855" y="1063625"/>
                    <a:pt x="810205" y="1051316"/>
                    <a:pt x="810205" y="1038225"/>
                  </a:cubicBezTo>
                  <a:cubicBezTo>
                    <a:pt x="810205" y="810275"/>
                    <a:pt x="825599" y="865333"/>
                    <a:pt x="791155" y="762000"/>
                  </a:cubicBezTo>
                  <a:cubicBezTo>
                    <a:pt x="794193" y="740731"/>
                    <a:pt x="804919" y="661964"/>
                    <a:pt x="810205" y="638175"/>
                  </a:cubicBezTo>
                  <a:cubicBezTo>
                    <a:pt x="812383" y="628374"/>
                    <a:pt x="816555" y="619125"/>
                    <a:pt x="819730" y="609600"/>
                  </a:cubicBezTo>
                  <a:cubicBezTo>
                    <a:pt x="816555" y="561975"/>
                    <a:pt x="816955" y="513976"/>
                    <a:pt x="810205" y="466725"/>
                  </a:cubicBezTo>
                  <a:cubicBezTo>
                    <a:pt x="807365" y="446846"/>
                    <a:pt x="797505" y="428625"/>
                    <a:pt x="791155" y="409575"/>
                  </a:cubicBezTo>
                  <a:cubicBezTo>
                    <a:pt x="774390" y="359280"/>
                    <a:pt x="787199" y="389354"/>
                    <a:pt x="743530" y="323850"/>
                  </a:cubicBezTo>
                  <a:cubicBezTo>
                    <a:pt x="737961" y="315496"/>
                    <a:pt x="739326" y="303789"/>
                    <a:pt x="734005" y="295275"/>
                  </a:cubicBezTo>
                  <a:cubicBezTo>
                    <a:pt x="723230" y="278035"/>
                    <a:pt x="709739" y="262548"/>
                    <a:pt x="695905" y="247650"/>
                  </a:cubicBezTo>
                  <a:lnTo>
                    <a:pt x="581605" y="133350"/>
                  </a:lnTo>
                  <a:cubicBezTo>
                    <a:pt x="565416" y="117161"/>
                    <a:pt x="556205" y="95250"/>
                    <a:pt x="543505" y="76200"/>
                  </a:cubicBezTo>
                  <a:cubicBezTo>
                    <a:pt x="525377" y="49008"/>
                    <a:pt x="506736" y="13110"/>
                    <a:pt x="467305" y="9525"/>
                  </a:cubicBezTo>
                  <a:lnTo>
                    <a:pt x="362530" y="0"/>
                  </a:lnTo>
                  <a:cubicBezTo>
                    <a:pt x="245055" y="3175"/>
                    <a:pt x="126977" y="-2777"/>
                    <a:pt x="10105" y="9525"/>
                  </a:cubicBezTo>
                  <a:cubicBezTo>
                    <a:pt x="120" y="10576"/>
                    <a:pt x="580" y="28060"/>
                    <a:pt x="580" y="38100"/>
                  </a:cubicBezTo>
                  <a:cubicBezTo>
                    <a:pt x="580" y="66851"/>
                    <a:pt x="-3526" y="98511"/>
                    <a:pt x="10105" y="123825"/>
                  </a:cubicBezTo>
                  <a:cubicBezTo>
                    <a:pt x="20960" y="143984"/>
                    <a:pt x="45535" y="154685"/>
                    <a:pt x="67255" y="161925"/>
                  </a:cubicBezTo>
                  <a:cubicBezTo>
                    <a:pt x="197337" y="205286"/>
                    <a:pt x="64399" y="157980"/>
                    <a:pt x="162505" y="200025"/>
                  </a:cubicBezTo>
                  <a:cubicBezTo>
                    <a:pt x="244895" y="235335"/>
                    <a:pt x="148809" y="188414"/>
                    <a:pt x="210130" y="219075"/>
                  </a:cubicBezTo>
                  <a:lnTo>
                    <a:pt x="191080" y="238125"/>
                  </a:lnTo>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8" name="Freeform 27"/>
            <p:cNvSpPr/>
            <p:nvPr/>
          </p:nvSpPr>
          <p:spPr>
            <a:xfrm>
              <a:off x="4876800" y="1943100"/>
              <a:ext cx="285750" cy="238125"/>
            </a:xfrm>
            <a:custGeom>
              <a:avLst/>
              <a:gdLst>
                <a:gd name="connsiteX0" fmla="*/ 161925 w 285750"/>
                <a:gd name="connsiteY0" fmla="*/ 28575 h 238125"/>
                <a:gd name="connsiteX1" fmla="*/ 161925 w 285750"/>
                <a:gd name="connsiteY1" fmla="*/ 28575 h 238125"/>
                <a:gd name="connsiteX2" fmla="*/ 95250 w 285750"/>
                <a:gd name="connsiteY2" fmla="*/ 76200 h 238125"/>
                <a:gd name="connsiteX3" fmla="*/ 76200 w 285750"/>
                <a:gd name="connsiteY3" fmla="*/ 104775 h 238125"/>
                <a:gd name="connsiteX4" fmla="*/ 47625 w 285750"/>
                <a:gd name="connsiteY4" fmla="*/ 123825 h 238125"/>
                <a:gd name="connsiteX5" fmla="*/ 0 w 285750"/>
                <a:gd name="connsiteY5" fmla="*/ 180975 h 238125"/>
                <a:gd name="connsiteX6" fmla="*/ 9525 w 285750"/>
                <a:gd name="connsiteY6" fmla="*/ 219075 h 238125"/>
                <a:gd name="connsiteX7" fmla="*/ 38100 w 285750"/>
                <a:gd name="connsiteY7" fmla="*/ 238125 h 238125"/>
                <a:gd name="connsiteX8" fmla="*/ 200025 w 285750"/>
                <a:gd name="connsiteY8" fmla="*/ 228600 h 238125"/>
                <a:gd name="connsiteX9" fmla="*/ 266700 w 285750"/>
                <a:gd name="connsiteY9" fmla="*/ 152400 h 238125"/>
                <a:gd name="connsiteX10" fmla="*/ 285750 w 285750"/>
                <a:gd name="connsiteY10" fmla="*/ 123825 h 238125"/>
                <a:gd name="connsiteX11" fmla="*/ 276225 w 285750"/>
                <a:gd name="connsiteY11" fmla="*/ 57150 h 238125"/>
                <a:gd name="connsiteX12" fmla="*/ 247650 w 285750"/>
                <a:gd name="connsiteY12" fmla="*/ 28575 h 238125"/>
                <a:gd name="connsiteX13" fmla="*/ 190500 w 285750"/>
                <a:gd name="connsiteY13" fmla="*/ 0 h 238125"/>
                <a:gd name="connsiteX14" fmla="*/ 161925 w 285750"/>
                <a:gd name="connsiteY14" fmla="*/ 9525 h 238125"/>
                <a:gd name="connsiteX15" fmla="*/ 133350 w 285750"/>
                <a:gd name="connsiteY15" fmla="*/ 28575 h 238125"/>
                <a:gd name="connsiteX16" fmla="*/ 161925 w 285750"/>
                <a:gd name="connsiteY16" fmla="*/ 28575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5750" h="238125">
                  <a:moveTo>
                    <a:pt x="161925" y="28575"/>
                  </a:moveTo>
                  <a:lnTo>
                    <a:pt x="161925" y="28575"/>
                  </a:lnTo>
                  <a:cubicBezTo>
                    <a:pt x="139700" y="44450"/>
                    <a:pt x="115664" y="58055"/>
                    <a:pt x="95250" y="76200"/>
                  </a:cubicBezTo>
                  <a:cubicBezTo>
                    <a:pt x="86694" y="83805"/>
                    <a:pt x="84295" y="96680"/>
                    <a:pt x="76200" y="104775"/>
                  </a:cubicBezTo>
                  <a:cubicBezTo>
                    <a:pt x="68105" y="112870"/>
                    <a:pt x="56419" y="116496"/>
                    <a:pt x="47625" y="123825"/>
                  </a:cubicBezTo>
                  <a:cubicBezTo>
                    <a:pt x="20123" y="146744"/>
                    <a:pt x="18731" y="152878"/>
                    <a:pt x="0" y="180975"/>
                  </a:cubicBezTo>
                  <a:cubicBezTo>
                    <a:pt x="3175" y="193675"/>
                    <a:pt x="2263" y="208183"/>
                    <a:pt x="9525" y="219075"/>
                  </a:cubicBezTo>
                  <a:cubicBezTo>
                    <a:pt x="15875" y="228600"/>
                    <a:pt x="26667" y="237553"/>
                    <a:pt x="38100" y="238125"/>
                  </a:cubicBezTo>
                  <a:lnTo>
                    <a:pt x="200025" y="228600"/>
                  </a:lnTo>
                  <a:cubicBezTo>
                    <a:pt x="247650" y="196850"/>
                    <a:pt x="222250" y="219075"/>
                    <a:pt x="266700" y="152400"/>
                  </a:cubicBezTo>
                  <a:lnTo>
                    <a:pt x="285750" y="123825"/>
                  </a:lnTo>
                  <a:cubicBezTo>
                    <a:pt x="282575" y="101600"/>
                    <a:pt x="284563" y="77995"/>
                    <a:pt x="276225" y="57150"/>
                  </a:cubicBezTo>
                  <a:cubicBezTo>
                    <a:pt x="271222" y="44643"/>
                    <a:pt x="257998" y="37199"/>
                    <a:pt x="247650" y="28575"/>
                  </a:cubicBezTo>
                  <a:cubicBezTo>
                    <a:pt x="223031" y="8059"/>
                    <a:pt x="219139" y="9546"/>
                    <a:pt x="190500" y="0"/>
                  </a:cubicBezTo>
                  <a:cubicBezTo>
                    <a:pt x="180975" y="3175"/>
                    <a:pt x="170905" y="5035"/>
                    <a:pt x="161925" y="9525"/>
                  </a:cubicBezTo>
                  <a:cubicBezTo>
                    <a:pt x="151686" y="14645"/>
                    <a:pt x="143166" y="22685"/>
                    <a:pt x="133350" y="28575"/>
                  </a:cubicBezTo>
                  <a:cubicBezTo>
                    <a:pt x="127262" y="32228"/>
                    <a:pt x="157163" y="28575"/>
                    <a:pt x="161925" y="28575"/>
                  </a:cubicBezTo>
                  <a:close/>
                </a:path>
              </a:pathLst>
            </a:custGeom>
            <a:ln>
              <a:solidFill>
                <a:schemeClr val="bg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53" name="TextBox 52"/>
          <p:cNvSpPr txBox="1"/>
          <p:nvPr/>
        </p:nvSpPr>
        <p:spPr>
          <a:xfrm>
            <a:off x="6967303" y="1228177"/>
            <a:ext cx="1932284" cy="400110"/>
          </a:xfrm>
          <a:prstGeom prst="rect">
            <a:avLst/>
          </a:prstGeom>
          <a:noFill/>
        </p:spPr>
        <p:txBody>
          <a:bodyPr wrap="square" rtlCol="0">
            <a:spAutoFit/>
          </a:bodyPr>
          <a:lstStyle/>
          <a:p>
            <a:r>
              <a:rPr lang="en-US" sz="2000" dirty="0" smtClean="0"/>
              <a:t>5. Nucleus</a:t>
            </a:r>
            <a:endParaRPr lang="en-US" sz="2000" dirty="0"/>
          </a:p>
        </p:txBody>
      </p:sp>
      <p:cxnSp>
        <p:nvCxnSpPr>
          <p:cNvPr id="54" name="Curved Connector 53"/>
          <p:cNvCxnSpPr/>
          <p:nvPr/>
        </p:nvCxnSpPr>
        <p:spPr>
          <a:xfrm flipV="1">
            <a:off x="4876800" y="1428232"/>
            <a:ext cx="2024779" cy="1045515"/>
          </a:xfrm>
          <a:prstGeom prst="curvedConnector3">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7198821" y="4569530"/>
            <a:ext cx="1651140" cy="369332"/>
          </a:xfrm>
          <a:prstGeom prst="rect">
            <a:avLst/>
          </a:prstGeom>
          <a:noFill/>
        </p:spPr>
        <p:txBody>
          <a:bodyPr wrap="square" rtlCol="0">
            <a:spAutoFit/>
          </a:bodyPr>
          <a:lstStyle/>
          <a:p>
            <a:r>
              <a:rPr lang="en-US" dirty="0" smtClean="0"/>
              <a:t>9. Cytoplasm</a:t>
            </a:r>
            <a:endParaRPr lang="en-US" dirty="0"/>
          </a:p>
        </p:txBody>
      </p:sp>
      <p:sp>
        <p:nvSpPr>
          <p:cNvPr id="39" name="TextBox 38"/>
          <p:cNvSpPr txBox="1"/>
          <p:nvPr/>
        </p:nvSpPr>
        <p:spPr>
          <a:xfrm>
            <a:off x="7098750" y="5243032"/>
            <a:ext cx="2011153" cy="369332"/>
          </a:xfrm>
          <a:prstGeom prst="rect">
            <a:avLst/>
          </a:prstGeom>
          <a:noFill/>
        </p:spPr>
        <p:txBody>
          <a:bodyPr wrap="square" rtlCol="0">
            <a:spAutoFit/>
          </a:bodyPr>
          <a:lstStyle/>
          <a:p>
            <a:r>
              <a:rPr lang="en-US" dirty="0" smtClean="0"/>
              <a:t>10. Cell Membrane</a:t>
            </a:r>
            <a:endParaRPr lang="en-US" dirty="0"/>
          </a:p>
        </p:txBody>
      </p:sp>
      <p:sp>
        <p:nvSpPr>
          <p:cNvPr id="2" name="Freeform 1"/>
          <p:cNvSpPr/>
          <p:nvPr/>
        </p:nvSpPr>
        <p:spPr>
          <a:xfrm>
            <a:off x="4896196" y="510772"/>
            <a:ext cx="2172763" cy="1800166"/>
          </a:xfrm>
          <a:custGeom>
            <a:avLst/>
            <a:gdLst>
              <a:gd name="connsiteX0" fmla="*/ 0 w 2172763"/>
              <a:gd name="connsiteY0" fmla="*/ 1800166 h 1800166"/>
              <a:gd name="connsiteX1" fmla="*/ 764771 w 2172763"/>
              <a:gd name="connsiteY1" fmla="*/ 1384530 h 1800166"/>
              <a:gd name="connsiteX2" fmla="*/ 1986742 w 2172763"/>
              <a:gd name="connsiteY2" fmla="*/ 187497 h 1800166"/>
              <a:gd name="connsiteX3" fmla="*/ 2152997 w 2172763"/>
              <a:gd name="connsiteY3" fmla="*/ 12930 h 1800166"/>
              <a:gd name="connsiteX4" fmla="*/ 2169622 w 2172763"/>
              <a:gd name="connsiteY4" fmla="*/ 12930 h 1800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2763" h="1800166">
                <a:moveTo>
                  <a:pt x="0" y="1800166"/>
                </a:moveTo>
                <a:cubicBezTo>
                  <a:pt x="216823" y="1726737"/>
                  <a:pt x="433647" y="1653308"/>
                  <a:pt x="764771" y="1384530"/>
                </a:cubicBezTo>
                <a:cubicBezTo>
                  <a:pt x="1095895" y="1115752"/>
                  <a:pt x="1755371" y="416097"/>
                  <a:pt x="1986742" y="187497"/>
                </a:cubicBezTo>
                <a:cubicBezTo>
                  <a:pt x="2218113" y="-41103"/>
                  <a:pt x="2122517" y="42024"/>
                  <a:pt x="2152997" y="12930"/>
                </a:cubicBezTo>
                <a:cubicBezTo>
                  <a:pt x="2183477" y="-16164"/>
                  <a:pt x="2169622" y="12930"/>
                  <a:pt x="2169622" y="12930"/>
                </a:cubicBezTo>
              </a:path>
            </a:pathLst>
          </a:cu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cxnSp>
        <p:nvCxnSpPr>
          <p:cNvPr id="4" name="Straight Connector 3"/>
          <p:cNvCxnSpPr/>
          <p:nvPr/>
        </p:nvCxnSpPr>
        <p:spPr>
          <a:xfrm>
            <a:off x="7217855" y="510772"/>
            <a:ext cx="152713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6583680" y="74815"/>
            <a:ext cx="2526223" cy="369332"/>
          </a:xfrm>
          <a:prstGeom prst="rect">
            <a:avLst/>
          </a:prstGeom>
          <a:noFill/>
        </p:spPr>
        <p:txBody>
          <a:bodyPr wrap="square" rtlCol="0">
            <a:spAutoFit/>
          </a:bodyPr>
          <a:lstStyle/>
          <a:p>
            <a:r>
              <a:rPr lang="en-US" dirty="0" smtClean="0"/>
              <a:t>11.Nuclear Membrane</a:t>
            </a:r>
            <a:endParaRPr lang="en-US" dirty="0"/>
          </a:p>
        </p:txBody>
      </p:sp>
      <p:sp>
        <p:nvSpPr>
          <p:cNvPr id="3" name="TextBox 2"/>
          <p:cNvSpPr txBox="1"/>
          <p:nvPr/>
        </p:nvSpPr>
        <p:spPr>
          <a:xfrm>
            <a:off x="254833" y="180974"/>
            <a:ext cx="3492708" cy="707886"/>
          </a:xfrm>
          <a:prstGeom prst="rect">
            <a:avLst/>
          </a:prstGeom>
          <a:noFill/>
        </p:spPr>
        <p:txBody>
          <a:bodyPr wrap="square" rtlCol="0">
            <a:spAutoFit/>
          </a:bodyPr>
          <a:lstStyle/>
          <a:p>
            <a:r>
              <a:rPr lang="en-US" sz="4000" dirty="0" smtClean="0"/>
              <a:t>Animal Cell</a:t>
            </a:r>
            <a:endParaRPr lang="en-US" sz="4000" dirty="0"/>
          </a:p>
        </p:txBody>
      </p:sp>
    </p:spTree>
    <p:extLst>
      <p:ext uri="{BB962C8B-B14F-4D97-AF65-F5344CB8AC3E}">
        <p14:creationId xmlns:p14="http://schemas.microsoft.com/office/powerpoint/2010/main" val="429235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ppt_x"/>
                                          </p:val>
                                        </p:tav>
                                        <p:tav tm="100000">
                                          <p:val>
                                            <p:strVal val="#ppt_x"/>
                                          </p:val>
                                        </p:tav>
                                      </p:tavLst>
                                    </p:anim>
                                    <p:anim calcmode="lin" valueType="num">
                                      <p:cBhvr additive="base">
                                        <p:cTn id="8"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9"/>
                                        </p:tgtEl>
                                        <p:attrNameLst>
                                          <p:attrName>style.visibility</p:attrName>
                                        </p:attrNameLst>
                                      </p:cBhvr>
                                      <p:to>
                                        <p:strVal val="visible"/>
                                      </p:to>
                                    </p:set>
                                    <p:anim calcmode="lin" valueType="num">
                                      <p:cBhvr additive="base">
                                        <p:cTn id="13" dur="500" fill="hold"/>
                                        <p:tgtEl>
                                          <p:spTgt spid="59"/>
                                        </p:tgtEl>
                                        <p:attrNameLst>
                                          <p:attrName>ppt_x</p:attrName>
                                        </p:attrNameLst>
                                      </p:cBhvr>
                                      <p:tavLst>
                                        <p:tav tm="0">
                                          <p:val>
                                            <p:strVal val="#ppt_x"/>
                                          </p:val>
                                        </p:tav>
                                        <p:tav tm="100000">
                                          <p:val>
                                            <p:strVal val="#ppt_x"/>
                                          </p:val>
                                        </p:tav>
                                      </p:tavLst>
                                    </p:anim>
                                    <p:anim calcmode="lin" valueType="num">
                                      <p:cBhvr additive="base">
                                        <p:cTn id="14"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3"/>
                                        </p:tgtEl>
                                        <p:attrNameLst>
                                          <p:attrName>style.visibility</p:attrName>
                                        </p:attrNameLst>
                                      </p:cBhvr>
                                      <p:to>
                                        <p:strVal val="visible"/>
                                      </p:to>
                                    </p:set>
                                    <p:anim calcmode="lin" valueType="num">
                                      <p:cBhvr additive="base">
                                        <p:cTn id="23" dur="500" fill="hold"/>
                                        <p:tgtEl>
                                          <p:spTgt spid="53"/>
                                        </p:tgtEl>
                                        <p:attrNameLst>
                                          <p:attrName>ppt_x</p:attrName>
                                        </p:attrNameLst>
                                      </p:cBhvr>
                                      <p:tavLst>
                                        <p:tav tm="0">
                                          <p:val>
                                            <p:strVal val="#ppt_x"/>
                                          </p:val>
                                        </p:tav>
                                        <p:tav tm="100000">
                                          <p:val>
                                            <p:strVal val="#ppt_x"/>
                                          </p:val>
                                        </p:tav>
                                      </p:tavLst>
                                    </p:anim>
                                    <p:anim calcmode="lin" valueType="num">
                                      <p:cBhvr additive="base">
                                        <p:cTn id="24"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9" grpId="0"/>
      <p:bldP spid="39"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268548" y="148258"/>
            <a:ext cx="8735489" cy="6565655"/>
            <a:chOff x="95249" y="0"/>
            <a:chExt cx="6524623" cy="3762376"/>
          </a:xfrm>
        </p:grpSpPr>
        <p:grpSp>
          <p:nvGrpSpPr>
            <p:cNvPr id="29" name="Group 28"/>
            <p:cNvGrpSpPr/>
            <p:nvPr/>
          </p:nvGrpSpPr>
          <p:grpSpPr>
            <a:xfrm>
              <a:off x="95249" y="76200"/>
              <a:ext cx="6524623" cy="3686176"/>
              <a:chOff x="0" y="0"/>
              <a:chExt cx="6524625" cy="3686175"/>
            </a:xfrm>
          </p:grpSpPr>
          <p:pic>
            <p:nvPicPr>
              <p:cNvPr id="36" name="Picture 35"/>
              <p:cNvPicPr>
                <a:picLocks noChangeAspect="1"/>
              </p:cNvPicPr>
              <p:nvPr/>
            </p:nvPicPr>
            <p:blipFill>
              <a:blip r:embed="rId2" cstate="print"/>
              <a:srcRect/>
              <a:stretch>
                <a:fillRect/>
              </a:stretch>
            </p:blipFill>
            <p:spPr bwMode="auto">
              <a:xfrm>
                <a:off x="952500" y="0"/>
                <a:ext cx="4467225" cy="3686175"/>
              </a:xfrm>
              <a:prstGeom prst="rect">
                <a:avLst/>
              </a:prstGeom>
              <a:noFill/>
              <a:ln w="9525">
                <a:noFill/>
                <a:miter lim="800000"/>
                <a:headEnd/>
                <a:tailEnd/>
              </a:ln>
            </p:spPr>
          </p:pic>
          <p:cxnSp>
            <p:nvCxnSpPr>
              <p:cNvPr id="37" name="Straight Connector 36"/>
              <p:cNvCxnSpPr/>
              <p:nvPr/>
            </p:nvCxnSpPr>
            <p:spPr>
              <a:xfrm>
                <a:off x="4924425" y="752475"/>
                <a:ext cx="12477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5276850" y="1800225"/>
                <a:ext cx="12477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4591050" y="2981325"/>
                <a:ext cx="12477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4572000" y="3390900"/>
                <a:ext cx="12477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4095750" y="1304925"/>
                <a:ext cx="12477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3186112" y="3641763"/>
                <a:ext cx="170497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428625" y="3571875"/>
                <a:ext cx="12477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142875" y="2876550"/>
                <a:ext cx="12477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0" y="2505075"/>
                <a:ext cx="12477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3248025" y="3333750"/>
                <a:ext cx="1247775"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30" name="Rectangle 29"/>
            <p:cNvSpPr/>
            <p:nvPr/>
          </p:nvSpPr>
          <p:spPr>
            <a:xfrm>
              <a:off x="3505198" y="295275"/>
              <a:ext cx="866775" cy="838200"/>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1" name="Rectangle 30"/>
            <p:cNvSpPr/>
            <p:nvPr/>
          </p:nvSpPr>
          <p:spPr>
            <a:xfrm>
              <a:off x="657225" y="295275"/>
              <a:ext cx="866775" cy="838200"/>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2" name="Rectangle 31"/>
            <p:cNvSpPr/>
            <p:nvPr/>
          </p:nvSpPr>
          <p:spPr>
            <a:xfrm>
              <a:off x="809624" y="0"/>
              <a:ext cx="866775" cy="838200"/>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3" name="Freeform 32"/>
            <p:cNvSpPr/>
            <p:nvPr/>
          </p:nvSpPr>
          <p:spPr>
            <a:xfrm>
              <a:off x="1162049" y="2647950"/>
              <a:ext cx="666750" cy="628650"/>
            </a:xfrm>
            <a:custGeom>
              <a:avLst/>
              <a:gdLst>
                <a:gd name="connsiteX0" fmla="*/ 590550 w 666750"/>
                <a:gd name="connsiteY0" fmla="*/ 0 h 628650"/>
                <a:gd name="connsiteX1" fmla="*/ 590550 w 666750"/>
                <a:gd name="connsiteY1" fmla="*/ 0 h 628650"/>
                <a:gd name="connsiteX2" fmla="*/ 476250 w 666750"/>
                <a:gd name="connsiteY2" fmla="*/ 142875 h 628650"/>
                <a:gd name="connsiteX3" fmla="*/ 447675 w 666750"/>
                <a:gd name="connsiteY3" fmla="*/ 209550 h 628650"/>
                <a:gd name="connsiteX4" fmla="*/ 419100 w 666750"/>
                <a:gd name="connsiteY4" fmla="*/ 228600 h 628650"/>
                <a:gd name="connsiteX5" fmla="*/ 409575 w 666750"/>
                <a:gd name="connsiteY5" fmla="*/ 257175 h 628650"/>
                <a:gd name="connsiteX6" fmla="*/ 361950 w 666750"/>
                <a:gd name="connsiteY6" fmla="*/ 314325 h 628650"/>
                <a:gd name="connsiteX7" fmla="*/ 304800 w 666750"/>
                <a:gd name="connsiteY7" fmla="*/ 352425 h 628650"/>
                <a:gd name="connsiteX8" fmla="*/ 276225 w 666750"/>
                <a:gd name="connsiteY8" fmla="*/ 409575 h 628650"/>
                <a:gd name="connsiteX9" fmla="*/ 247650 w 666750"/>
                <a:gd name="connsiteY9" fmla="*/ 428625 h 628650"/>
                <a:gd name="connsiteX10" fmla="*/ 200025 w 666750"/>
                <a:gd name="connsiteY10" fmla="*/ 466725 h 628650"/>
                <a:gd name="connsiteX11" fmla="*/ 171450 w 666750"/>
                <a:gd name="connsiteY11" fmla="*/ 495300 h 628650"/>
                <a:gd name="connsiteX12" fmla="*/ 142875 w 666750"/>
                <a:gd name="connsiteY12" fmla="*/ 514350 h 628650"/>
                <a:gd name="connsiteX13" fmla="*/ 19050 w 666750"/>
                <a:gd name="connsiteY13" fmla="*/ 533400 h 628650"/>
                <a:gd name="connsiteX14" fmla="*/ 0 w 666750"/>
                <a:gd name="connsiteY14" fmla="*/ 600075 h 628650"/>
                <a:gd name="connsiteX15" fmla="*/ 9525 w 666750"/>
                <a:gd name="connsiteY15" fmla="*/ 628650 h 628650"/>
                <a:gd name="connsiteX16" fmla="*/ 209550 w 666750"/>
                <a:gd name="connsiteY16" fmla="*/ 619125 h 628650"/>
                <a:gd name="connsiteX17" fmla="*/ 295275 w 666750"/>
                <a:gd name="connsiteY17" fmla="*/ 590550 h 628650"/>
                <a:gd name="connsiteX18" fmla="*/ 323850 w 666750"/>
                <a:gd name="connsiteY18" fmla="*/ 581025 h 628650"/>
                <a:gd name="connsiteX19" fmla="*/ 409575 w 666750"/>
                <a:gd name="connsiteY19" fmla="*/ 504825 h 628650"/>
                <a:gd name="connsiteX20" fmla="*/ 457200 w 666750"/>
                <a:gd name="connsiteY20" fmla="*/ 447675 h 628650"/>
                <a:gd name="connsiteX21" fmla="*/ 504825 w 666750"/>
                <a:gd name="connsiteY21" fmla="*/ 371475 h 628650"/>
                <a:gd name="connsiteX22" fmla="*/ 571500 w 666750"/>
                <a:gd name="connsiteY22" fmla="*/ 295275 h 628650"/>
                <a:gd name="connsiteX23" fmla="*/ 619125 w 666750"/>
                <a:gd name="connsiteY23" fmla="*/ 209550 h 628650"/>
                <a:gd name="connsiteX24" fmla="*/ 628650 w 666750"/>
                <a:gd name="connsiteY24" fmla="*/ 76200 h 628650"/>
                <a:gd name="connsiteX25" fmla="*/ 657225 w 666750"/>
                <a:gd name="connsiteY25" fmla="*/ 66675 h 628650"/>
                <a:gd name="connsiteX26" fmla="*/ 666750 w 666750"/>
                <a:gd name="connsiteY26" fmla="*/ 38100 h 628650"/>
                <a:gd name="connsiteX27" fmla="*/ 590550 w 666750"/>
                <a:gd name="connsiteY27" fmla="*/ 0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66750" h="628650">
                  <a:moveTo>
                    <a:pt x="590550" y="0"/>
                  </a:moveTo>
                  <a:lnTo>
                    <a:pt x="590550" y="0"/>
                  </a:lnTo>
                  <a:cubicBezTo>
                    <a:pt x="496743" y="125076"/>
                    <a:pt x="538501" y="80624"/>
                    <a:pt x="476250" y="142875"/>
                  </a:cubicBezTo>
                  <a:cubicBezTo>
                    <a:pt x="469633" y="162727"/>
                    <a:pt x="460753" y="193857"/>
                    <a:pt x="447675" y="209550"/>
                  </a:cubicBezTo>
                  <a:cubicBezTo>
                    <a:pt x="440346" y="218344"/>
                    <a:pt x="428625" y="222250"/>
                    <a:pt x="419100" y="228600"/>
                  </a:cubicBezTo>
                  <a:cubicBezTo>
                    <a:pt x="415925" y="238125"/>
                    <a:pt x="414065" y="248195"/>
                    <a:pt x="409575" y="257175"/>
                  </a:cubicBezTo>
                  <a:cubicBezTo>
                    <a:pt x="399569" y="277187"/>
                    <a:pt x="379185" y="300920"/>
                    <a:pt x="361950" y="314325"/>
                  </a:cubicBezTo>
                  <a:cubicBezTo>
                    <a:pt x="343878" y="328381"/>
                    <a:pt x="304800" y="352425"/>
                    <a:pt x="304800" y="352425"/>
                  </a:cubicBezTo>
                  <a:cubicBezTo>
                    <a:pt x="297053" y="375666"/>
                    <a:pt x="294689" y="391111"/>
                    <a:pt x="276225" y="409575"/>
                  </a:cubicBezTo>
                  <a:cubicBezTo>
                    <a:pt x="268130" y="417670"/>
                    <a:pt x="257175" y="422275"/>
                    <a:pt x="247650" y="428625"/>
                  </a:cubicBezTo>
                  <a:cubicBezTo>
                    <a:pt x="205045" y="492532"/>
                    <a:pt x="255234" y="429919"/>
                    <a:pt x="200025" y="466725"/>
                  </a:cubicBezTo>
                  <a:cubicBezTo>
                    <a:pt x="188817" y="474197"/>
                    <a:pt x="181798" y="486676"/>
                    <a:pt x="171450" y="495300"/>
                  </a:cubicBezTo>
                  <a:cubicBezTo>
                    <a:pt x="162656" y="502629"/>
                    <a:pt x="153114" y="509230"/>
                    <a:pt x="142875" y="514350"/>
                  </a:cubicBezTo>
                  <a:cubicBezTo>
                    <a:pt x="108548" y="531513"/>
                    <a:pt x="46367" y="530668"/>
                    <a:pt x="19050" y="533400"/>
                  </a:cubicBezTo>
                  <a:cubicBezTo>
                    <a:pt x="14558" y="546875"/>
                    <a:pt x="0" y="588115"/>
                    <a:pt x="0" y="600075"/>
                  </a:cubicBezTo>
                  <a:cubicBezTo>
                    <a:pt x="0" y="610115"/>
                    <a:pt x="6350" y="619125"/>
                    <a:pt x="9525" y="628650"/>
                  </a:cubicBezTo>
                  <a:cubicBezTo>
                    <a:pt x="76200" y="625475"/>
                    <a:pt x="143385" y="627947"/>
                    <a:pt x="209550" y="619125"/>
                  </a:cubicBezTo>
                  <a:cubicBezTo>
                    <a:pt x="239406" y="615144"/>
                    <a:pt x="266700" y="600075"/>
                    <a:pt x="295275" y="590550"/>
                  </a:cubicBezTo>
                  <a:lnTo>
                    <a:pt x="323850" y="581025"/>
                  </a:lnTo>
                  <a:cubicBezTo>
                    <a:pt x="354048" y="560893"/>
                    <a:pt x="393264" y="537447"/>
                    <a:pt x="409575" y="504825"/>
                  </a:cubicBezTo>
                  <a:cubicBezTo>
                    <a:pt x="433745" y="456486"/>
                    <a:pt x="416811" y="474601"/>
                    <a:pt x="457200" y="447675"/>
                  </a:cubicBezTo>
                  <a:cubicBezTo>
                    <a:pt x="488879" y="384317"/>
                    <a:pt x="461548" y="433299"/>
                    <a:pt x="504825" y="371475"/>
                  </a:cubicBezTo>
                  <a:cubicBezTo>
                    <a:pt x="553442" y="302022"/>
                    <a:pt x="521791" y="328414"/>
                    <a:pt x="571500" y="295275"/>
                  </a:cubicBezTo>
                  <a:cubicBezTo>
                    <a:pt x="615169" y="229771"/>
                    <a:pt x="602360" y="259845"/>
                    <a:pt x="619125" y="209550"/>
                  </a:cubicBezTo>
                  <a:cubicBezTo>
                    <a:pt x="622300" y="165100"/>
                    <a:pt x="617168" y="119259"/>
                    <a:pt x="628650" y="76200"/>
                  </a:cubicBezTo>
                  <a:cubicBezTo>
                    <a:pt x="631237" y="66499"/>
                    <a:pt x="650125" y="73775"/>
                    <a:pt x="657225" y="66675"/>
                  </a:cubicBezTo>
                  <a:cubicBezTo>
                    <a:pt x="664325" y="59575"/>
                    <a:pt x="663575" y="47625"/>
                    <a:pt x="666750" y="38100"/>
                  </a:cubicBezTo>
                  <a:cubicBezTo>
                    <a:pt x="629195" y="545"/>
                    <a:pt x="603250" y="6350"/>
                    <a:pt x="590550" y="0"/>
                  </a:cubicBezTo>
                  <a:close/>
                </a:path>
              </a:pathLst>
            </a:cu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4" name="Right Arrow 33"/>
            <p:cNvSpPr/>
            <p:nvPr/>
          </p:nvSpPr>
          <p:spPr>
            <a:xfrm>
              <a:off x="4257674" y="1876426"/>
              <a:ext cx="990600" cy="45719"/>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35" name="Elbow Connector 75"/>
            <p:cNvCxnSpPr/>
            <p:nvPr/>
          </p:nvCxnSpPr>
          <p:spPr>
            <a:xfrm flipV="1">
              <a:off x="3152775" y="723901"/>
              <a:ext cx="1762125" cy="714375"/>
            </a:xfrm>
            <a:prstGeom prst="curvedConnector3">
              <a:avLst>
                <a:gd name="adj1" fmla="val 41351"/>
              </a:avLst>
            </a:prstGeom>
            <a:ln>
              <a:tailEnd type="arrow"/>
            </a:ln>
          </p:spPr>
          <p:style>
            <a:lnRef idx="3">
              <a:schemeClr val="dk1"/>
            </a:lnRef>
            <a:fillRef idx="0">
              <a:schemeClr val="dk1"/>
            </a:fillRef>
            <a:effectRef idx="2">
              <a:schemeClr val="dk1"/>
            </a:effectRef>
            <a:fontRef idx="minor">
              <a:schemeClr val="tx1"/>
            </a:fontRef>
          </p:style>
        </p:cxnSp>
      </p:grpSp>
      <p:sp>
        <p:nvSpPr>
          <p:cNvPr id="28" name="Freeform 27"/>
          <p:cNvSpPr/>
          <p:nvPr/>
        </p:nvSpPr>
        <p:spPr>
          <a:xfrm>
            <a:off x="6632380" y="854687"/>
            <a:ext cx="216793" cy="987834"/>
          </a:xfrm>
          <a:custGeom>
            <a:avLst/>
            <a:gdLst>
              <a:gd name="connsiteX0" fmla="*/ 0 w 161925"/>
              <a:gd name="connsiteY0" fmla="*/ 22661 h 566067"/>
              <a:gd name="connsiteX1" fmla="*/ 0 w 161925"/>
              <a:gd name="connsiteY1" fmla="*/ 22661 h 566067"/>
              <a:gd name="connsiteX2" fmla="*/ 28575 w 161925"/>
              <a:gd name="connsiteY2" fmla="*/ 98861 h 566067"/>
              <a:gd name="connsiteX3" fmla="*/ 47625 w 161925"/>
              <a:gd name="connsiteY3" fmla="*/ 156011 h 566067"/>
              <a:gd name="connsiteX4" fmla="*/ 38100 w 161925"/>
              <a:gd name="connsiteY4" fmla="*/ 289361 h 566067"/>
              <a:gd name="connsiteX5" fmla="*/ 28575 w 161925"/>
              <a:gd name="connsiteY5" fmla="*/ 441761 h 566067"/>
              <a:gd name="connsiteX6" fmla="*/ 9525 w 161925"/>
              <a:gd name="connsiteY6" fmla="*/ 498911 h 566067"/>
              <a:gd name="connsiteX7" fmla="*/ 19050 w 161925"/>
              <a:gd name="connsiteY7" fmla="*/ 556061 h 566067"/>
              <a:gd name="connsiteX8" fmla="*/ 47625 w 161925"/>
              <a:gd name="connsiteY8" fmla="*/ 565586 h 566067"/>
              <a:gd name="connsiteX9" fmla="*/ 104775 w 161925"/>
              <a:gd name="connsiteY9" fmla="*/ 517961 h 566067"/>
              <a:gd name="connsiteX10" fmla="*/ 142875 w 161925"/>
              <a:gd name="connsiteY10" fmla="*/ 403661 h 566067"/>
              <a:gd name="connsiteX11" fmla="*/ 161925 w 161925"/>
              <a:gd name="connsiteY11" fmla="*/ 241736 h 566067"/>
              <a:gd name="connsiteX12" fmla="*/ 133350 w 161925"/>
              <a:gd name="connsiteY12" fmla="*/ 98861 h 566067"/>
              <a:gd name="connsiteX13" fmla="*/ 114300 w 161925"/>
              <a:gd name="connsiteY13" fmla="*/ 60761 h 566067"/>
              <a:gd name="connsiteX14" fmla="*/ 85725 w 161925"/>
              <a:gd name="connsiteY14" fmla="*/ 51236 h 566067"/>
              <a:gd name="connsiteX15" fmla="*/ 57150 w 161925"/>
              <a:gd name="connsiteY15" fmla="*/ 32186 h 566067"/>
              <a:gd name="connsiteX16" fmla="*/ 38100 w 161925"/>
              <a:gd name="connsiteY16" fmla="*/ 3611 h 566067"/>
              <a:gd name="connsiteX17" fmla="*/ 0 w 161925"/>
              <a:gd name="connsiteY17" fmla="*/ 22661 h 566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1925" h="566067">
                <a:moveTo>
                  <a:pt x="0" y="22661"/>
                </a:moveTo>
                <a:lnTo>
                  <a:pt x="0" y="22661"/>
                </a:lnTo>
                <a:cubicBezTo>
                  <a:pt x="9525" y="48061"/>
                  <a:pt x="19451" y="73314"/>
                  <a:pt x="28575" y="98861"/>
                </a:cubicBezTo>
                <a:cubicBezTo>
                  <a:pt x="35329" y="117772"/>
                  <a:pt x="47625" y="156011"/>
                  <a:pt x="47625" y="156011"/>
                </a:cubicBezTo>
                <a:cubicBezTo>
                  <a:pt x="44450" y="200461"/>
                  <a:pt x="41064" y="244896"/>
                  <a:pt x="38100" y="289361"/>
                </a:cubicBezTo>
                <a:cubicBezTo>
                  <a:pt x="34714" y="340147"/>
                  <a:pt x="35452" y="391329"/>
                  <a:pt x="28575" y="441761"/>
                </a:cubicBezTo>
                <a:cubicBezTo>
                  <a:pt x="25862" y="461657"/>
                  <a:pt x="9525" y="498911"/>
                  <a:pt x="9525" y="498911"/>
                </a:cubicBezTo>
                <a:cubicBezTo>
                  <a:pt x="12700" y="517961"/>
                  <a:pt x="9468" y="539293"/>
                  <a:pt x="19050" y="556061"/>
                </a:cubicBezTo>
                <a:cubicBezTo>
                  <a:pt x="24031" y="564778"/>
                  <a:pt x="37721" y="567237"/>
                  <a:pt x="47625" y="565586"/>
                </a:cubicBezTo>
                <a:cubicBezTo>
                  <a:pt x="63538" y="562934"/>
                  <a:pt x="96193" y="526543"/>
                  <a:pt x="104775" y="517961"/>
                </a:cubicBezTo>
                <a:lnTo>
                  <a:pt x="142875" y="403661"/>
                </a:lnTo>
                <a:cubicBezTo>
                  <a:pt x="152431" y="374992"/>
                  <a:pt x="161063" y="251214"/>
                  <a:pt x="161925" y="241736"/>
                </a:cubicBezTo>
                <a:cubicBezTo>
                  <a:pt x="148170" y="76677"/>
                  <a:pt x="174589" y="171030"/>
                  <a:pt x="133350" y="98861"/>
                </a:cubicBezTo>
                <a:cubicBezTo>
                  <a:pt x="126305" y="86533"/>
                  <a:pt x="124340" y="70801"/>
                  <a:pt x="114300" y="60761"/>
                </a:cubicBezTo>
                <a:cubicBezTo>
                  <a:pt x="107200" y="53661"/>
                  <a:pt x="95250" y="54411"/>
                  <a:pt x="85725" y="51236"/>
                </a:cubicBezTo>
                <a:cubicBezTo>
                  <a:pt x="76200" y="44886"/>
                  <a:pt x="65245" y="40281"/>
                  <a:pt x="57150" y="32186"/>
                </a:cubicBezTo>
                <a:cubicBezTo>
                  <a:pt x="49055" y="24091"/>
                  <a:pt x="48960" y="7231"/>
                  <a:pt x="38100" y="3611"/>
                </a:cubicBezTo>
                <a:cubicBezTo>
                  <a:pt x="-3080" y="-10116"/>
                  <a:pt x="6350" y="19486"/>
                  <a:pt x="0" y="22661"/>
                </a:cubicBezTo>
                <a:close/>
              </a:path>
            </a:pathLst>
          </a:cu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 name="TextBox 2"/>
          <p:cNvSpPr txBox="1"/>
          <p:nvPr/>
        </p:nvSpPr>
        <p:spPr>
          <a:xfrm>
            <a:off x="6785411" y="1219200"/>
            <a:ext cx="2053789" cy="400110"/>
          </a:xfrm>
          <a:prstGeom prst="rect">
            <a:avLst/>
          </a:prstGeom>
          <a:noFill/>
        </p:spPr>
        <p:txBody>
          <a:bodyPr wrap="square" rtlCol="0">
            <a:spAutoFit/>
          </a:bodyPr>
          <a:lstStyle/>
          <a:p>
            <a:r>
              <a:rPr lang="en-US" sz="2000" b="1" dirty="0" smtClean="0"/>
              <a:t>1. Nucleus</a:t>
            </a:r>
            <a:endParaRPr lang="en-US" sz="2000" b="1" dirty="0"/>
          </a:p>
        </p:txBody>
      </p:sp>
      <p:sp>
        <p:nvSpPr>
          <p:cNvPr id="63" name="TextBox 62"/>
          <p:cNvSpPr txBox="1"/>
          <p:nvPr/>
        </p:nvSpPr>
        <p:spPr>
          <a:xfrm>
            <a:off x="4795384" y="5721022"/>
            <a:ext cx="2053789" cy="400110"/>
          </a:xfrm>
          <a:prstGeom prst="rect">
            <a:avLst/>
          </a:prstGeom>
          <a:noFill/>
        </p:spPr>
        <p:txBody>
          <a:bodyPr wrap="square" rtlCol="0">
            <a:spAutoFit/>
          </a:bodyPr>
          <a:lstStyle/>
          <a:p>
            <a:r>
              <a:rPr lang="en-US" sz="2000" b="1" dirty="0" smtClean="0"/>
              <a:t>6. Cytoplasm</a:t>
            </a:r>
            <a:endParaRPr lang="en-US" sz="2000" b="1" dirty="0"/>
          </a:p>
        </p:txBody>
      </p:sp>
      <p:sp>
        <p:nvSpPr>
          <p:cNvPr id="64" name="TextBox 63"/>
          <p:cNvSpPr txBox="1"/>
          <p:nvPr/>
        </p:nvSpPr>
        <p:spPr>
          <a:xfrm>
            <a:off x="4636293" y="6187255"/>
            <a:ext cx="2168248" cy="400110"/>
          </a:xfrm>
          <a:prstGeom prst="rect">
            <a:avLst/>
          </a:prstGeom>
          <a:noFill/>
        </p:spPr>
        <p:txBody>
          <a:bodyPr wrap="square" rtlCol="0">
            <a:spAutoFit/>
          </a:bodyPr>
          <a:lstStyle/>
          <a:p>
            <a:r>
              <a:rPr lang="en-US" sz="2000" b="1" dirty="0" smtClean="0"/>
              <a:t>7. Cell Membrane</a:t>
            </a:r>
            <a:endParaRPr lang="en-US" sz="2000" b="1" dirty="0"/>
          </a:p>
        </p:txBody>
      </p:sp>
      <p:sp>
        <p:nvSpPr>
          <p:cNvPr id="46" name="Freeform 45"/>
          <p:cNvSpPr/>
          <p:nvPr/>
        </p:nvSpPr>
        <p:spPr>
          <a:xfrm>
            <a:off x="4170261" y="709224"/>
            <a:ext cx="1352020" cy="1800166"/>
          </a:xfrm>
          <a:custGeom>
            <a:avLst/>
            <a:gdLst>
              <a:gd name="connsiteX0" fmla="*/ 0 w 2172763"/>
              <a:gd name="connsiteY0" fmla="*/ 1800166 h 1800166"/>
              <a:gd name="connsiteX1" fmla="*/ 764771 w 2172763"/>
              <a:gd name="connsiteY1" fmla="*/ 1384530 h 1800166"/>
              <a:gd name="connsiteX2" fmla="*/ 1986742 w 2172763"/>
              <a:gd name="connsiteY2" fmla="*/ 187497 h 1800166"/>
              <a:gd name="connsiteX3" fmla="*/ 2152997 w 2172763"/>
              <a:gd name="connsiteY3" fmla="*/ 12930 h 1800166"/>
              <a:gd name="connsiteX4" fmla="*/ 2169622 w 2172763"/>
              <a:gd name="connsiteY4" fmla="*/ 12930 h 1800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2763" h="1800166">
                <a:moveTo>
                  <a:pt x="0" y="1800166"/>
                </a:moveTo>
                <a:cubicBezTo>
                  <a:pt x="216823" y="1726737"/>
                  <a:pt x="433647" y="1653308"/>
                  <a:pt x="764771" y="1384530"/>
                </a:cubicBezTo>
                <a:cubicBezTo>
                  <a:pt x="1095895" y="1115752"/>
                  <a:pt x="1755371" y="416097"/>
                  <a:pt x="1986742" y="187497"/>
                </a:cubicBezTo>
                <a:cubicBezTo>
                  <a:pt x="2218113" y="-41103"/>
                  <a:pt x="2122517" y="42024"/>
                  <a:pt x="2152997" y="12930"/>
                </a:cubicBezTo>
                <a:cubicBezTo>
                  <a:pt x="2183477" y="-16164"/>
                  <a:pt x="2169622" y="12930"/>
                  <a:pt x="2169622" y="12930"/>
                </a:cubicBezTo>
              </a:path>
            </a:pathLst>
          </a:cu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cxnSp>
        <p:nvCxnSpPr>
          <p:cNvPr id="47" name="Straight Connector 46"/>
          <p:cNvCxnSpPr/>
          <p:nvPr/>
        </p:nvCxnSpPr>
        <p:spPr>
          <a:xfrm>
            <a:off x="5739702" y="726112"/>
            <a:ext cx="1670583" cy="0"/>
          </a:xfrm>
          <a:prstGeom prst="line">
            <a:avLst/>
          </a:prstGeom>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5560536" y="306583"/>
            <a:ext cx="3048173" cy="400110"/>
          </a:xfrm>
          <a:prstGeom prst="rect">
            <a:avLst/>
          </a:prstGeom>
          <a:noFill/>
        </p:spPr>
        <p:txBody>
          <a:bodyPr wrap="square" rtlCol="0">
            <a:spAutoFit/>
          </a:bodyPr>
          <a:lstStyle/>
          <a:p>
            <a:r>
              <a:rPr lang="en-US" sz="2000" b="1" dirty="0" smtClean="0"/>
              <a:t>11. Nuclear Membrane</a:t>
            </a:r>
            <a:endParaRPr lang="en-US" sz="2000" b="1" dirty="0"/>
          </a:p>
        </p:txBody>
      </p:sp>
      <p:sp>
        <p:nvSpPr>
          <p:cNvPr id="2" name="TextBox 1"/>
          <p:cNvSpPr txBox="1"/>
          <p:nvPr/>
        </p:nvSpPr>
        <p:spPr>
          <a:xfrm>
            <a:off x="104931" y="148258"/>
            <a:ext cx="3747541" cy="707886"/>
          </a:xfrm>
          <a:prstGeom prst="rect">
            <a:avLst/>
          </a:prstGeom>
          <a:noFill/>
        </p:spPr>
        <p:txBody>
          <a:bodyPr wrap="square" rtlCol="0">
            <a:spAutoFit/>
          </a:bodyPr>
          <a:lstStyle/>
          <a:p>
            <a:r>
              <a:rPr lang="en-US" sz="4000" dirty="0" smtClean="0"/>
              <a:t>Plant Cell</a:t>
            </a:r>
            <a:endParaRPr lang="en-US" sz="4000" dirty="0"/>
          </a:p>
        </p:txBody>
      </p:sp>
    </p:spTree>
    <p:extLst>
      <p:ext uri="{BB962C8B-B14F-4D97-AF65-F5344CB8AC3E}">
        <p14:creationId xmlns:p14="http://schemas.microsoft.com/office/powerpoint/2010/main" val="570980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additive="base">
                                        <p:cTn id="7" dur="500" fill="hold"/>
                                        <p:tgtEl>
                                          <p:spTgt spid="64"/>
                                        </p:tgtEl>
                                        <p:attrNameLst>
                                          <p:attrName>ppt_x</p:attrName>
                                        </p:attrNameLst>
                                      </p:cBhvr>
                                      <p:tavLst>
                                        <p:tav tm="0">
                                          <p:val>
                                            <p:strVal val="#ppt_x"/>
                                          </p:val>
                                        </p:tav>
                                        <p:tav tm="100000">
                                          <p:val>
                                            <p:strVal val="#ppt_x"/>
                                          </p:val>
                                        </p:tav>
                                      </p:tavLst>
                                    </p:anim>
                                    <p:anim calcmode="lin" valueType="num">
                                      <p:cBhvr additive="base">
                                        <p:cTn id="8"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3"/>
                                        </p:tgtEl>
                                        <p:attrNameLst>
                                          <p:attrName>style.visibility</p:attrName>
                                        </p:attrNameLst>
                                      </p:cBhvr>
                                      <p:to>
                                        <p:strVal val="visible"/>
                                      </p:to>
                                    </p:set>
                                    <p:anim calcmode="lin" valueType="num">
                                      <p:cBhvr additive="base">
                                        <p:cTn id="13" dur="500" fill="hold"/>
                                        <p:tgtEl>
                                          <p:spTgt spid="63"/>
                                        </p:tgtEl>
                                        <p:attrNameLst>
                                          <p:attrName>ppt_x</p:attrName>
                                        </p:attrNameLst>
                                      </p:cBhvr>
                                      <p:tavLst>
                                        <p:tav tm="0">
                                          <p:val>
                                            <p:strVal val="#ppt_x"/>
                                          </p:val>
                                        </p:tav>
                                        <p:tav tm="100000">
                                          <p:val>
                                            <p:strVal val="#ppt_x"/>
                                          </p:val>
                                        </p:tav>
                                      </p:tavLst>
                                    </p:anim>
                                    <p:anim calcmode="lin" valueType="num">
                                      <p:cBhvr additive="base">
                                        <p:cTn id="14"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anim calcmode="lin" valueType="num">
                                      <p:cBhvr additive="base">
                                        <p:cTn id="19" dur="500" fill="hold"/>
                                        <p:tgtEl>
                                          <p:spTgt spid="48"/>
                                        </p:tgtEl>
                                        <p:attrNameLst>
                                          <p:attrName>ppt_x</p:attrName>
                                        </p:attrNameLst>
                                      </p:cBhvr>
                                      <p:tavLst>
                                        <p:tav tm="0">
                                          <p:val>
                                            <p:strVal val="#ppt_x"/>
                                          </p:val>
                                        </p:tav>
                                        <p:tav tm="100000">
                                          <p:val>
                                            <p:strVal val="#ppt_x"/>
                                          </p:val>
                                        </p:tav>
                                      </p:tavLst>
                                    </p:anim>
                                    <p:anim calcmode="lin" valueType="num">
                                      <p:cBhvr additive="base">
                                        <p:cTn id="20"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3" grpId="0"/>
      <p:bldP spid="64" grpId="0"/>
      <p:bldP spid="48"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Tree>
    <p:extLst>
      <p:ext uri="{BB962C8B-B14F-4D97-AF65-F5344CB8AC3E}">
        <p14:creationId xmlns:p14="http://schemas.microsoft.com/office/powerpoint/2010/main" val="200762823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7536" y="304800"/>
            <a:ext cx="8767064" cy="3477875"/>
          </a:xfrm>
          <a:prstGeom prst="rect">
            <a:avLst/>
          </a:prstGeom>
          <a:noFill/>
        </p:spPr>
        <p:txBody>
          <a:bodyPr wrap="square" rtlCol="0">
            <a:spAutoFit/>
          </a:bodyPr>
          <a:lstStyle/>
          <a:p>
            <a:r>
              <a:rPr lang="en-US" sz="6000" i="1" dirty="0" smtClean="0"/>
              <a:t>LE-A Cheek Cell Lab Goals</a:t>
            </a:r>
            <a:r>
              <a:rPr lang="mr-IN" sz="6000" i="1" dirty="0" smtClean="0"/>
              <a:t>…</a:t>
            </a:r>
            <a:endParaRPr lang="en-US" sz="6000" i="1" dirty="0" smtClean="0"/>
          </a:p>
          <a:p>
            <a:pPr marL="857250" indent="-857250">
              <a:buFont typeface="Arial" charset="0"/>
              <a:buChar char="•"/>
            </a:pPr>
            <a:r>
              <a:rPr lang="en-US" sz="4000" i="1" dirty="0" smtClean="0"/>
              <a:t>To locate organelles of animal cell</a:t>
            </a:r>
          </a:p>
          <a:p>
            <a:pPr marL="857250" indent="-857250">
              <a:buFont typeface="Arial" charset="0"/>
              <a:buChar char="•"/>
            </a:pPr>
            <a:r>
              <a:rPr lang="en-US" sz="4000" i="1" dirty="0" smtClean="0"/>
              <a:t>To explain function of organelles</a:t>
            </a:r>
          </a:p>
          <a:p>
            <a:pPr marL="857250" indent="-857250">
              <a:buFont typeface="Arial" charset="0"/>
              <a:buChar char="•"/>
            </a:pPr>
            <a:r>
              <a:rPr lang="en-US" sz="4000" i="1" dirty="0" smtClean="0"/>
              <a:t>Demonstrate proper staining techniques</a:t>
            </a:r>
            <a:endParaRPr lang="en-US" sz="4000" i="1" dirty="0"/>
          </a:p>
        </p:txBody>
      </p:sp>
      <p:pic>
        <p:nvPicPr>
          <p:cNvPr id="3" name="Picture 2" descr="/Users/emilyumile/Desktop/th-1.jpg"/>
          <p:cNvPicPr/>
          <p:nvPr/>
        </p:nvPicPr>
        <p:blipFill>
          <a:blip r:embed="rId2">
            <a:extLst>
              <a:ext uri="{28A0092B-C50C-407E-A947-70E740481C1C}">
                <a14:useLocalDpi xmlns:a14="http://schemas.microsoft.com/office/drawing/2010/main" val="0"/>
              </a:ext>
            </a:extLst>
          </a:blip>
          <a:srcRect/>
          <a:stretch>
            <a:fillRect/>
          </a:stretch>
        </p:blipFill>
        <p:spPr bwMode="auto">
          <a:xfrm>
            <a:off x="1402080" y="4206240"/>
            <a:ext cx="5142420" cy="2468880"/>
          </a:xfrm>
          <a:prstGeom prst="rect">
            <a:avLst/>
          </a:prstGeom>
          <a:noFill/>
          <a:ln>
            <a:noFill/>
          </a:ln>
        </p:spPr>
      </p:pic>
    </p:spTree>
    <p:extLst>
      <p:ext uri="{BB962C8B-B14F-4D97-AF65-F5344CB8AC3E}">
        <p14:creationId xmlns:p14="http://schemas.microsoft.com/office/powerpoint/2010/main" val="197702433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5992987"/>
          </a:xfrm>
          <a:prstGeom prst="rect">
            <a:avLst/>
          </a:prstGeom>
        </p:spPr>
        <p:txBody>
          <a:bodyPr wrap="square">
            <a:spAutoFit/>
          </a:bodyPr>
          <a:lstStyle/>
          <a:p>
            <a:pPr marL="342900" marR="0" lvl="0" indent="-342900">
              <a:lnSpc>
                <a:spcPct val="200000"/>
              </a:lnSpc>
              <a:spcBef>
                <a:spcPts val="0"/>
              </a:spcBef>
              <a:spcAft>
                <a:spcPts val="0"/>
              </a:spcAft>
              <a:buFont typeface="+mj-lt"/>
              <a:buAutoNum type="arabicPeriod"/>
            </a:pPr>
            <a:r>
              <a:rPr lang="en-US" sz="2800" dirty="0">
                <a:solidFill>
                  <a:srgbClr val="000000"/>
                </a:solidFill>
                <a:latin typeface="Arial" charset="0"/>
                <a:ea typeface="Calibri" charset="0"/>
              </a:rPr>
              <a:t>What are the two different types of cells? </a:t>
            </a:r>
            <a:endParaRPr lang="en-US" sz="2800" dirty="0" smtClean="0">
              <a:solidFill>
                <a:srgbClr val="000000"/>
              </a:solidFill>
              <a:latin typeface="Times New Roman" charset="0"/>
              <a:ea typeface="Calibri" charset="0"/>
            </a:endParaRPr>
          </a:p>
          <a:p>
            <a:pPr marL="342900" marR="0" lvl="0" indent="-342900">
              <a:lnSpc>
                <a:spcPct val="200000"/>
              </a:lnSpc>
              <a:spcBef>
                <a:spcPts val="0"/>
              </a:spcBef>
              <a:spcAft>
                <a:spcPts val="0"/>
              </a:spcAft>
              <a:buFont typeface="+mj-lt"/>
              <a:buAutoNum type="arabicPeriod"/>
            </a:pPr>
            <a:endParaRPr lang="en-US" sz="2800" dirty="0">
              <a:solidFill>
                <a:srgbClr val="000000"/>
              </a:solidFill>
              <a:latin typeface="Times New Roman" charset="0"/>
              <a:ea typeface="Calibri" charset="0"/>
            </a:endParaRPr>
          </a:p>
          <a:p>
            <a:pPr marL="342900" marR="0" lvl="0" indent="-342900">
              <a:lnSpc>
                <a:spcPct val="200000"/>
              </a:lnSpc>
              <a:spcBef>
                <a:spcPts val="0"/>
              </a:spcBef>
              <a:spcAft>
                <a:spcPts val="0"/>
              </a:spcAft>
              <a:buFont typeface="+mj-lt"/>
              <a:buAutoNum type="arabicPeriod"/>
            </a:pPr>
            <a:r>
              <a:rPr lang="en-US" sz="2800" dirty="0" smtClean="0">
                <a:solidFill>
                  <a:srgbClr val="000000"/>
                </a:solidFill>
                <a:latin typeface="Arial" charset="0"/>
                <a:ea typeface="Calibri" charset="0"/>
              </a:rPr>
              <a:t>What </a:t>
            </a:r>
            <a:r>
              <a:rPr lang="en-US" sz="2800" dirty="0">
                <a:solidFill>
                  <a:srgbClr val="000000"/>
                </a:solidFill>
                <a:latin typeface="Arial" charset="0"/>
                <a:ea typeface="Calibri" charset="0"/>
              </a:rPr>
              <a:t>kingdom do humans belong to? </a:t>
            </a:r>
            <a:endParaRPr lang="en-US" sz="2800" dirty="0" smtClean="0">
              <a:solidFill>
                <a:srgbClr val="000000"/>
              </a:solidFill>
              <a:latin typeface="Times New Roman" charset="0"/>
              <a:ea typeface="Calibri" charset="0"/>
            </a:endParaRPr>
          </a:p>
          <a:p>
            <a:pPr marL="342900" marR="0" lvl="0" indent="-342900">
              <a:lnSpc>
                <a:spcPct val="200000"/>
              </a:lnSpc>
              <a:spcBef>
                <a:spcPts val="0"/>
              </a:spcBef>
              <a:spcAft>
                <a:spcPts val="0"/>
              </a:spcAft>
              <a:buFont typeface="+mj-lt"/>
              <a:buAutoNum type="arabicPeriod"/>
            </a:pPr>
            <a:endParaRPr lang="en-US" sz="2800" dirty="0">
              <a:solidFill>
                <a:srgbClr val="000000"/>
              </a:solidFill>
              <a:latin typeface="Times New Roman" charset="0"/>
              <a:ea typeface="Calibri" charset="0"/>
            </a:endParaRPr>
          </a:p>
          <a:p>
            <a:pPr marL="342900" marR="0" lvl="0" indent="-342900">
              <a:lnSpc>
                <a:spcPct val="200000"/>
              </a:lnSpc>
              <a:spcBef>
                <a:spcPts val="0"/>
              </a:spcBef>
              <a:spcAft>
                <a:spcPts val="0"/>
              </a:spcAft>
              <a:buFont typeface="+mj-lt"/>
              <a:buAutoNum type="arabicPeriod"/>
            </a:pPr>
            <a:r>
              <a:rPr lang="en-US" sz="2800" dirty="0" smtClean="0">
                <a:solidFill>
                  <a:srgbClr val="000000"/>
                </a:solidFill>
                <a:latin typeface="Arial" charset="0"/>
                <a:ea typeface="Calibri" charset="0"/>
              </a:rPr>
              <a:t>What </a:t>
            </a:r>
            <a:r>
              <a:rPr lang="en-US" sz="2800" dirty="0">
                <a:solidFill>
                  <a:srgbClr val="000000"/>
                </a:solidFill>
                <a:latin typeface="Arial" charset="0"/>
                <a:ea typeface="Calibri" charset="0"/>
              </a:rPr>
              <a:t>type of cell does that mean we have</a:t>
            </a:r>
            <a:r>
              <a:rPr lang="en-US" sz="2800" dirty="0" smtClean="0">
                <a:solidFill>
                  <a:srgbClr val="000000"/>
                </a:solidFill>
                <a:latin typeface="Arial" charset="0"/>
                <a:ea typeface="Calibri" charset="0"/>
              </a:rPr>
              <a:t>?</a:t>
            </a:r>
          </a:p>
          <a:p>
            <a:pPr marL="342900" marR="0" lvl="0" indent="-342900">
              <a:lnSpc>
                <a:spcPct val="200000"/>
              </a:lnSpc>
              <a:spcBef>
                <a:spcPts val="0"/>
              </a:spcBef>
              <a:spcAft>
                <a:spcPts val="0"/>
              </a:spcAft>
              <a:buFont typeface="+mj-lt"/>
              <a:buAutoNum type="arabicPeriod"/>
            </a:pPr>
            <a:endParaRPr lang="en-US" sz="2800" dirty="0">
              <a:solidFill>
                <a:srgbClr val="000000"/>
              </a:solidFill>
              <a:latin typeface="Arial" charset="0"/>
              <a:ea typeface="Calibri" charset="0"/>
            </a:endParaRPr>
          </a:p>
          <a:p>
            <a:pPr marL="342900" marR="0" lvl="0" indent="-342900">
              <a:lnSpc>
                <a:spcPct val="200000"/>
              </a:lnSpc>
              <a:spcBef>
                <a:spcPts val="0"/>
              </a:spcBef>
              <a:spcAft>
                <a:spcPts val="0"/>
              </a:spcAft>
              <a:buFont typeface="+mj-lt"/>
              <a:buAutoNum type="arabicPeriod"/>
            </a:pPr>
            <a:r>
              <a:rPr lang="en-US" sz="2800" dirty="0" smtClean="0">
                <a:solidFill>
                  <a:srgbClr val="000000"/>
                </a:solidFill>
                <a:latin typeface="Arial" charset="0"/>
                <a:ea typeface="Calibri" charset="0"/>
              </a:rPr>
              <a:t>What </a:t>
            </a:r>
            <a:r>
              <a:rPr lang="en-US" sz="2800" dirty="0">
                <a:solidFill>
                  <a:srgbClr val="000000"/>
                </a:solidFill>
                <a:latin typeface="Arial" charset="0"/>
                <a:ea typeface="Calibri" charset="0"/>
              </a:rPr>
              <a:t>is a microscope used for? </a:t>
            </a:r>
            <a:endParaRPr lang="en-US" sz="2800" dirty="0">
              <a:solidFill>
                <a:srgbClr val="000000"/>
              </a:solidFill>
              <a:latin typeface="Times New Roman" charset="0"/>
              <a:ea typeface="Calibri" charset="0"/>
            </a:endParaRPr>
          </a:p>
        </p:txBody>
      </p:sp>
    </p:spTree>
    <p:extLst>
      <p:ext uri="{BB962C8B-B14F-4D97-AF65-F5344CB8AC3E}">
        <p14:creationId xmlns:p14="http://schemas.microsoft.com/office/powerpoint/2010/main" val="87644156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174"/>
            <a:ext cx="9144000" cy="6858000"/>
          </a:xfrm>
          <a:prstGeom prst="rect">
            <a:avLst/>
          </a:prstGeom>
        </p:spPr>
      </p:pic>
      <p:sp>
        <p:nvSpPr>
          <p:cNvPr id="3" name="Rectangle 2"/>
          <p:cNvSpPr/>
          <p:nvPr/>
        </p:nvSpPr>
        <p:spPr>
          <a:xfrm>
            <a:off x="3391593" y="4904509"/>
            <a:ext cx="3150523" cy="5070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269673" y="5320145"/>
            <a:ext cx="3150523" cy="5070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6808124" y="1504603"/>
            <a:ext cx="2177934" cy="11139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529646" y="5827221"/>
            <a:ext cx="2614353" cy="8977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56061" y="6076604"/>
            <a:ext cx="3517670" cy="798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3582788"/>
            <a:ext cx="2934393" cy="798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18903" y="1274623"/>
            <a:ext cx="2973184" cy="798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673234" y="1246912"/>
            <a:ext cx="522317" cy="8091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0" y="437805"/>
            <a:ext cx="896390" cy="8091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976649" y="44332"/>
            <a:ext cx="1794164" cy="8091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86345" y="1077885"/>
            <a:ext cx="1794164" cy="8091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15144" y="1039096"/>
            <a:ext cx="1090351" cy="8091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776846" y="1580802"/>
            <a:ext cx="1802476" cy="2410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76894" y="1718304"/>
            <a:ext cx="3807229" cy="646331"/>
          </a:xfrm>
          <a:prstGeom prst="rect">
            <a:avLst/>
          </a:prstGeom>
          <a:noFill/>
        </p:spPr>
        <p:txBody>
          <a:bodyPr wrap="square" rtlCol="0">
            <a:spAutoFit/>
          </a:bodyPr>
          <a:lstStyle/>
          <a:p>
            <a:r>
              <a:rPr lang="en-US" dirty="0" smtClean="0"/>
              <a:t>Epithelial</a:t>
            </a:r>
            <a:r>
              <a:rPr lang="en-US" dirty="0"/>
              <a:t> cells are the safety shields of the body</a:t>
            </a:r>
            <a:r>
              <a:rPr lang="en-US"/>
              <a:t>. </a:t>
            </a:r>
            <a:endParaRPr lang="en-US" dirty="0"/>
          </a:p>
        </p:txBody>
      </p:sp>
      <p:sp>
        <p:nvSpPr>
          <p:cNvPr id="17" name="TextBox 16"/>
          <p:cNvSpPr txBox="1"/>
          <p:nvPr/>
        </p:nvSpPr>
        <p:spPr>
          <a:xfrm>
            <a:off x="2976649" y="146241"/>
            <a:ext cx="4504805" cy="923330"/>
          </a:xfrm>
          <a:prstGeom prst="rect">
            <a:avLst/>
          </a:prstGeom>
          <a:noFill/>
        </p:spPr>
        <p:txBody>
          <a:bodyPr wrap="square" rtlCol="0">
            <a:spAutoFit/>
          </a:bodyPr>
          <a:lstStyle/>
          <a:p>
            <a:r>
              <a:rPr lang="en-US"/>
              <a:t>Epithelial cells help to PROTECT or ENCLOSE organs. </a:t>
            </a:r>
          </a:p>
          <a:p>
            <a:endParaRPr lang="en-US" dirty="0"/>
          </a:p>
        </p:txBody>
      </p:sp>
      <p:sp>
        <p:nvSpPr>
          <p:cNvPr id="18" name="TextBox 17"/>
          <p:cNvSpPr txBox="1"/>
          <p:nvPr/>
        </p:nvSpPr>
        <p:spPr>
          <a:xfrm>
            <a:off x="6363047" y="1647902"/>
            <a:ext cx="2277687" cy="1200329"/>
          </a:xfrm>
          <a:prstGeom prst="rect">
            <a:avLst/>
          </a:prstGeom>
          <a:noFill/>
        </p:spPr>
        <p:txBody>
          <a:bodyPr wrap="square" rtlCol="0">
            <a:spAutoFit/>
          </a:bodyPr>
          <a:lstStyle/>
          <a:p>
            <a:r>
              <a:rPr lang="en-US" dirty="0"/>
              <a:t>Most produce mucus or other secretions. </a:t>
            </a:r>
          </a:p>
          <a:p>
            <a:r>
              <a:rPr lang="en-US" i="1" dirty="0" smtClean="0"/>
              <a:t>Ex. SALIVA in our mouth</a:t>
            </a:r>
            <a:endParaRPr lang="en-US" i="1" dirty="0"/>
          </a:p>
        </p:txBody>
      </p:sp>
    </p:spTree>
    <p:extLst>
      <p:ext uri="{BB962C8B-B14F-4D97-AF65-F5344CB8AC3E}">
        <p14:creationId xmlns:p14="http://schemas.microsoft.com/office/powerpoint/2010/main" val="76303137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5000"/>
            <a:ext cx="9144000" cy="3225800"/>
          </a:xfrm>
          <a:prstGeom prst="rect">
            <a:avLst/>
          </a:prstGeom>
        </p:spPr>
      </p:pic>
      <p:pic>
        <p:nvPicPr>
          <p:cNvPr id="3" name="Picture 2" descr="/Users/emilyumile/Desktop/th-1.jpg"/>
          <p:cNvPicPr/>
          <p:nvPr/>
        </p:nvPicPr>
        <p:blipFill>
          <a:blip r:embed="rId3">
            <a:extLst>
              <a:ext uri="{28A0092B-C50C-407E-A947-70E740481C1C}">
                <a14:useLocalDpi xmlns:a14="http://schemas.microsoft.com/office/drawing/2010/main" val="0"/>
              </a:ext>
            </a:extLst>
          </a:blip>
          <a:srcRect/>
          <a:stretch>
            <a:fillRect/>
          </a:stretch>
        </p:blipFill>
        <p:spPr bwMode="auto">
          <a:xfrm>
            <a:off x="1905000" y="3860800"/>
            <a:ext cx="4768532" cy="2747566"/>
          </a:xfrm>
          <a:prstGeom prst="rect">
            <a:avLst/>
          </a:prstGeom>
          <a:noFill/>
          <a:ln>
            <a:noFill/>
          </a:ln>
        </p:spPr>
      </p:pic>
    </p:spTree>
    <p:extLst>
      <p:ext uri="{BB962C8B-B14F-4D97-AF65-F5344CB8AC3E}">
        <p14:creationId xmlns:p14="http://schemas.microsoft.com/office/powerpoint/2010/main" val="41240322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9858"/>
            <a:ext cx="2339765" cy="6441574"/>
          </a:xfrm>
          <a:prstGeom prst="rect">
            <a:avLst/>
          </a:prstGeom>
        </p:spPr>
      </p:pic>
      <p:sp>
        <p:nvSpPr>
          <p:cNvPr id="2" name="TextBox 1"/>
          <p:cNvSpPr txBox="1"/>
          <p:nvPr/>
        </p:nvSpPr>
        <p:spPr>
          <a:xfrm>
            <a:off x="1363052" y="950976"/>
            <a:ext cx="7573684" cy="5355312"/>
          </a:xfrm>
          <a:prstGeom prst="rect">
            <a:avLst/>
          </a:prstGeom>
          <a:noFill/>
        </p:spPr>
        <p:txBody>
          <a:bodyPr wrap="square" rtlCol="0">
            <a:spAutoFit/>
          </a:bodyPr>
          <a:lstStyle/>
          <a:p>
            <a:pPr lvl="0"/>
            <a:r>
              <a:rPr lang="en-US" sz="3600" b="1" dirty="0">
                <a:solidFill>
                  <a:srgbClr val="C03227"/>
                </a:solidFill>
              </a:rPr>
              <a:t>Every living organism is made of one or more cells</a:t>
            </a:r>
            <a:r>
              <a:rPr lang="en-US" sz="3600" b="1" dirty="0" smtClean="0">
                <a:solidFill>
                  <a:srgbClr val="C03227"/>
                </a:solidFill>
              </a:rPr>
              <a:t>.</a:t>
            </a:r>
          </a:p>
          <a:p>
            <a:pPr lvl="0"/>
            <a:endParaRPr lang="en-US" sz="3600" b="1" dirty="0">
              <a:solidFill>
                <a:srgbClr val="C03227"/>
              </a:solidFill>
            </a:endParaRPr>
          </a:p>
          <a:p>
            <a:pPr lvl="0"/>
            <a:endParaRPr lang="en-US" sz="3600" b="1" dirty="0">
              <a:solidFill>
                <a:srgbClr val="C03227"/>
              </a:solidFill>
            </a:endParaRPr>
          </a:p>
          <a:p>
            <a:pPr lvl="0"/>
            <a:r>
              <a:rPr lang="en-US" sz="3600" b="1" dirty="0">
                <a:solidFill>
                  <a:srgbClr val="C03227"/>
                </a:solidFill>
              </a:rPr>
              <a:t>The cell is the basic unit of structure and function. </a:t>
            </a:r>
            <a:endParaRPr lang="en-US" sz="3600" b="1" dirty="0" smtClean="0">
              <a:solidFill>
                <a:srgbClr val="C03227"/>
              </a:solidFill>
            </a:endParaRPr>
          </a:p>
          <a:p>
            <a:pPr lvl="0"/>
            <a:endParaRPr lang="en-US" sz="3600" b="1" dirty="0">
              <a:solidFill>
                <a:srgbClr val="C03227"/>
              </a:solidFill>
            </a:endParaRPr>
          </a:p>
          <a:p>
            <a:pPr lvl="0"/>
            <a:endParaRPr lang="en-US" sz="3600" b="1" dirty="0">
              <a:solidFill>
                <a:srgbClr val="C03227"/>
              </a:solidFill>
            </a:endParaRPr>
          </a:p>
          <a:p>
            <a:pPr lvl="0"/>
            <a:r>
              <a:rPr lang="en-US" sz="3600" b="1" dirty="0">
                <a:solidFill>
                  <a:srgbClr val="C03227"/>
                </a:solidFill>
              </a:rPr>
              <a:t>All cells arise from pre-existing cells.</a:t>
            </a:r>
          </a:p>
          <a:p>
            <a:endParaRPr lang="en-US" dirty="0"/>
          </a:p>
        </p:txBody>
      </p:sp>
    </p:spTree>
    <p:extLst>
      <p:ext uri="{BB962C8B-B14F-4D97-AF65-F5344CB8AC3E}">
        <p14:creationId xmlns:p14="http://schemas.microsoft.com/office/powerpoint/2010/main" val="197880229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270000"/>
            <a:ext cx="9144000" cy="5588000"/>
          </a:xfrm>
          <a:prstGeom prst="rect">
            <a:avLst/>
          </a:prstGeom>
        </p:spPr>
      </p:pic>
      <p:sp>
        <p:nvSpPr>
          <p:cNvPr id="5" name="TextBox 4"/>
          <p:cNvSpPr txBox="1"/>
          <p:nvPr/>
        </p:nvSpPr>
        <p:spPr>
          <a:xfrm>
            <a:off x="431801" y="69671"/>
            <a:ext cx="8280400" cy="1200329"/>
          </a:xfrm>
          <a:prstGeom prst="rect">
            <a:avLst/>
          </a:prstGeom>
          <a:noFill/>
        </p:spPr>
        <p:txBody>
          <a:bodyPr wrap="square" rtlCol="0">
            <a:spAutoFit/>
          </a:bodyPr>
          <a:lstStyle/>
          <a:p>
            <a:r>
              <a:rPr lang="en-US" sz="3600" b="1" dirty="0"/>
              <a:t>METHYLENE BLUE </a:t>
            </a:r>
            <a:r>
              <a:rPr lang="en-US" sz="3600" b="1" dirty="0" smtClean="0"/>
              <a:t>STAIN = Stains cell blue </a:t>
            </a:r>
            <a:r>
              <a:rPr lang="en-US" sz="3600" b="1" smtClean="0"/>
              <a:t>to see some  organelles </a:t>
            </a:r>
            <a:r>
              <a:rPr lang="en-US" sz="3600" smtClean="0"/>
              <a:t> </a:t>
            </a:r>
            <a:endParaRPr lang="en-US" sz="3600" dirty="0"/>
          </a:p>
        </p:txBody>
      </p:sp>
    </p:spTree>
    <p:extLst>
      <p:ext uri="{BB962C8B-B14F-4D97-AF65-F5344CB8AC3E}">
        <p14:creationId xmlns:p14="http://schemas.microsoft.com/office/powerpoint/2010/main" val="207908234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65800" y="117616"/>
            <a:ext cx="2971800" cy="346392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 y="0"/>
            <a:ext cx="3954780" cy="325128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5040" y="3938695"/>
            <a:ext cx="4378960" cy="2919306"/>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224387"/>
            <a:ext cx="4765040" cy="3633614"/>
          </a:xfrm>
          <a:prstGeom prst="rect">
            <a:avLst/>
          </a:prstGeom>
        </p:spPr>
      </p:pic>
    </p:spTree>
    <p:extLst>
      <p:ext uri="{BB962C8B-B14F-4D97-AF65-F5344CB8AC3E}">
        <p14:creationId xmlns:p14="http://schemas.microsoft.com/office/powerpoint/2010/main" val="86398668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87084"/>
          </a:xfrm>
          <a:prstGeom prst="rect">
            <a:avLst/>
          </a:prstGeom>
        </p:spPr>
      </p:pic>
    </p:spTree>
    <p:extLst>
      <p:ext uri="{BB962C8B-B14F-4D97-AF65-F5344CB8AC3E}">
        <p14:creationId xmlns:p14="http://schemas.microsoft.com/office/powerpoint/2010/main" val="112373787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2534699F-5AAB-4D45-BBCA-73CC8EEF154D}"/>
              </a:ext>
            </a:extLst>
          </p:cNvPr>
          <p:cNvSpPr txBox="1"/>
          <p:nvPr/>
        </p:nvSpPr>
        <p:spPr>
          <a:xfrm>
            <a:off x="108284" y="574131"/>
            <a:ext cx="8843882" cy="2520690"/>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nSpc>
                <a:spcPct val="90000"/>
              </a:lnSpc>
            </a:pPr>
            <a:r>
              <a:rPr lang="en-US" sz="5400" b="1" dirty="0" smtClean="0"/>
              <a:t>LE-A Today's </a:t>
            </a:r>
            <a:r>
              <a:rPr lang="en-US" sz="5400" b="1" dirty="0"/>
              <a:t>goals</a:t>
            </a:r>
            <a:r>
              <a:rPr lang="en-US" sz="5400" b="1" dirty="0" smtClean="0"/>
              <a:t>....</a:t>
            </a:r>
          </a:p>
          <a:p>
            <a:pPr>
              <a:lnSpc>
                <a:spcPct val="90000"/>
              </a:lnSpc>
            </a:pPr>
            <a:endParaRPr lang="en-US" sz="5400" b="1" dirty="0" smtClean="0"/>
          </a:p>
          <a:p>
            <a:pPr marL="685800" indent="-685800">
              <a:lnSpc>
                <a:spcPct val="90000"/>
              </a:lnSpc>
              <a:buFont typeface="Arial" charset="0"/>
              <a:buChar char="•"/>
            </a:pPr>
            <a:r>
              <a:rPr lang="en-US" sz="3600" b="1" i="1" dirty="0" smtClean="0"/>
              <a:t>Identify cell organelle and function</a:t>
            </a:r>
            <a:endParaRPr lang="en-US" sz="3600" b="1" i="1" dirty="0"/>
          </a:p>
          <a:p>
            <a:pPr marL="642938" indent="-642938">
              <a:lnSpc>
                <a:spcPct val="90000"/>
              </a:lnSpc>
              <a:buFont typeface="Arial"/>
              <a:buChar char="•"/>
            </a:pPr>
            <a:endParaRPr lang="en-US" sz="3300" i="1" dirty="0"/>
          </a:p>
        </p:txBody>
      </p:sp>
      <p:sp>
        <p:nvSpPr>
          <p:cNvPr id="3" name="TextBox 2">
            <a:extLst>
              <a:ext uri="{FF2B5EF4-FFF2-40B4-BE49-F238E27FC236}">
                <a16:creationId xmlns:a16="http://schemas.microsoft.com/office/drawing/2014/main" xmlns="" id="{A5B6F687-F7B4-414C-B5E5-8EDF2E0EF14C}"/>
              </a:ext>
            </a:extLst>
          </p:cNvPr>
          <p:cNvSpPr txBox="1"/>
          <p:nvPr/>
        </p:nvSpPr>
        <p:spPr>
          <a:xfrm>
            <a:off x="269437" y="3593683"/>
            <a:ext cx="8874563" cy="1855893"/>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lnSpc>
                <a:spcPct val="90000"/>
              </a:lnSpc>
            </a:pPr>
            <a:r>
              <a:rPr lang="en-US" sz="2100" b="1" i="1" dirty="0">
                <a:latin typeface="Comic Sans MS"/>
                <a:cs typeface="Segoe UI"/>
              </a:rPr>
              <a:t>Table of Contents Log</a:t>
            </a:r>
            <a:r>
              <a:rPr lang="en-US" sz="2100" i="1" dirty="0">
                <a:latin typeface="Segoe UI"/>
                <a:cs typeface="Segoe UI"/>
              </a:rPr>
              <a:t>​</a:t>
            </a:r>
            <a:r>
              <a:rPr lang="en-US" sz="2100" dirty="0">
                <a:latin typeface="Segoe UI"/>
                <a:cs typeface="Segoe UI"/>
              </a:rPr>
              <a:t>​</a:t>
            </a:r>
          </a:p>
          <a:p>
            <a:pPr algn="ctr">
              <a:lnSpc>
                <a:spcPct val="90000"/>
              </a:lnSpc>
            </a:pPr>
            <a:r>
              <a:rPr lang="en-US" sz="2100" dirty="0">
                <a:latin typeface="Segoe UI"/>
                <a:cs typeface="Segoe UI"/>
              </a:rPr>
              <a:t>​​</a:t>
            </a:r>
          </a:p>
          <a:p>
            <a:pPr>
              <a:lnSpc>
                <a:spcPct val="90000"/>
              </a:lnSpc>
            </a:pPr>
            <a:r>
              <a:rPr lang="en-US" sz="2100" b="1" u="sng" dirty="0">
                <a:latin typeface="Arial"/>
                <a:cs typeface="Segoe UI"/>
              </a:rPr>
              <a:t>Date                                    Topic                                                  Page</a:t>
            </a:r>
            <a:r>
              <a:rPr lang="en-US" sz="2100" b="1" dirty="0">
                <a:latin typeface="Arial"/>
                <a:cs typeface="Segoe UI"/>
              </a:rPr>
              <a:t>    </a:t>
            </a:r>
            <a:r>
              <a:rPr lang="en-US" sz="2100" dirty="0">
                <a:latin typeface="Arial"/>
                <a:cs typeface="Segoe UI"/>
              </a:rPr>
              <a:t>  ​</a:t>
            </a:r>
            <a:endParaRPr lang="en-US" sz="2100" dirty="0">
              <a:latin typeface="Arial"/>
              <a:cs typeface="Arial"/>
            </a:endParaRPr>
          </a:p>
          <a:p>
            <a:pPr>
              <a:lnSpc>
                <a:spcPct val="90000"/>
              </a:lnSpc>
            </a:pPr>
            <a:r>
              <a:rPr lang="en-US" sz="2100" dirty="0">
                <a:latin typeface="Arial"/>
                <a:cs typeface="Segoe UI"/>
              </a:rPr>
              <a:t>​</a:t>
            </a:r>
            <a:endParaRPr lang="en-US" sz="2100" dirty="0">
              <a:latin typeface="Segoe UI"/>
              <a:cs typeface="Segoe UI"/>
            </a:endParaRPr>
          </a:p>
          <a:p>
            <a:pPr>
              <a:lnSpc>
                <a:spcPct val="90000"/>
              </a:lnSpc>
            </a:pPr>
            <a:r>
              <a:rPr lang="en-US" sz="2100" b="1" i="1" dirty="0" smtClean="0">
                <a:latin typeface="Arial"/>
                <a:cs typeface="Segoe UI"/>
              </a:rPr>
              <a:t>11/30     Cells </a:t>
            </a:r>
            <a:r>
              <a:rPr lang="en-US" sz="2100" b="1" i="1" dirty="0">
                <a:latin typeface="Arial"/>
                <a:cs typeface="Segoe UI"/>
              </a:rPr>
              <a:t>4</a:t>
            </a:r>
            <a:r>
              <a:rPr lang="en-US" sz="2100" b="1" i="1" dirty="0" smtClean="0">
                <a:latin typeface="Arial"/>
                <a:cs typeface="Segoe UI"/>
              </a:rPr>
              <a:t>: </a:t>
            </a:r>
            <a:r>
              <a:rPr lang="en-US" sz="2400" b="1" dirty="0" smtClean="0"/>
              <a:t>Cell Parts                             </a:t>
            </a:r>
            <a:r>
              <a:rPr lang="en-US" sz="2100" b="1" i="1" dirty="0">
                <a:latin typeface="Arial"/>
                <a:cs typeface="Segoe UI"/>
              </a:rPr>
              <a:t> </a:t>
            </a:r>
            <a:r>
              <a:rPr lang="en-US" sz="2100" b="1" i="1" dirty="0" smtClean="0">
                <a:latin typeface="Arial"/>
                <a:cs typeface="Segoe UI"/>
              </a:rPr>
              <a:t>                             16</a:t>
            </a:r>
            <a:endParaRPr lang="en-US" sz="2100" b="1" i="1" dirty="0">
              <a:latin typeface="Arial"/>
              <a:cs typeface="Arial"/>
            </a:endParaRPr>
          </a:p>
        </p:txBody>
      </p:sp>
      <p:pic>
        <p:nvPicPr>
          <p:cNvPr id="4" name="Picture 3" descr="http://www.biologycorner.com/resources/mitochondria.jpg"/>
          <p:cNvPicPr/>
          <p:nvPr/>
        </p:nvPicPr>
        <p:blipFill>
          <a:blip r:embed="rId2" cstate="print"/>
          <a:srcRect/>
          <a:stretch>
            <a:fillRect/>
          </a:stretch>
        </p:blipFill>
        <p:spPr bwMode="auto">
          <a:xfrm>
            <a:off x="7265044" y="342771"/>
            <a:ext cx="1311275" cy="809625"/>
          </a:xfrm>
          <a:prstGeom prst="rect">
            <a:avLst/>
          </a:prstGeom>
          <a:noFill/>
          <a:ln w="9525">
            <a:noFill/>
            <a:miter lim="800000"/>
            <a:headEnd/>
            <a:tailEnd/>
          </a:ln>
        </p:spPr>
      </p:pic>
      <p:pic>
        <p:nvPicPr>
          <p:cNvPr id="5" name="Picture 4" descr="http://www.biologycorner.com/resources/GA.gif"/>
          <p:cNvPicPr/>
          <p:nvPr/>
        </p:nvPicPr>
        <p:blipFill>
          <a:blip r:embed="rId3" cstate="print"/>
          <a:srcRect/>
          <a:stretch>
            <a:fillRect/>
          </a:stretch>
        </p:blipFill>
        <p:spPr bwMode="auto">
          <a:xfrm>
            <a:off x="4794936" y="5449576"/>
            <a:ext cx="1333500" cy="858520"/>
          </a:xfrm>
          <a:prstGeom prst="rect">
            <a:avLst/>
          </a:prstGeom>
          <a:noFill/>
          <a:ln w="9525">
            <a:noFill/>
            <a:miter lim="800000"/>
            <a:headEnd/>
            <a:tailEnd/>
          </a:ln>
        </p:spPr>
      </p:pic>
      <p:pic>
        <p:nvPicPr>
          <p:cNvPr id="6" name="Picture 5" descr="http://www.biologycorner.com/resources/lysosome.gif"/>
          <p:cNvPicPr/>
          <p:nvPr/>
        </p:nvPicPr>
        <p:blipFill>
          <a:blip r:embed="rId4" cstate="print"/>
          <a:srcRect/>
          <a:stretch>
            <a:fillRect/>
          </a:stretch>
        </p:blipFill>
        <p:spPr bwMode="auto">
          <a:xfrm>
            <a:off x="317658" y="5831622"/>
            <a:ext cx="384175" cy="384175"/>
          </a:xfrm>
          <a:prstGeom prst="rect">
            <a:avLst/>
          </a:prstGeom>
          <a:noFill/>
          <a:ln w="9525">
            <a:noFill/>
            <a:miter lim="800000"/>
            <a:headEnd/>
            <a:tailEnd/>
          </a:ln>
        </p:spPr>
      </p:pic>
    </p:spTree>
    <p:extLst>
      <p:ext uri="{BB962C8B-B14F-4D97-AF65-F5344CB8AC3E}">
        <p14:creationId xmlns:p14="http://schemas.microsoft.com/office/powerpoint/2010/main" val="692399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281" y="118377"/>
            <a:ext cx="8778706" cy="5409967"/>
          </a:xfrm>
          <a:prstGeom prst="rect">
            <a:avLst/>
          </a:prstGeom>
        </p:spPr>
      </p:pic>
      <p:sp>
        <p:nvSpPr>
          <p:cNvPr id="5" name="Rectangle 4"/>
          <p:cNvSpPr/>
          <p:nvPr/>
        </p:nvSpPr>
        <p:spPr>
          <a:xfrm>
            <a:off x="440052" y="436228"/>
            <a:ext cx="8074773" cy="468944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550092" y="679508"/>
            <a:ext cx="629174" cy="769441"/>
          </a:xfrm>
          <a:prstGeom prst="rect">
            <a:avLst/>
          </a:prstGeom>
          <a:noFill/>
        </p:spPr>
        <p:txBody>
          <a:bodyPr wrap="square" rtlCol="0">
            <a:spAutoFit/>
          </a:bodyPr>
          <a:lstStyle/>
          <a:p>
            <a:r>
              <a:rPr lang="en-US" sz="4400" dirty="0" smtClean="0"/>
              <a:t>1</a:t>
            </a:r>
            <a:endParaRPr lang="en-US" sz="4400" dirty="0"/>
          </a:p>
        </p:txBody>
      </p:sp>
      <p:sp>
        <p:nvSpPr>
          <p:cNvPr id="7" name="TextBox 6"/>
          <p:cNvSpPr txBox="1"/>
          <p:nvPr/>
        </p:nvSpPr>
        <p:spPr>
          <a:xfrm>
            <a:off x="973123" y="872779"/>
            <a:ext cx="6576969" cy="2092881"/>
          </a:xfrm>
          <a:prstGeom prst="rect">
            <a:avLst/>
          </a:prstGeom>
          <a:noFill/>
        </p:spPr>
        <p:txBody>
          <a:bodyPr wrap="square" rtlCol="0">
            <a:spAutoFit/>
          </a:bodyPr>
          <a:lstStyle/>
          <a:p>
            <a:pPr algn="ctr"/>
            <a:r>
              <a:rPr lang="en-US" sz="6600" dirty="0" smtClean="0"/>
              <a:t>Cell Topic</a:t>
            </a:r>
          </a:p>
          <a:p>
            <a:pPr algn="ctr"/>
            <a:r>
              <a:rPr lang="en-US" sz="3200" dirty="0" smtClean="0"/>
              <a:t>Name</a:t>
            </a:r>
          </a:p>
          <a:p>
            <a:pPr algn="ctr"/>
            <a:r>
              <a:rPr lang="en-US" sz="3200" dirty="0" smtClean="0"/>
              <a:t>Period</a:t>
            </a:r>
            <a:endParaRPr lang="en-US" sz="3200" dirty="0"/>
          </a:p>
        </p:txBody>
      </p:sp>
    </p:spTree>
    <p:extLst>
      <p:ext uri="{BB962C8B-B14F-4D97-AF65-F5344CB8AC3E}">
        <p14:creationId xmlns:p14="http://schemas.microsoft.com/office/powerpoint/2010/main" val="307554648"/>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7454"/>
            <a:ext cx="4613207" cy="2842936"/>
          </a:xfrm>
          <a:prstGeom prst="rect">
            <a:avLst/>
          </a:prstGeom>
        </p:spPr>
      </p:pic>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99203"/>
            <a:ext cx="4613207" cy="2842936"/>
          </a:xfrm>
          <a:prstGeom prst="rect">
            <a:avLst/>
          </a:prstGeom>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3207" y="237454"/>
            <a:ext cx="4613207" cy="2842936"/>
          </a:xfrm>
          <a:prstGeom prst="rect">
            <a:avLst/>
          </a:prstGeom>
        </p:spPr>
      </p:pic>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3206" y="3367713"/>
            <a:ext cx="4613207" cy="2842936"/>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1134" y="4411910"/>
            <a:ext cx="2409504" cy="1646148"/>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99742" y="1593907"/>
            <a:ext cx="1820287" cy="1285147"/>
          </a:xfrm>
          <a:prstGeom prst="rect">
            <a:avLst/>
          </a:prstGeom>
        </p:spPr>
      </p:pic>
      <p:sp>
        <p:nvSpPr>
          <p:cNvPr id="9" name="Rectangle 8"/>
          <p:cNvSpPr/>
          <p:nvPr/>
        </p:nvSpPr>
        <p:spPr>
          <a:xfrm>
            <a:off x="163217" y="377505"/>
            <a:ext cx="4286774" cy="25015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8375" y="3469896"/>
            <a:ext cx="4286774" cy="25015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763088" y="503339"/>
            <a:ext cx="612061" cy="584775"/>
          </a:xfrm>
          <a:prstGeom prst="rect">
            <a:avLst/>
          </a:prstGeom>
          <a:noFill/>
        </p:spPr>
        <p:txBody>
          <a:bodyPr wrap="square" rtlCol="0">
            <a:spAutoFit/>
          </a:bodyPr>
          <a:lstStyle/>
          <a:p>
            <a:r>
              <a:rPr lang="en-US" dirty="0" smtClean="0"/>
              <a:t> </a:t>
            </a:r>
            <a:r>
              <a:rPr lang="en-US" sz="3200" dirty="0" smtClean="0"/>
              <a:t>2</a:t>
            </a:r>
            <a:endParaRPr lang="en-US" sz="3200" dirty="0"/>
          </a:p>
        </p:txBody>
      </p:sp>
      <p:sp>
        <p:nvSpPr>
          <p:cNvPr id="12" name="TextBox 11"/>
          <p:cNvSpPr txBox="1"/>
          <p:nvPr/>
        </p:nvSpPr>
        <p:spPr>
          <a:xfrm>
            <a:off x="3784912" y="3571636"/>
            <a:ext cx="612061" cy="584775"/>
          </a:xfrm>
          <a:prstGeom prst="rect">
            <a:avLst/>
          </a:prstGeom>
          <a:noFill/>
        </p:spPr>
        <p:txBody>
          <a:bodyPr wrap="square" rtlCol="0">
            <a:spAutoFit/>
          </a:bodyPr>
          <a:lstStyle/>
          <a:p>
            <a:r>
              <a:rPr lang="en-US" dirty="0" smtClean="0"/>
              <a:t> </a:t>
            </a:r>
            <a:r>
              <a:rPr lang="en-US" sz="3200" dirty="0" smtClean="0"/>
              <a:t>3</a:t>
            </a:r>
            <a:endParaRPr lang="en-US" sz="3200" dirty="0"/>
          </a:p>
        </p:txBody>
      </p:sp>
      <p:sp>
        <p:nvSpPr>
          <p:cNvPr id="16" name="TextBox 15"/>
          <p:cNvSpPr txBox="1"/>
          <p:nvPr/>
        </p:nvSpPr>
        <p:spPr>
          <a:xfrm>
            <a:off x="700111" y="1270741"/>
            <a:ext cx="3212983" cy="646331"/>
          </a:xfrm>
          <a:prstGeom prst="rect">
            <a:avLst/>
          </a:prstGeom>
          <a:noFill/>
        </p:spPr>
        <p:txBody>
          <a:bodyPr wrap="square" rtlCol="0">
            <a:spAutoFit/>
          </a:bodyPr>
          <a:lstStyle/>
          <a:p>
            <a:r>
              <a:rPr lang="en-US" sz="3600" dirty="0" smtClean="0"/>
              <a:t>Cell Membrane</a:t>
            </a:r>
            <a:endParaRPr lang="en-US" sz="3600" dirty="0"/>
          </a:p>
        </p:txBody>
      </p:sp>
      <p:sp>
        <p:nvSpPr>
          <p:cNvPr id="17" name="TextBox 16"/>
          <p:cNvSpPr txBox="1"/>
          <p:nvPr/>
        </p:nvSpPr>
        <p:spPr>
          <a:xfrm>
            <a:off x="856135" y="4258151"/>
            <a:ext cx="3212983" cy="646331"/>
          </a:xfrm>
          <a:prstGeom prst="rect">
            <a:avLst/>
          </a:prstGeom>
          <a:noFill/>
        </p:spPr>
        <p:txBody>
          <a:bodyPr wrap="square" rtlCol="0">
            <a:spAutoFit/>
          </a:bodyPr>
          <a:lstStyle/>
          <a:p>
            <a:r>
              <a:rPr lang="en-US" sz="3600" smtClean="0"/>
              <a:t>Cytoplasm</a:t>
            </a:r>
            <a:endParaRPr lang="en-US" sz="3600" dirty="0"/>
          </a:p>
        </p:txBody>
      </p:sp>
      <p:sp>
        <p:nvSpPr>
          <p:cNvPr id="18" name="TextBox 17"/>
          <p:cNvSpPr txBox="1"/>
          <p:nvPr/>
        </p:nvSpPr>
        <p:spPr>
          <a:xfrm>
            <a:off x="4756558" y="637563"/>
            <a:ext cx="3389152" cy="369332"/>
          </a:xfrm>
          <a:prstGeom prst="rect">
            <a:avLst/>
          </a:prstGeom>
          <a:noFill/>
        </p:spPr>
        <p:txBody>
          <a:bodyPr wrap="square" rtlCol="0">
            <a:spAutoFit/>
          </a:bodyPr>
          <a:lstStyle/>
          <a:p>
            <a:r>
              <a:rPr lang="en-US" dirty="0" smtClean="0"/>
              <a:t>Function:</a:t>
            </a:r>
            <a:endParaRPr lang="en-US" dirty="0"/>
          </a:p>
        </p:txBody>
      </p:sp>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76423" y="556556"/>
            <a:ext cx="4167499" cy="811693"/>
          </a:xfrm>
          <a:prstGeom prst="rect">
            <a:avLst/>
          </a:prstGeom>
        </p:spPr>
      </p:pic>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76423" y="3708400"/>
            <a:ext cx="4152900" cy="635000"/>
          </a:xfrm>
          <a:prstGeom prst="rect">
            <a:avLst/>
          </a:prstGeom>
        </p:spPr>
      </p:pic>
    </p:spTree>
    <p:extLst>
      <p:ext uri="{BB962C8B-B14F-4D97-AF65-F5344CB8AC3E}">
        <p14:creationId xmlns:p14="http://schemas.microsoft.com/office/powerpoint/2010/main" val="1025428251"/>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7454"/>
            <a:ext cx="4613207" cy="2842936"/>
          </a:xfrm>
          <a:prstGeom prst="rect">
            <a:avLst/>
          </a:prstGeom>
        </p:spPr>
      </p:pic>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67713"/>
            <a:ext cx="4613207" cy="2842936"/>
          </a:xfrm>
          <a:prstGeom prst="rect">
            <a:avLst/>
          </a:prstGeom>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3207" y="237454"/>
            <a:ext cx="4613207" cy="2842936"/>
          </a:xfrm>
          <a:prstGeom prst="rect">
            <a:avLst/>
          </a:prstGeom>
        </p:spPr>
      </p:pic>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3206" y="3367713"/>
            <a:ext cx="4613207" cy="2842936"/>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3701" y="1252758"/>
            <a:ext cx="2199720" cy="1522884"/>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57900" y="3928758"/>
            <a:ext cx="2947722" cy="2026959"/>
          </a:xfrm>
          <a:prstGeom prst="rect">
            <a:avLst/>
          </a:prstGeom>
        </p:spPr>
      </p:pic>
      <p:sp>
        <p:nvSpPr>
          <p:cNvPr id="9" name="Rectangle 8"/>
          <p:cNvSpPr/>
          <p:nvPr/>
        </p:nvSpPr>
        <p:spPr>
          <a:xfrm>
            <a:off x="163217" y="377505"/>
            <a:ext cx="4286774" cy="25015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0473" y="3538406"/>
            <a:ext cx="4286774" cy="25015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755186" y="450932"/>
            <a:ext cx="612061" cy="584775"/>
          </a:xfrm>
          <a:prstGeom prst="rect">
            <a:avLst/>
          </a:prstGeom>
          <a:noFill/>
        </p:spPr>
        <p:txBody>
          <a:bodyPr wrap="square" rtlCol="0">
            <a:spAutoFit/>
          </a:bodyPr>
          <a:lstStyle/>
          <a:p>
            <a:r>
              <a:rPr lang="en-US" dirty="0" smtClean="0"/>
              <a:t> </a:t>
            </a:r>
            <a:r>
              <a:rPr lang="en-US" sz="3200" dirty="0"/>
              <a:t>4</a:t>
            </a:r>
          </a:p>
        </p:txBody>
      </p:sp>
      <p:sp>
        <p:nvSpPr>
          <p:cNvPr id="12" name="TextBox 11"/>
          <p:cNvSpPr txBox="1"/>
          <p:nvPr/>
        </p:nvSpPr>
        <p:spPr>
          <a:xfrm>
            <a:off x="3784912" y="3571636"/>
            <a:ext cx="612061" cy="584775"/>
          </a:xfrm>
          <a:prstGeom prst="rect">
            <a:avLst/>
          </a:prstGeom>
          <a:noFill/>
        </p:spPr>
        <p:txBody>
          <a:bodyPr wrap="square" rtlCol="0">
            <a:spAutoFit/>
          </a:bodyPr>
          <a:lstStyle/>
          <a:p>
            <a:r>
              <a:rPr lang="en-US" dirty="0" smtClean="0"/>
              <a:t> </a:t>
            </a:r>
            <a:r>
              <a:rPr lang="en-US" sz="3200" dirty="0"/>
              <a:t>5</a:t>
            </a:r>
          </a:p>
        </p:txBody>
      </p:sp>
      <p:sp>
        <p:nvSpPr>
          <p:cNvPr id="13" name="TextBox 12"/>
          <p:cNvSpPr txBox="1"/>
          <p:nvPr/>
        </p:nvSpPr>
        <p:spPr>
          <a:xfrm>
            <a:off x="683333" y="1035707"/>
            <a:ext cx="3536329" cy="1200329"/>
          </a:xfrm>
          <a:prstGeom prst="rect">
            <a:avLst/>
          </a:prstGeom>
          <a:noFill/>
        </p:spPr>
        <p:txBody>
          <a:bodyPr wrap="square" rtlCol="0">
            <a:spAutoFit/>
          </a:bodyPr>
          <a:lstStyle/>
          <a:p>
            <a:r>
              <a:rPr lang="en-US" sz="3600" smtClean="0"/>
              <a:t>Nuclear </a:t>
            </a:r>
            <a:r>
              <a:rPr lang="en-US" sz="3600" dirty="0" smtClean="0"/>
              <a:t>Membrane</a:t>
            </a:r>
            <a:endParaRPr lang="en-US" sz="3600" dirty="0"/>
          </a:p>
        </p:txBody>
      </p:sp>
      <p:sp>
        <p:nvSpPr>
          <p:cNvPr id="14" name="TextBox 13"/>
          <p:cNvSpPr txBox="1"/>
          <p:nvPr/>
        </p:nvSpPr>
        <p:spPr>
          <a:xfrm>
            <a:off x="953897" y="4337480"/>
            <a:ext cx="3536329" cy="646331"/>
          </a:xfrm>
          <a:prstGeom prst="rect">
            <a:avLst/>
          </a:prstGeom>
          <a:noFill/>
        </p:spPr>
        <p:txBody>
          <a:bodyPr wrap="square" rtlCol="0">
            <a:spAutoFit/>
          </a:bodyPr>
          <a:lstStyle/>
          <a:p>
            <a:r>
              <a:rPr lang="en-US" sz="3600" smtClean="0"/>
              <a:t>Nucleus</a:t>
            </a:r>
            <a:endParaRPr lang="en-US" sz="3600" dirty="0"/>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52524" y="3336687"/>
            <a:ext cx="7562784" cy="962963"/>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52524" y="407402"/>
            <a:ext cx="4140200" cy="876300"/>
          </a:xfrm>
          <a:prstGeom prst="rect">
            <a:avLst/>
          </a:prstGeom>
        </p:spPr>
      </p:pic>
    </p:spTree>
    <p:extLst>
      <p:ext uri="{BB962C8B-B14F-4D97-AF65-F5344CB8AC3E}">
        <p14:creationId xmlns:p14="http://schemas.microsoft.com/office/powerpoint/2010/main" val="112482347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5"/>
            <a:ext cx="7543800" cy="1060282"/>
          </a:xfrm>
        </p:spPr>
        <p:txBody>
          <a:bodyPr>
            <a:normAutofit/>
          </a:bodyPr>
          <a:lstStyle/>
          <a:p>
            <a:r>
              <a:rPr lang="en-US" sz="5400" dirty="0" smtClean="0"/>
              <a:t>Mitochondria</a:t>
            </a:r>
            <a:endParaRPr lang="en-US" sz="5400" dirty="0"/>
          </a:p>
        </p:txBody>
      </p:sp>
      <p:sp>
        <p:nvSpPr>
          <p:cNvPr id="4" name="Content Placeholder 3"/>
          <p:cNvSpPr>
            <a:spLocks noGrp="1"/>
          </p:cNvSpPr>
          <p:nvPr>
            <p:ph sz="half" idx="2"/>
          </p:nvPr>
        </p:nvSpPr>
        <p:spPr/>
        <p:txBody>
          <a:bodyPr>
            <a:normAutofit lnSpcReduction="10000"/>
          </a:bodyPr>
          <a:lstStyle/>
          <a:p>
            <a:pPr lvl="0"/>
            <a:r>
              <a:rPr lang="en-US" sz="3200" dirty="0" smtClean="0"/>
              <a:t>The powerhouse of the cell</a:t>
            </a:r>
          </a:p>
          <a:p>
            <a:pPr lvl="0"/>
            <a:r>
              <a:rPr lang="en-US" sz="3200" b="1" u="sng" dirty="0" smtClean="0"/>
              <a:t>Provide energy for the cell </a:t>
            </a:r>
          </a:p>
          <a:p>
            <a:pPr lvl="0"/>
            <a:r>
              <a:rPr lang="en-US" sz="3200" dirty="0" smtClean="0"/>
              <a:t>Breaks down sugar (glucose) for energy</a:t>
            </a:r>
          </a:p>
          <a:p>
            <a:pPr lvl="0"/>
            <a:r>
              <a:rPr lang="en-US" sz="3200" dirty="0" smtClean="0"/>
              <a:t>Found in both plant and animal cells</a:t>
            </a:r>
          </a:p>
          <a:p>
            <a:endParaRPr lang="en-US" dirty="0"/>
          </a:p>
        </p:txBody>
      </p:sp>
      <p:pic>
        <p:nvPicPr>
          <p:cNvPr id="5" name="Content Placeholder 4" descr="http://www.nsf.gov/news/overviews/biology/assets/interact08.jpg"/>
          <p:cNvPicPr>
            <a:picLocks noGrp="1"/>
          </p:cNvPicPr>
          <p:nvPr>
            <p:ph sz="half" idx="1"/>
          </p:nvPr>
        </p:nvPicPr>
        <p:blipFill>
          <a:blip r:embed="rId2" r:link="rId3" cstate="print"/>
          <a:srcRect/>
          <a:stretch>
            <a:fillRect/>
          </a:stretch>
        </p:blipFill>
        <p:spPr bwMode="auto">
          <a:xfrm>
            <a:off x="271850" y="1845735"/>
            <a:ext cx="3897398" cy="3601771"/>
          </a:xfrm>
          <a:prstGeom prst="rect">
            <a:avLst/>
          </a:prstGeom>
          <a:noFill/>
          <a:ln w="9525">
            <a:noFill/>
            <a:miter lim="800000"/>
            <a:headEnd/>
            <a:tailEnd/>
          </a:ln>
        </p:spPr>
      </p:pic>
      <p:sp>
        <p:nvSpPr>
          <p:cNvPr id="6" name="5-Point Star 5">
            <a:hlinkClick r:id="rId4" action="ppaction://hlinkfile"/>
          </p:cNvPr>
          <p:cNvSpPr/>
          <p:nvPr/>
        </p:nvSpPr>
        <p:spPr>
          <a:xfrm>
            <a:off x="8534400" y="6248400"/>
            <a:ext cx="381000" cy="3810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http://www.biologycorner.com/resources/mitochondria.jpg"/>
          <p:cNvPicPr/>
          <p:nvPr/>
        </p:nvPicPr>
        <p:blipFill>
          <a:blip r:embed="rId5" cstate="print"/>
          <a:srcRect/>
          <a:stretch>
            <a:fillRect/>
          </a:stretch>
        </p:blipFill>
        <p:spPr bwMode="auto">
          <a:xfrm>
            <a:off x="6685005" y="286606"/>
            <a:ext cx="2039895" cy="1060282"/>
          </a:xfrm>
          <a:prstGeom prst="rect">
            <a:avLst/>
          </a:prstGeom>
          <a:noFill/>
          <a:ln w="9525">
            <a:noFill/>
            <a:miter lim="800000"/>
            <a:headEnd/>
            <a:tailEnd/>
          </a:ln>
        </p:spPr>
      </p:pic>
    </p:spTree>
    <p:extLst>
      <p:ext uri="{BB962C8B-B14F-4D97-AF65-F5344CB8AC3E}">
        <p14:creationId xmlns:p14="http://schemas.microsoft.com/office/powerpoint/2010/main" val="1914403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045" y="-121169"/>
            <a:ext cx="8061549" cy="1233277"/>
          </a:xfrm>
        </p:spPr>
        <p:txBody>
          <a:bodyPr>
            <a:normAutofit/>
          </a:bodyPr>
          <a:lstStyle/>
          <a:p>
            <a:r>
              <a:rPr lang="en-US" dirty="0" smtClean="0"/>
              <a:t>Endoplasmic Reticulum</a:t>
            </a:r>
            <a:endParaRPr lang="en-US" dirty="0"/>
          </a:p>
        </p:txBody>
      </p:sp>
      <p:sp>
        <p:nvSpPr>
          <p:cNvPr id="4" name="Content Placeholder 3"/>
          <p:cNvSpPr>
            <a:spLocks noGrp="1"/>
          </p:cNvSpPr>
          <p:nvPr>
            <p:ph sz="half" idx="2"/>
          </p:nvPr>
        </p:nvSpPr>
        <p:spPr>
          <a:xfrm>
            <a:off x="4663439" y="1754659"/>
            <a:ext cx="4369349" cy="4114436"/>
          </a:xfrm>
        </p:spPr>
        <p:txBody>
          <a:bodyPr>
            <a:normAutofit lnSpcReduction="10000"/>
          </a:bodyPr>
          <a:lstStyle/>
          <a:p>
            <a:pPr lvl="0"/>
            <a:r>
              <a:rPr lang="en-US" sz="4000" dirty="0" smtClean="0"/>
              <a:t>Is the highway system of the cell</a:t>
            </a:r>
          </a:p>
          <a:p>
            <a:pPr lvl="0"/>
            <a:r>
              <a:rPr lang="en-US" sz="4000" dirty="0" smtClean="0"/>
              <a:t>Is the passageway that </a:t>
            </a:r>
            <a:r>
              <a:rPr lang="en-US" sz="4000" b="1" u="sng" dirty="0" smtClean="0"/>
              <a:t>carry proteins and other materials from one part of the cell to another</a:t>
            </a:r>
          </a:p>
          <a:p>
            <a:endParaRPr lang="en-US" dirty="0"/>
          </a:p>
        </p:txBody>
      </p:sp>
      <p:pic>
        <p:nvPicPr>
          <p:cNvPr id="5" name="Picture 2"/>
          <p:cNvPicPr>
            <a:picLocks noGrp="1" noChangeAspect="1" noChangeArrowheads="1"/>
          </p:cNvPicPr>
          <p:nvPr>
            <p:ph sz="half" idx="1"/>
          </p:nvPr>
        </p:nvPicPr>
        <p:blipFill>
          <a:blip r:embed="rId2" cstate="print"/>
          <a:srcRect/>
          <a:stretch>
            <a:fillRect/>
          </a:stretch>
        </p:blipFill>
        <p:spPr bwMode="auto">
          <a:xfrm>
            <a:off x="234779" y="2623344"/>
            <a:ext cx="4038600" cy="3028950"/>
          </a:xfrm>
          <a:prstGeom prst="rect">
            <a:avLst/>
          </a:prstGeom>
          <a:noFill/>
          <a:ln w="9525">
            <a:noFill/>
            <a:miter lim="800000"/>
            <a:headEnd/>
            <a:tailEnd/>
          </a:ln>
          <a:effectLst/>
        </p:spPr>
      </p:pic>
    </p:spTree>
    <p:extLst>
      <p:ext uri="{BB962C8B-B14F-4D97-AF65-F5344CB8AC3E}">
        <p14:creationId xmlns:p14="http://schemas.microsoft.com/office/powerpoint/2010/main" val="1750016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241" y="0"/>
            <a:ext cx="7543800" cy="961428"/>
          </a:xfrm>
        </p:spPr>
        <p:txBody>
          <a:bodyPr/>
          <a:lstStyle/>
          <a:p>
            <a:r>
              <a:rPr lang="en-US" dirty="0" smtClean="0"/>
              <a:t>Smooth E. R. and Rough E.R</a:t>
            </a:r>
            <a:endParaRPr lang="en-US"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23470" y="1248033"/>
            <a:ext cx="7555556" cy="5234678"/>
          </a:xfrm>
        </p:spPr>
      </p:pic>
    </p:spTree>
    <p:extLst>
      <p:ext uri="{BB962C8B-B14F-4D97-AF65-F5344CB8AC3E}">
        <p14:creationId xmlns:p14="http://schemas.microsoft.com/office/powerpoint/2010/main" val="154046242"/>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02006FA4-1611-4B07-AF7F-85CF6D20EB3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Retrospect</Template>
  <TotalTime>26827</TotalTime>
  <Words>7860</Words>
  <Application>Microsoft Macintosh PowerPoint</Application>
  <PresentationFormat>On-screen Show (4:3)</PresentationFormat>
  <Paragraphs>1841</Paragraphs>
  <Slides>476</Slides>
  <Notes>12</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476</vt:i4>
      </vt:variant>
    </vt:vector>
  </HeadingPairs>
  <TitlesOfParts>
    <vt:vector size="492" baseType="lpstr">
      <vt:lpstr>Calibri</vt:lpstr>
      <vt:lpstr>Calibri Light</vt:lpstr>
      <vt:lpstr>Comic Sans MS</vt:lpstr>
      <vt:lpstr>Helvetica</vt:lpstr>
      <vt:lpstr>Helvetica Light</vt:lpstr>
      <vt:lpstr>Janda Everyday Casual</vt:lpstr>
      <vt:lpstr>KG Second Chances Sketch</vt:lpstr>
      <vt:lpstr>Lucida Bright</vt:lpstr>
      <vt:lpstr>Mangal</vt:lpstr>
      <vt:lpstr>ＭＳ Ｐゴシック</vt:lpstr>
      <vt:lpstr>Segoe UI</vt:lpstr>
      <vt:lpstr>Times</vt:lpstr>
      <vt:lpstr>Times New Roman</vt:lpstr>
      <vt:lpstr>Wingdings</vt:lpstr>
      <vt:lpstr>Arial</vt:lpstr>
      <vt:lpstr>Retrospect</vt:lpstr>
      <vt:lpstr>PowerPoint Presentation</vt:lpstr>
      <vt:lpstr>PowerPoint Presentation</vt:lpstr>
      <vt:lpstr>PowerPoint Presentation</vt:lpstr>
      <vt:lpstr>PowerPoint Presentation</vt:lpstr>
      <vt:lpstr>PowerPoint Presentation</vt:lpstr>
      <vt:lpstr>Anton van Leeuwenhoek</vt:lpstr>
      <vt:lpstr>PowerPoint Presentation</vt:lpstr>
      <vt:lpstr>PowerPoint Presentation</vt:lpstr>
      <vt:lpstr>PowerPoint Presentation</vt:lpstr>
      <vt:lpstr>1. All living things are composed of cells.        </vt:lpstr>
      <vt:lpstr>1. All living things are composed of cells.        </vt:lpstr>
      <vt:lpstr>1. All living things are composed of cells.        </vt:lpstr>
      <vt:lpstr>2. Cells are the basic unit of structure AND function of life. </vt:lpstr>
      <vt:lpstr>3. All cells come from preexisting cells.         https://youtu.be/XdKvdURrtDs     EXCEPT THE 1st Cell  </vt:lpstr>
      <vt:lpstr>EXCEPTION: Viruses </vt:lpstr>
      <vt:lpstr>PowerPoint Presentation</vt:lpstr>
      <vt:lpstr>PowerPoint Presentation</vt:lpstr>
      <vt:lpstr>PowerPoint Presentation</vt:lpstr>
      <vt:lpstr>PowerPoint Presentation</vt:lpstr>
      <vt:lpstr>PowerPoint Presentation</vt:lpstr>
      <vt:lpstr>PowerPoint Presentation</vt:lpstr>
      <vt:lpstr>LE-A Lab Goals..</vt:lpstr>
      <vt:lpstr>Lab Goals.. To understand a dichotomous key To construct your own dichotomous key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All living things are composed of cells.        </vt:lpstr>
      <vt:lpstr>1. All living things are composed of cells.        </vt:lpstr>
      <vt:lpstr>1. All living things are composed of cells.        </vt:lpstr>
      <vt:lpstr>2. Cells are the basic unit of structure AND function of life. </vt:lpstr>
      <vt:lpstr>3. All cells come from preexisting cells.         https://youtu.be/XdKvdURrtDs     EXCEPT THE 1st Cell  </vt:lpstr>
      <vt:lpstr>EXCEPTION: Viruses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Euglena Observation Lab Goals…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Cell Structure</vt:lpstr>
      <vt:lpstr>Cell Membrane</vt:lpstr>
      <vt:lpstr>Cell Membrane</vt:lpstr>
      <vt:lpstr>The Cytoplasm</vt:lpstr>
      <vt:lpstr>The Cytoplasm</vt:lpstr>
      <vt:lpstr>Nuclear Membrane</vt:lpstr>
      <vt:lpstr>Nucleus</vt:lpstr>
      <vt:lpstr>Nucleus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Mitochondria</vt:lpstr>
      <vt:lpstr>Endoplasmic Reticulum</vt:lpstr>
      <vt:lpstr>Smooth E. R. and Rough E.R</vt:lpstr>
      <vt:lpstr>Ribosomes</vt:lpstr>
      <vt:lpstr>Golgi Bodies</vt:lpstr>
      <vt:lpstr>Lysosomes</vt:lpstr>
      <vt:lpstr>Nucleolus</vt:lpstr>
      <vt:lpstr>Vacuoles</vt:lpstr>
      <vt:lpstr>Centrioles</vt:lpstr>
      <vt:lpstr>Cell Wall</vt:lpstr>
      <vt:lpstr>Chloroplast</vt:lpstr>
      <vt:lpstr>Chromosomes</vt:lpstr>
      <vt:lpstr>PowerPoint Presentation</vt:lpstr>
      <vt:lpstr>PowerPoint Presentation</vt:lpstr>
      <vt:lpstr>Name that Organelle</vt:lpstr>
      <vt:lpstr>Nucleus Function?</vt:lpstr>
      <vt:lpstr>Name that Organelle</vt:lpstr>
      <vt:lpstr>Cell Membrane Function?</vt:lpstr>
      <vt:lpstr>Name that Organelle</vt:lpstr>
      <vt:lpstr>Name that Organelle</vt:lpstr>
      <vt:lpstr>Cytoplasm Function?</vt:lpstr>
      <vt:lpstr>Name that Organelle</vt:lpstr>
      <vt:lpstr>Nuclear Membrane Function?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Golgi Bodies</vt:lpstr>
      <vt:lpstr>Lysosomes</vt:lpstr>
      <vt:lpstr>Nucleolus</vt:lpstr>
      <vt:lpstr>Vacuoles</vt:lpstr>
      <vt:lpstr>Centrosome / Centrioles</vt:lpstr>
      <vt:lpstr>Chloroplast</vt:lpstr>
      <vt:lpstr>Cell Wall</vt:lpstr>
      <vt:lpstr>Chromosomes</vt:lpstr>
      <vt:lpstr>PowerPoint Presentation</vt:lpstr>
      <vt:lpstr>LE-A Plant Cell Observation Lab Goals..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Golgi Bodies</vt:lpstr>
      <vt:lpstr>Lysosomes</vt:lpstr>
      <vt:lpstr>Nucleolus</vt:lpstr>
      <vt:lpstr>Vacuoles</vt:lpstr>
      <vt:lpstr>Centrosome / Centrioles</vt:lpstr>
      <vt:lpstr>Chloroplast</vt:lpstr>
      <vt:lpstr>Cell Wall</vt:lpstr>
      <vt:lpstr>Chromosomes</vt:lpstr>
      <vt:lpstr>PowerPoint Presentation</vt:lpstr>
      <vt:lpstr>PowerPoint Presentation</vt:lpstr>
      <vt:lpstr>PowerPoint Presentation</vt:lpstr>
      <vt:lpstr>PowerPoint Presentation</vt:lpstr>
      <vt:lpstr>PowerPoint Presentation</vt:lpstr>
      <vt:lpstr>PowerPoint Presentation</vt:lpstr>
      <vt:lpstr>Cell Membrane (Plasma Membrane)</vt:lpstr>
      <vt:lpstr>The Cell Membrane</vt:lpstr>
      <vt:lpstr>The Cell Membrane: Bi-Lipid Layer</vt:lpstr>
      <vt:lpstr>Semi-Permeable Membrane</vt:lpstr>
      <vt:lpstr>PowerPoint Presentation</vt:lpstr>
      <vt:lpstr>Lipids</vt:lpstr>
      <vt:lpstr>Proteins</vt:lpstr>
      <vt:lpstr>Receptors</vt:lpstr>
      <vt:lpstr>PowerPoint Presentation</vt:lpstr>
      <vt:lpstr>PowerPoint Presentation</vt:lpstr>
      <vt:lpstr>PowerPoint Presentation</vt:lpstr>
      <vt:lpstr>PowerPoint Presentation</vt:lpstr>
      <vt:lpstr>PowerPoint Presentation</vt:lpstr>
      <vt:lpstr>Cell Membrane (Plasma Membrane)</vt:lpstr>
      <vt:lpstr>The Cell Membrane</vt:lpstr>
      <vt:lpstr>The Cell Membrane: Bi-Lipid Layer</vt:lpstr>
      <vt:lpstr>Semi-Permeable Membrane</vt:lpstr>
      <vt:lpstr>PowerPoint Presentation</vt:lpstr>
      <vt:lpstr>Lipids</vt:lpstr>
      <vt:lpstr>Proteins</vt:lpstr>
      <vt:lpstr>Receptors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Protection </vt:lpstr>
      <vt:lpstr>B. Aids in Cell Communication </vt:lpstr>
      <vt:lpstr>B. Aids in Cell Communication Hormones</vt:lpstr>
      <vt:lpstr>B. Aids in Cell Communication Hormones</vt:lpstr>
      <vt:lpstr>B. Aids in Cell Communication Hormones</vt:lpstr>
      <vt:lpstr>B. Aids in Cell Communication Hormones</vt:lpstr>
      <vt:lpstr>B. Aids in Cell Communication Neurotransmitters   </vt:lpstr>
      <vt:lpstr>B. Aids in Cell Communication Neurotransmitters   Neuron / Nerve Signals </vt:lpstr>
      <vt:lpstr>B. Aids in Cell Communication Neurotransmitters   Neuron / Nerve Signals</vt:lpstr>
      <vt:lpstr>C. Controls What Goes In/Out</vt:lpstr>
      <vt:lpstr>C. Controls What Goes In/Out</vt:lpstr>
      <vt:lpstr>C. Controls What Goes In/Out</vt:lpstr>
      <vt:lpstr>PowerPoint Presentation</vt:lpstr>
      <vt:lpstr>C. Controls What Goes In/Out Passive Transport</vt:lpstr>
      <vt:lpstr>C. Controls What Goes In/Out Passive Transport</vt:lpstr>
      <vt:lpstr>C. Controls What Goes In/Out Passive Transport</vt:lpstr>
      <vt:lpstr>PowerPoint Presentation</vt:lpstr>
      <vt:lpstr>PowerPoint Presentation</vt:lpstr>
      <vt:lpstr>C. Controls What Goes In/Out Active Transport</vt:lpstr>
      <vt:lpstr>C. Controls What Goes In/Out Active Transport</vt:lpstr>
      <vt:lpstr>C. Controls What Goes In/Out Active Transport</vt:lpstr>
      <vt:lpstr>C. Controls What Goes In/Out Active Transport</vt:lpstr>
      <vt:lpstr>C. Controls What Goes In/Out Active Transportation Phagocytosis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Protection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Protection </vt:lpstr>
      <vt:lpstr>B. Aids in Cell Communication </vt:lpstr>
      <vt:lpstr>B. Aids in Cell Communication Hormones</vt:lpstr>
      <vt:lpstr>B. Aids in Cell Communication Hormones</vt:lpstr>
      <vt:lpstr>B. Aids in Cell Communication Hormones</vt:lpstr>
      <vt:lpstr>B. Aids in Cell Communication Hormones</vt:lpstr>
      <vt:lpstr>B. Aids in Cell Communication Neurotransmitters   </vt:lpstr>
      <vt:lpstr>B. Aids in Cell Communication Neurotransmitters   Neuron / Nerve Signals </vt:lpstr>
      <vt:lpstr>B. Aids in Cell Communication Neurotransmitters   Neuron / Nerve Signals</vt:lpstr>
      <vt:lpstr>C. Controls What Goes In/Out</vt:lpstr>
      <vt:lpstr>C. Controls What Goes In/Out</vt:lpstr>
      <vt:lpstr>C. Controls What Goes In/Out</vt:lpstr>
      <vt:lpstr>PowerPoint Presentation</vt:lpstr>
      <vt:lpstr>C. Controls What Goes In/Out Passive Transport</vt:lpstr>
      <vt:lpstr>C. Controls What Goes In/Out Passive Transport</vt:lpstr>
      <vt:lpstr>C. Controls What Goes In/Out Passive Transport</vt:lpstr>
      <vt:lpstr>PowerPoint Presentation</vt:lpstr>
      <vt:lpstr>PowerPoint Presentation</vt:lpstr>
      <vt:lpstr>C. Controls What Goes In/Out Active Transport</vt:lpstr>
      <vt:lpstr>C. Controls What Goes In/Out Active Transport</vt:lpstr>
      <vt:lpstr>C. Controls What Goes In/Out Active Transport</vt:lpstr>
      <vt:lpstr>C. Controls What Goes In/Out Active Transport</vt:lpstr>
      <vt:lpstr>C. Controls What Goes In/Out Active Transportation Phagocytosis</vt:lpstr>
      <vt:lpstr>PowerPoint Presentation</vt:lpstr>
      <vt:lpstr>PowerPoint Presentation</vt:lpstr>
      <vt:lpstr>PowerPoint Presentation</vt:lpstr>
      <vt:lpstr>PowerPoint Presentation</vt:lpstr>
      <vt:lpstr>PowerPoint Presentation</vt:lpstr>
      <vt:lpstr>C. Controls What Goes In/Out Passive Transport</vt:lpstr>
      <vt:lpstr>C. Controls What Goes In/Out Passive Transport</vt:lpstr>
      <vt:lpstr>PowerPoint Presentation</vt:lpstr>
      <vt:lpstr>PowerPoint Presentation</vt:lpstr>
      <vt:lpstr>C. Controls What Goes In/Out Active Transport</vt:lpstr>
      <vt:lpstr>C. Controls What Goes In/Out Active Transport</vt:lpstr>
      <vt:lpstr>C. Controls What Goes In/Out Active Transport</vt:lpstr>
      <vt:lpstr>C. Controls What Goes In/Out Active Transport</vt:lpstr>
      <vt:lpstr>C. Controls What Goes In/Out Active Transportation Phagocytosis</vt:lpstr>
      <vt:lpstr>Cell Transport </vt:lpstr>
      <vt:lpstr>Cell Transport </vt:lpstr>
      <vt:lpstr>Cell Transport </vt:lpstr>
      <vt:lpstr>Cell Transport </vt:lpstr>
      <vt:lpstr>Cell Transport </vt:lpstr>
      <vt:lpstr>PowerPoint Presentation</vt:lpstr>
      <vt:lpstr>Cell Transport </vt:lpstr>
      <vt:lpstr>PowerPoint Presentation</vt:lpstr>
      <vt:lpstr>Cell Transport </vt:lpstr>
      <vt:lpstr>PowerPoint Presentation</vt:lpstr>
      <vt:lpstr>Cell Transport </vt:lpstr>
      <vt:lpstr>PowerPoint Presentation</vt:lpstr>
      <vt:lpstr>Cell Transport </vt:lpstr>
      <vt:lpstr>PowerPoint Presentation</vt:lpstr>
      <vt:lpstr>Cell Transport </vt:lpstr>
      <vt:lpstr>PowerPoint Presentation</vt:lpstr>
      <vt:lpstr>Cell Transport </vt:lpstr>
      <vt:lpstr>PowerPoint Presentation</vt:lpstr>
      <vt:lpstr>Cell Transport </vt:lpstr>
      <vt:lpstr>PowerPoint Presentation</vt:lpstr>
      <vt:lpstr>Cell Transport </vt:lpstr>
      <vt:lpstr>Cell Transport </vt:lpstr>
      <vt:lpstr>Cell Transport </vt:lpstr>
      <vt:lpstr>Cell Transport </vt:lpstr>
      <vt:lpstr>Cell Transport </vt:lpstr>
      <vt:lpstr>Cell Transport </vt:lpstr>
      <vt:lpstr>Cell Transport </vt:lpstr>
      <vt:lpstr>Cell Transport </vt:lpstr>
      <vt:lpstr>Cell Transport </vt:lpstr>
      <vt:lpstr>Cell Transport </vt:lpstr>
      <vt:lpstr>Cell Transport </vt:lpstr>
      <vt:lpstr>Cell Transport </vt:lpstr>
      <vt:lpstr>Cell Transport </vt:lpstr>
      <vt:lpstr>Cell Transport </vt:lpstr>
      <vt:lpstr>Cell Transport </vt:lpstr>
      <vt:lpstr>PowerPoint Presentation</vt:lpstr>
      <vt:lpstr>Cell Transport </vt:lpstr>
      <vt:lpstr>PowerPoint Presentation</vt:lpstr>
      <vt:lpstr>Cell Transport </vt:lpstr>
      <vt:lpstr>PowerPoint Presentation</vt:lpstr>
      <vt:lpstr>Cell Transport </vt:lpstr>
      <vt:lpstr>PowerPoint Presentation</vt:lpstr>
      <vt:lpstr>Cell Transport </vt:lpstr>
      <vt:lpstr>Cell Transport </vt:lpstr>
      <vt:lpstr>Cell Transport </vt:lpstr>
      <vt:lpstr>PowerPoint Presentation</vt:lpstr>
      <vt:lpstr>Cell Transport </vt:lpstr>
      <vt:lpstr>Cell Transport </vt:lpstr>
      <vt:lpstr>Cell Transport </vt:lpstr>
      <vt:lpstr>Cell Transport </vt:lpstr>
      <vt:lpstr>Cell Transport </vt:lpstr>
      <vt:lpstr>Cell Transport </vt:lpstr>
      <vt:lpstr>PowerPoint Presentation</vt:lpstr>
      <vt:lpstr>PowerPoint Presentation</vt:lpstr>
      <vt:lpstr>PowerPoint Presentation</vt:lpstr>
      <vt:lpstr>PowerPoint Presentation</vt:lpstr>
      <vt:lpstr>PowerPoint Presentation</vt:lpstr>
      <vt:lpstr>PowerPoint Presentation</vt:lpstr>
      <vt:lpstr>Absorption = Diffusion across the CELL MEMBRANE.</vt:lpstr>
      <vt:lpstr>RED ONION IN FRESH WATER</vt:lpstr>
      <vt:lpstr>PowerPoint Presentation</vt:lpstr>
      <vt:lpstr>PowerPoint Presentation</vt:lpstr>
      <vt:lpstr>PowerPoint Presentation</vt:lpstr>
      <vt:lpstr>PowerPoint Presentation</vt:lpstr>
      <vt:lpstr>PowerPoint Presentation</vt:lpstr>
      <vt:lpstr>RED ONION IN SALT WATER</vt:lpstr>
      <vt:lpstr>PowerPoint Presentation</vt:lpstr>
      <vt:lpstr>PowerPoint Presentation</vt:lpstr>
      <vt:lpstr>PowerPoint Presentation</vt:lpstr>
      <vt:lpstr>PowerPoint Presentation</vt:lpstr>
      <vt:lpstr>Draw/stick a mustache on your face to show you are here today!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see a Urologist?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Healthy vs. Cancerous Cell Video Questions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Draw a tool model</vt:lpstr>
      <vt:lpstr>Goal…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 Controls What Goes In/Out Passive Transport</vt:lpstr>
      <vt:lpstr>C. Controls What Goes In/Out Passive Transport</vt:lpstr>
      <vt:lpstr>PowerPoint Presentation</vt:lpstr>
      <vt:lpstr>PowerPoint Presentation</vt:lpstr>
      <vt:lpstr>C. Controls What Goes In/Out Active Transport</vt:lpstr>
      <vt:lpstr>C. Controls What Goes In/Out Active Transport</vt:lpstr>
      <vt:lpstr>C. Controls What Goes In/Out Active Transport</vt:lpstr>
      <vt:lpstr>C. Controls What Goes In/Out Active Transport</vt:lpstr>
      <vt:lpstr>C. Controls What Goes In/Out Active Transportation Phagocytosis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Absorption = Diffusion across the CELL MEMBRANE.</vt:lpstr>
      <vt:lpstr>RED ONION IN FRESH WATER</vt:lpstr>
      <vt:lpstr>PowerPoint Presentation</vt:lpstr>
      <vt:lpstr>PowerPoint Presentation</vt:lpstr>
      <vt:lpstr>PowerPoint Presentation</vt:lpstr>
      <vt:lpstr>PowerPoint Presentation</vt:lpstr>
      <vt:lpstr>PowerPoint Presentation</vt:lpstr>
      <vt:lpstr>RED ONION IN SALT WATER</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15.0040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Station 1</dc:title>
  <dc:subject/>
  <dc:creator>Jeff Jason</dc:creator>
  <cp:keywords/>
  <dc:description/>
  <cp:lastModifiedBy>Emily Umile</cp:lastModifiedBy>
  <cp:revision>340</cp:revision>
  <cp:lastPrinted>2017-12-08T14:32:49Z</cp:lastPrinted>
  <dcterms:created xsi:type="dcterms:W3CDTF">2014-10-21T18:46:03Z</dcterms:created>
  <dcterms:modified xsi:type="dcterms:W3CDTF">2017-12-15T18:51:31Z</dcterms:modified>
  <cp:category/>
</cp:coreProperties>
</file>