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3" autoAdjust="0"/>
    <p:restoredTop sz="94660"/>
  </p:normalViewPr>
  <p:slideViewPr>
    <p:cSldViewPr snapToGrid="0">
      <p:cViewPr varScale="1">
        <p:scale>
          <a:sx n="74" d="100"/>
          <a:sy n="74" d="100"/>
        </p:scale>
        <p:origin x="-58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3F906D79-3D70-44F6-A0FA-2DFA53B2A3E4}"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423343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3F906D79-3D70-44F6-A0FA-2DFA53B2A3E4}"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318407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3F906D79-3D70-44F6-A0FA-2DFA53B2A3E4}"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218167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3F906D79-3D70-44F6-A0FA-2DFA53B2A3E4}"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149919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F906D79-3D70-44F6-A0FA-2DFA53B2A3E4}" type="datetimeFigureOut">
              <a:rPr lang="en-US" smtClean="0"/>
              <a:t>11/2/2017</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358284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3F906D79-3D70-44F6-A0FA-2DFA53B2A3E4}"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328936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3F906D79-3D70-44F6-A0FA-2DFA53B2A3E4}" type="datetimeFigureOut">
              <a:rPr lang="en-US" smtClean="0"/>
              <a:t>11/2/2017</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286366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3F906D79-3D70-44F6-A0FA-2DFA53B2A3E4}" type="datetimeFigureOut">
              <a:rPr lang="en-US" smtClean="0"/>
              <a:t>11/2/2017</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79550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F906D79-3D70-44F6-A0FA-2DFA53B2A3E4}" type="datetimeFigureOut">
              <a:rPr lang="en-US" smtClean="0"/>
              <a:t>11/2/2017</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13420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F906D79-3D70-44F6-A0FA-2DFA53B2A3E4}"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359983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F906D79-3D70-44F6-A0FA-2DFA53B2A3E4}" type="datetimeFigureOut">
              <a:rPr lang="en-US" smtClean="0"/>
              <a:t>11/2/2017</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E719DF8-9C93-4976-8076-9E572A7AAA71}" type="slidenum">
              <a:rPr lang="en-US" smtClean="0"/>
              <a:t>‹#›</a:t>
            </a:fld>
            <a:endParaRPr lang="en-US"/>
          </a:p>
        </p:txBody>
      </p:sp>
    </p:spTree>
    <p:extLst>
      <p:ext uri="{BB962C8B-B14F-4D97-AF65-F5344CB8AC3E}">
        <p14:creationId xmlns:p14="http://schemas.microsoft.com/office/powerpoint/2010/main" val="219468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06D79-3D70-44F6-A0FA-2DFA53B2A3E4}" type="datetimeFigureOut">
              <a:rPr lang="en-US" smtClean="0"/>
              <a:t>11/2/2017</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19DF8-9C93-4976-8076-9E572A7AAA71}" type="slidenum">
              <a:rPr lang="en-US" smtClean="0"/>
              <a:t>‹#›</a:t>
            </a:fld>
            <a:endParaRPr lang="en-US"/>
          </a:p>
        </p:txBody>
      </p:sp>
    </p:spTree>
    <p:extLst>
      <p:ext uri="{BB962C8B-B14F-4D97-AF65-F5344CB8AC3E}">
        <p14:creationId xmlns:p14="http://schemas.microsoft.com/office/powerpoint/2010/main" val="64872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2000" cy="914400"/>
          </a:xfrm>
        </p:spPr>
        <p:txBody>
          <a:bodyPr>
            <a:normAutofit/>
          </a:bodyPr>
          <a:lstStyle/>
          <a:p>
            <a:r>
              <a:rPr lang="en-US" dirty="0" err="1" smtClean="0"/>
              <a:t>Especializacion</a:t>
            </a:r>
            <a:r>
              <a:rPr lang="en-US" dirty="0" smtClean="0"/>
              <a:t> y </a:t>
            </a:r>
            <a:r>
              <a:rPr lang="en-US" dirty="0" err="1" smtClean="0"/>
              <a:t>organizacion</a:t>
            </a:r>
            <a:r>
              <a:rPr lang="en-US" dirty="0" smtClean="0"/>
              <a:t> cellular</a:t>
            </a:r>
            <a:endParaRPr lang="en-US" dirty="0"/>
          </a:p>
        </p:txBody>
      </p:sp>
      <p:sp>
        <p:nvSpPr>
          <p:cNvPr id="3" name="Subtítulo 2"/>
          <p:cNvSpPr>
            <a:spLocks noGrp="1"/>
          </p:cNvSpPr>
          <p:nvPr>
            <p:ph type="subTitle" idx="1"/>
          </p:nvPr>
        </p:nvSpPr>
        <p:spPr>
          <a:xfrm>
            <a:off x="0" y="914400"/>
            <a:ext cx="12192000" cy="2493818"/>
          </a:xfrm>
        </p:spPr>
        <p:txBody>
          <a:bodyPr/>
          <a:lstStyle/>
          <a:p>
            <a:endParaRPr lang="en-US" dirty="0" smtClean="0"/>
          </a:p>
          <a:p>
            <a:endParaRPr lang="en-US" dirty="0"/>
          </a:p>
          <a:p>
            <a:endParaRPr lang="en-US" dirty="0"/>
          </a:p>
        </p:txBody>
      </p:sp>
      <p:pic>
        <p:nvPicPr>
          <p:cNvPr id="12290" name="Picture 2" descr="http://4.bp.blogspot.com/-9pZ_nz5GqUM/UywuBORv2lI/AAAAAAAAA2o/STRxwYIi53U/s1600/celula+veget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536" y="3295149"/>
            <a:ext cx="4302414" cy="2626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14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Celula</a:t>
            </a:r>
            <a:r>
              <a:rPr lang="en-US" dirty="0" smtClean="0"/>
              <a:t> </a:t>
            </a:r>
            <a:r>
              <a:rPr lang="en-US" dirty="0" err="1" smtClean="0"/>
              <a:t>procariota</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Se llama </a:t>
            </a:r>
            <a:r>
              <a:rPr lang="es-ES" b="1" dirty="0"/>
              <a:t>procariota</a:t>
            </a:r>
            <a:r>
              <a:rPr lang="es-ES" dirty="0"/>
              <a:t> a las células sin núcleo celular definido, es decir, cuyo material genético se encuentra disperso en el citoplasma, reunido en una zona denominada </a:t>
            </a:r>
            <a:r>
              <a:rPr lang="es-ES" dirty="0" err="1"/>
              <a:t>nucleoide</a:t>
            </a:r>
            <a:r>
              <a:rPr lang="es-ES" dirty="0"/>
              <a:t>.</a:t>
            </a:r>
            <a:endParaRPr lang="en-US" dirty="0"/>
          </a:p>
        </p:txBody>
      </p:sp>
      <p:pic>
        <p:nvPicPr>
          <p:cNvPr id="9218" name="Picture 2" descr="http://3.bp.blogspot.com/_bXiAT6MOo8E/S10IHJyDv-I/AAAAAAAACFM/laDetF605X8/s640/image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8257" y="2919846"/>
            <a:ext cx="38100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49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Proteina</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Las </a:t>
            </a:r>
            <a:r>
              <a:rPr lang="es-ES" b="1" dirty="0" smtClean="0"/>
              <a:t>proteínas </a:t>
            </a:r>
            <a:r>
              <a:rPr lang="es-ES" dirty="0" smtClean="0"/>
              <a:t>o</a:t>
            </a:r>
            <a:r>
              <a:rPr lang="es-ES" dirty="0"/>
              <a:t> </a:t>
            </a:r>
            <a:r>
              <a:rPr lang="es-ES" b="1" dirty="0" smtClean="0"/>
              <a:t>prótidos</a:t>
            </a:r>
            <a:r>
              <a:rPr lang="es-ES" dirty="0"/>
              <a:t> son moléculas formadas por cadenas lineales </a:t>
            </a:r>
            <a:r>
              <a:rPr lang="es-ES" dirty="0" smtClean="0"/>
              <a:t>de aminoácidos.</a:t>
            </a:r>
            <a:r>
              <a:rPr lang="es-ES" dirty="0"/>
              <a:t> Por sus propiedades físico-químicas, las proteínas se pueden clasificar en proteínas simples </a:t>
            </a:r>
            <a:r>
              <a:rPr lang="es-ES" dirty="0" smtClean="0"/>
              <a:t>formadas </a:t>
            </a:r>
            <a:r>
              <a:rPr lang="es-ES" dirty="0"/>
              <a:t>solo por aminoácidos o sus derivados; proteínas conjugadas </a:t>
            </a:r>
            <a:r>
              <a:rPr lang="es-ES" dirty="0" smtClean="0"/>
              <a:t>,formadas </a:t>
            </a:r>
            <a:r>
              <a:rPr lang="es-ES" dirty="0"/>
              <a:t>por aminoácidos acompañados de sustancias diversas, y proteínas derivadas, sustancias formadas por desnaturalización y desdoblamiento de las anteriores.</a:t>
            </a:r>
            <a:endParaRPr lang="en-US" dirty="0"/>
          </a:p>
        </p:txBody>
      </p:sp>
      <p:pic>
        <p:nvPicPr>
          <p:cNvPr id="10242" name="Picture 2" descr="http://www.ehu.es/biomoleculas/proteinas/jpg/tema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5318" y="2693813"/>
            <a:ext cx="5489864" cy="4164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31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Celula</a:t>
            </a:r>
            <a:r>
              <a:rPr lang="en-US" dirty="0" smtClean="0"/>
              <a:t> </a:t>
            </a:r>
            <a:r>
              <a:rPr lang="en-US" dirty="0" err="1" smtClean="0"/>
              <a:t>especializada</a:t>
            </a:r>
            <a:endParaRPr lang="en-US" dirty="0"/>
          </a:p>
        </p:txBody>
      </p:sp>
      <p:sp>
        <p:nvSpPr>
          <p:cNvPr id="3" name="Subtítulo 2"/>
          <p:cNvSpPr>
            <a:spLocks noGrp="1"/>
          </p:cNvSpPr>
          <p:nvPr>
            <p:ph type="subTitle" idx="1"/>
          </p:nvPr>
        </p:nvSpPr>
        <p:spPr>
          <a:xfrm>
            <a:off x="0" y="914400"/>
            <a:ext cx="12192000" cy="2493818"/>
          </a:xfrm>
        </p:spPr>
        <p:txBody>
          <a:bodyPr/>
          <a:lstStyle/>
          <a:p>
            <a:r>
              <a:rPr lang="es-ES" smtClean="0"/>
              <a:t>Todas </a:t>
            </a:r>
            <a:r>
              <a:rPr lang="es-ES" dirty="0"/>
              <a:t>las </a:t>
            </a:r>
            <a:r>
              <a:rPr lang="es-ES" dirty="0" err="1"/>
              <a:t>celulas</a:t>
            </a:r>
            <a:r>
              <a:rPr lang="es-ES" dirty="0"/>
              <a:t> de nuestro cuerpo presentan una organización general común. Sin embargo, es fácil distinguir una célula muscular de una de la piel o de un glóbulo blanco. Cada una de ellas posee características particulares que la hacen adecuada para realizar su función.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513" y="2752590"/>
            <a:ext cx="6276975"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72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normAutofit fontScale="90000"/>
          </a:bodyPr>
          <a:lstStyle/>
          <a:p>
            <a:r>
              <a:rPr lang="en-US" dirty="0" err="1" smtClean="0"/>
              <a:t>Regla</a:t>
            </a:r>
            <a:r>
              <a:rPr lang="en-US" dirty="0" smtClean="0"/>
              <a:t> de </a:t>
            </a:r>
            <a:r>
              <a:rPr lang="en-US" dirty="0" err="1" smtClean="0"/>
              <a:t>apareamiento</a:t>
            </a:r>
            <a:r>
              <a:rPr lang="en-US" dirty="0" smtClean="0"/>
              <a:t> de bases</a:t>
            </a:r>
            <a:endParaRPr lang="en-US" dirty="0"/>
          </a:p>
        </p:txBody>
      </p:sp>
      <p:sp>
        <p:nvSpPr>
          <p:cNvPr id="3" name="Subtítulo 2"/>
          <p:cNvSpPr>
            <a:spLocks noGrp="1"/>
          </p:cNvSpPr>
          <p:nvPr>
            <p:ph type="subTitle" idx="1"/>
          </p:nvPr>
        </p:nvSpPr>
        <p:spPr>
          <a:xfrm>
            <a:off x="0" y="914400"/>
            <a:ext cx="12192000" cy="2493818"/>
          </a:xfrm>
        </p:spPr>
        <p:txBody>
          <a:bodyPr/>
          <a:lstStyle/>
          <a:p>
            <a:r>
              <a:rPr lang="es-ES" i="1" dirty="0"/>
              <a:t>Los pares de bases son un constituyente integral del ADN. Puedes utilizar la regla de apareamiento de bases complementarias para determinar la secuencia de bases en una hebra de ADN, si conoces la secuencia en la hebra correspondiente. La regla funciona dado que cada tipo de base se une con un solo tipo diferente.</a:t>
            </a:r>
            <a:endParaRPr lang="en-US" dirty="0"/>
          </a:p>
        </p:txBody>
      </p:sp>
      <p:pic>
        <p:nvPicPr>
          <p:cNvPr id="1026" name="Picture 2" descr="http://www.biologia.edu.ar/macromoleculas/figacro/par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2128" y="2982191"/>
            <a:ext cx="6986481" cy="2501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93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Celula</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Una </a:t>
            </a:r>
            <a:r>
              <a:rPr lang="es-ES" b="1" dirty="0" smtClean="0"/>
              <a:t>célula</a:t>
            </a:r>
            <a:r>
              <a:rPr lang="es-ES" dirty="0"/>
              <a:t> es la unidad morfológica y funcional de todo ser vivo. De hecho, la célula es el elemento de menor tamaño que puede considerarse vivo.</a:t>
            </a:r>
            <a:endParaRPr lang="en-US" dirty="0"/>
          </a:p>
        </p:txBody>
      </p:sp>
      <p:pic>
        <p:nvPicPr>
          <p:cNvPr id="2050" name="Picture 2" descr="http://www.biologia.edu.ar/cel_euca/images/celulaalde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0894" y="3408218"/>
            <a:ext cx="50292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27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smtClean="0"/>
              <a:t>DNA</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El </a:t>
            </a:r>
            <a:r>
              <a:rPr lang="es-ES" b="1" dirty="0"/>
              <a:t>ácido desoxirribonucleico</a:t>
            </a:r>
            <a:r>
              <a:rPr lang="es-ES" dirty="0"/>
              <a:t>, abreviado como </a:t>
            </a:r>
            <a:r>
              <a:rPr lang="es-ES" b="1" dirty="0"/>
              <a:t>ADN</a:t>
            </a:r>
            <a:r>
              <a:rPr lang="es-ES" dirty="0"/>
              <a:t>, es un ácido nucleico que contiene instrucciones genéticas usadas en el desarrollo y funcionamiento de todos los organismos vivos conocidos y algunos virus, y es responsable de su transmisión hereditaria.</a:t>
            </a:r>
            <a:endParaRPr lang="en-US" dirty="0"/>
          </a:p>
        </p:txBody>
      </p:sp>
      <p:pic>
        <p:nvPicPr>
          <p:cNvPr id="3074" name="Picture 2" descr="http://3.bp.blogspot.com/-dU1fh6EDch4/T52R4jDAKxI/AAAAAAAAQ0M/EfML524X9WI/s1600/ARN-AD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4213" y="2104952"/>
            <a:ext cx="5546014" cy="4435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28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Celula</a:t>
            </a:r>
            <a:r>
              <a:rPr lang="en-US" dirty="0" smtClean="0"/>
              <a:t> </a:t>
            </a:r>
            <a:r>
              <a:rPr lang="en-US" dirty="0" err="1" smtClean="0"/>
              <a:t>eucariota</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Se llama </a:t>
            </a:r>
            <a:r>
              <a:rPr lang="es-ES" b="1" dirty="0"/>
              <a:t>célula eucariota</a:t>
            </a:r>
            <a:r>
              <a:rPr lang="es-ES" dirty="0"/>
              <a:t> </a:t>
            </a:r>
            <a:r>
              <a:rPr lang="es-ES" dirty="0" smtClean="0"/>
              <a:t>se denomina a </a:t>
            </a:r>
            <a:r>
              <a:rPr lang="es-ES" dirty="0"/>
              <a:t>todas las células con un núcleo celular delimitado dentro de una doble capa lipídica: la </a:t>
            </a:r>
            <a:r>
              <a:rPr lang="es-ES" dirty="0" err="1" smtClean="0"/>
              <a:t>envoltur</a:t>
            </a:r>
            <a:r>
              <a:rPr lang="es-ES" dirty="0" smtClean="0"/>
              <a:t> </a:t>
            </a:r>
            <a:r>
              <a:rPr lang="es-ES" dirty="0"/>
              <a:t>nuclear, la cual es porosa y contiene su material hereditario, fundamentalmente su información genética.</a:t>
            </a:r>
            <a:endParaRPr lang="en-US" dirty="0"/>
          </a:p>
        </p:txBody>
      </p:sp>
      <p:pic>
        <p:nvPicPr>
          <p:cNvPr id="4098" name="Picture 2" descr="http://image.slidesharecdn.com/lacelulaparte2-091201042418-phpapp01/95/la-clula-eucariota-1-728.jpg?cb=12596732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5936" y="2878282"/>
            <a:ext cx="5095584" cy="3821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59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fragilex.org/wp-content/uploads/2012/01/genegraphi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0162" y="2524991"/>
            <a:ext cx="7051675" cy="389954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524000" y="0"/>
            <a:ext cx="9144000" cy="914400"/>
          </a:xfrm>
        </p:spPr>
        <p:txBody>
          <a:bodyPr/>
          <a:lstStyle/>
          <a:p>
            <a:r>
              <a:rPr lang="en-US" dirty="0" smtClean="0"/>
              <a:t>Gen</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Un </a:t>
            </a:r>
            <a:r>
              <a:rPr lang="es-ES" b="1" dirty="0"/>
              <a:t>gen</a:t>
            </a:r>
            <a:r>
              <a:rPr lang="es-ES" dirty="0"/>
              <a:t> es una </a:t>
            </a:r>
            <a:r>
              <a:rPr lang="es-ES" b="1" dirty="0"/>
              <a:t>unidad de información dentro del genoma</a:t>
            </a:r>
            <a:r>
              <a:rPr lang="es-ES" dirty="0"/>
              <a:t>, que contiene todos los elementos necesarios para su </a:t>
            </a:r>
            <a:r>
              <a:rPr lang="es-ES" b="1" dirty="0"/>
              <a:t>expresión de manera </a:t>
            </a:r>
            <a:r>
              <a:rPr lang="es-ES" b="1" dirty="0" err="1"/>
              <a:t>regulada.</a:t>
            </a:r>
            <a:r>
              <a:rPr lang="es-ES" dirty="0" err="1"/>
              <a:t>También</a:t>
            </a:r>
            <a:r>
              <a:rPr lang="es-ES" dirty="0"/>
              <a:t> se conoce como una secuencia de nucleótidos en la molécula de </a:t>
            </a:r>
            <a:r>
              <a:rPr lang="es-ES" dirty="0" smtClean="0"/>
              <a:t>ADN que </a:t>
            </a:r>
            <a:r>
              <a:rPr lang="es-ES" dirty="0"/>
              <a:t>contiene la información necesaria para la síntesis de una macromolécula con función celular específica, habitualmente proteínas pero también </a:t>
            </a:r>
            <a:r>
              <a:rPr lang="es-ES" dirty="0" err="1"/>
              <a:t>ARNm</a:t>
            </a:r>
            <a:r>
              <a:rPr lang="es-ES" dirty="0"/>
              <a:t>, </a:t>
            </a:r>
            <a:r>
              <a:rPr lang="es-ES" dirty="0" err="1"/>
              <a:t>ARNr</a:t>
            </a:r>
            <a:r>
              <a:rPr lang="es-ES" dirty="0"/>
              <a:t> y </a:t>
            </a:r>
            <a:r>
              <a:rPr lang="es-ES" dirty="0" err="1"/>
              <a:t>ARNt</a:t>
            </a:r>
            <a:r>
              <a:rPr lang="es-ES" dirty="0"/>
              <a:t>.</a:t>
            </a:r>
            <a:endParaRPr lang="en-US" dirty="0"/>
          </a:p>
        </p:txBody>
      </p:sp>
    </p:spTree>
    <p:extLst>
      <p:ext uri="{BB962C8B-B14F-4D97-AF65-F5344CB8AC3E}">
        <p14:creationId xmlns:p14="http://schemas.microsoft.com/office/powerpoint/2010/main" val="236933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Nucleotidos</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Los </a:t>
            </a:r>
            <a:r>
              <a:rPr lang="es-ES" b="1" dirty="0"/>
              <a:t>nucleótidos</a:t>
            </a:r>
            <a:r>
              <a:rPr lang="es-ES" dirty="0"/>
              <a:t> son moléculas orgánicas formadas por la unión covalente de un monosacárido de cinco carbonos </a:t>
            </a:r>
            <a:r>
              <a:rPr lang="es-ES" dirty="0" smtClean="0"/>
              <a:t>,una</a:t>
            </a:r>
            <a:r>
              <a:rPr lang="es-ES" dirty="0"/>
              <a:t> base nitrogenada y un grupo fosfato. </a:t>
            </a:r>
            <a:r>
              <a:rPr lang="es-ES" dirty="0" smtClean="0"/>
              <a:t>El </a:t>
            </a:r>
            <a:r>
              <a:rPr lang="es-ES" dirty="0" err="1" smtClean="0"/>
              <a:t>nucleósido</a:t>
            </a:r>
            <a:r>
              <a:rPr lang="es-ES" dirty="0"/>
              <a:t> es la parte del nucleótido formada únicamente por la base nitrogenada y la pentosa.</a:t>
            </a:r>
            <a:endParaRPr lang="en-US" dirty="0"/>
          </a:p>
        </p:txBody>
      </p:sp>
      <p:pic>
        <p:nvPicPr>
          <p:cNvPr id="6146" name="Picture 2" descr="http://www.fisicanet.com.ar/biologia/introduccion_biologia/ap1/nucleotidos_y_acidos_nucleicos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3174" y="3050515"/>
            <a:ext cx="4322907" cy="3807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38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err="1" smtClean="0"/>
              <a:t>Organelo</a:t>
            </a:r>
            <a:endParaRPr lang="en-US" dirty="0"/>
          </a:p>
        </p:txBody>
      </p:sp>
      <p:sp>
        <p:nvSpPr>
          <p:cNvPr id="3" name="Subtítulo 2"/>
          <p:cNvSpPr>
            <a:spLocks noGrp="1"/>
          </p:cNvSpPr>
          <p:nvPr>
            <p:ph type="subTitle" idx="1"/>
          </p:nvPr>
        </p:nvSpPr>
        <p:spPr>
          <a:xfrm>
            <a:off x="0" y="914400"/>
            <a:ext cx="12192000" cy="2493818"/>
          </a:xfrm>
        </p:spPr>
        <p:txBody>
          <a:bodyPr/>
          <a:lstStyle/>
          <a:p>
            <a:r>
              <a:rPr lang="es-ES" dirty="0"/>
              <a:t>En biología celular, se denomina </a:t>
            </a:r>
            <a:r>
              <a:rPr lang="es-ES" b="1" dirty="0" err="1" smtClean="0"/>
              <a:t>orgánelos</a:t>
            </a:r>
            <a:r>
              <a:rPr lang="es-ES" dirty="0" smtClean="0"/>
              <a:t> </a:t>
            </a:r>
            <a:r>
              <a:rPr lang="es-ES" dirty="0"/>
              <a:t>a las diferentes estructuras contenidas en el citoplasma de las células, principalmente las </a:t>
            </a:r>
            <a:r>
              <a:rPr lang="es-ES" dirty="0" smtClean="0"/>
              <a:t>eucariotas, </a:t>
            </a:r>
            <a:r>
              <a:rPr lang="es-ES" dirty="0"/>
              <a:t>que tienen una forma determinada.</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5" y="1852613"/>
            <a:ext cx="4286250"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3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0"/>
            <a:ext cx="9144000" cy="914400"/>
          </a:xfrm>
        </p:spPr>
        <p:txBody>
          <a:bodyPr/>
          <a:lstStyle/>
          <a:p>
            <a:r>
              <a:rPr lang="en-US" dirty="0" smtClean="0"/>
              <a:t>Sistema de </a:t>
            </a:r>
            <a:r>
              <a:rPr lang="en-US" dirty="0" err="1" smtClean="0"/>
              <a:t>organos</a:t>
            </a:r>
            <a:endParaRPr lang="en-US" dirty="0"/>
          </a:p>
        </p:txBody>
      </p:sp>
      <p:sp>
        <p:nvSpPr>
          <p:cNvPr id="3" name="Subtítulo 2"/>
          <p:cNvSpPr>
            <a:spLocks noGrp="1"/>
          </p:cNvSpPr>
          <p:nvPr>
            <p:ph type="subTitle" idx="1"/>
          </p:nvPr>
        </p:nvSpPr>
        <p:spPr>
          <a:xfrm>
            <a:off x="0" y="914400"/>
            <a:ext cx="12192000" cy="2493818"/>
          </a:xfrm>
        </p:spPr>
        <p:txBody>
          <a:bodyPr/>
          <a:lstStyle/>
          <a:p>
            <a:r>
              <a:rPr lang="en-US" dirty="0" smtClean="0"/>
              <a:t>Un</a:t>
            </a:r>
            <a:r>
              <a:rPr lang="es-ES" dirty="0"/>
              <a:t> </a:t>
            </a:r>
            <a:r>
              <a:rPr lang="es-ES" b="1" dirty="0"/>
              <a:t>sistema</a:t>
            </a:r>
            <a:r>
              <a:rPr lang="es-ES" dirty="0"/>
              <a:t> es un módulo de componentes ordenados que se encuentran interrelacionados y que desarrollan interacciones entre sí. Los elementos que componen un sistema pueden ser conceptos abstractos u objetos materiales.</a:t>
            </a:r>
            <a:br>
              <a:rPr lang="es-ES" dirty="0"/>
            </a:br>
            <a:r>
              <a:rPr lang="es-ES" dirty="0"/>
              <a:t/>
            </a:r>
            <a:br>
              <a:rPr lang="es-ES" dirty="0"/>
            </a:br>
            <a:endParaRPr lang="en-US" dirty="0"/>
          </a:p>
        </p:txBody>
      </p:sp>
      <p:pic>
        <p:nvPicPr>
          <p:cNvPr id="8201" name="Picture 9" descr="http://777888.eu/wp-content/uploads/2012/12/travenie_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900" y="2798185"/>
            <a:ext cx="3886200"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208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141</Words>
  <Application>Microsoft Office PowerPoint</Application>
  <PresentationFormat>Custom</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Tema de Office</vt:lpstr>
      <vt:lpstr>Especializacion y organizacion cellular</vt:lpstr>
      <vt:lpstr>Regla de apareamiento de bases</vt:lpstr>
      <vt:lpstr>Celula</vt:lpstr>
      <vt:lpstr>DNA</vt:lpstr>
      <vt:lpstr>Celula eucariota</vt:lpstr>
      <vt:lpstr>Gen</vt:lpstr>
      <vt:lpstr>Nucleotidos</vt:lpstr>
      <vt:lpstr>Organelo</vt:lpstr>
      <vt:lpstr>Sistema de organos</vt:lpstr>
      <vt:lpstr>Celula procariota</vt:lpstr>
      <vt:lpstr>Proteina</vt:lpstr>
      <vt:lpstr>Celula especializada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Especializacion y organizacion cellular</dc:title>
  <dc:creator>fredi sanchez</dc:creator>
  <cp:lastModifiedBy>Kobarg, Ken</cp:lastModifiedBy>
  <cp:revision>12</cp:revision>
  <dcterms:created xsi:type="dcterms:W3CDTF">2014-11-17T23:32:50Z</dcterms:created>
  <dcterms:modified xsi:type="dcterms:W3CDTF">2017-11-03T00:39:34Z</dcterms:modified>
</cp:coreProperties>
</file>