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embeddedFontLst>
    <p:embeddedFont>
      <p:font typeface="Robo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italic.fntdata"/><Relationship Id="rId30" Type="http://schemas.openxmlformats.org/officeDocument/2006/relationships/font" Target="fonts/Robot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Robo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h.gov/nhdhr/programs/documents/boyinthewater.pdf" TargetMode="External"/><Relationship Id="rId3" Type="http://schemas.openxmlformats.org/officeDocument/2006/relationships/hyperlink" Target="http://www.nh.gov/nhdhr/programs/pa_resources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2"/>
              </a:rPr>
              <a:t>pdf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b="1" lang="en" sz="1150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link</a:t>
            </a:r>
            <a:r>
              <a:rPr b="1" lang="en" sz="1150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51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0" y="349660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627027"/>
            <a:ext cx="7772400" cy="77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5" name="Shape 35"/>
          <p:cNvSpPr/>
          <p:nvPr/>
        </p:nvSpPr>
        <p:spPr>
          <a:xfrm>
            <a:off x="4274" y="0"/>
            <a:ext cx="9144000" cy="44064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6" name="Shape 36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" name="Shape 3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dk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z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231450" y="1410575"/>
            <a:ext cx="8719800" cy="1648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>
                <a:latin typeface="Roboto"/>
                <a:ea typeface="Roboto"/>
                <a:cs typeface="Roboto"/>
                <a:sym typeface="Roboto"/>
              </a:rPr>
              <a:t>The Goat by the Water</a:t>
            </a:r>
          </a:p>
          <a:p>
            <a:pPr lvl="0" algn="ctr">
              <a:spcBef>
                <a:spcPts val="0"/>
              </a:spcBef>
              <a:buNone/>
            </a:pPr>
            <a:r>
              <a:rPr i="1" lang="en" sz="3000">
                <a:latin typeface="Roboto"/>
                <a:ea typeface="Roboto"/>
                <a:cs typeface="Roboto"/>
                <a:sym typeface="Roboto"/>
              </a:rPr>
              <a:t>Ms.Umile</a:t>
            </a:r>
          </a:p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42125" y="3953100"/>
            <a:ext cx="9045900" cy="77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Making Observations and Inferences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48725"/>
            <a:ext cx="3713200" cy="278487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>
            <p:ph idx="1" type="body"/>
          </p:nvPr>
        </p:nvSpPr>
        <p:spPr>
          <a:xfrm>
            <a:off x="3355400" y="1255300"/>
            <a:ext cx="57324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lang="en" sz="2000">
                <a:solidFill>
                  <a:srgbClr val="222222"/>
                </a:solidFill>
              </a:rPr>
              <a:t> 	1. The kid is in the water</a:t>
            </a:r>
          </a:p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2. The weather is cold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	</a:t>
            </a:r>
            <a:r>
              <a:rPr lang="en" sz="2000">
                <a:solidFill>
                  <a:srgbClr val="222222"/>
                </a:solidFill>
              </a:rPr>
              <a:t>3. The tree branch is broken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4. If the kid crawled out of the water, </a:t>
            </a:r>
          </a:p>
          <a:p>
            <a:pPr indent="387350" lvl="0" marL="9144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the goat would push him/her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5. The kid fell off the branch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907225" y="1612700"/>
            <a:ext cx="5170200" cy="3025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6. The goat is standing by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7. The branch will fall on the kid’s head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8. The kid fell off the rocks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9. There is a sailboat in the water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10. The sailboat belongs to the kid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>
            <p:ph idx="1" type="body"/>
          </p:nvPr>
        </p:nvSpPr>
        <p:spPr>
          <a:xfrm>
            <a:off x="3290100" y="1609525"/>
            <a:ext cx="5839800" cy="296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6. The goat is standing by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7. The branch will fall on the </a:t>
            </a:r>
            <a:r>
              <a:rPr lang="en" sz="2000">
                <a:solidFill>
                  <a:srgbClr val="222222"/>
                </a:solidFill>
              </a:rPr>
              <a:t>kid’s</a:t>
            </a:r>
            <a:r>
              <a:rPr lang="en" sz="2000">
                <a:solidFill>
                  <a:srgbClr val="222222"/>
                </a:solidFill>
              </a:rPr>
              <a:t> head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8.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fell off the rocks</a:t>
            </a:r>
          </a:p>
          <a:p>
            <a:pPr indent="457200" lvl="0" marL="45720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222222"/>
                </a:solidFill>
              </a:rPr>
              <a:t>   </a:t>
            </a:r>
            <a:r>
              <a:rPr lang="en" sz="2000">
                <a:solidFill>
                  <a:srgbClr val="222222"/>
                </a:solidFill>
              </a:rPr>
              <a:t>9. There is a sailboat in the water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10. The sailboat belongs to the </a:t>
            </a:r>
            <a:r>
              <a:rPr lang="en" sz="2000">
                <a:solidFill>
                  <a:srgbClr val="222222"/>
                </a:solidFill>
              </a:rPr>
              <a:t>kid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>
            <p:ph idx="1" type="body"/>
          </p:nvPr>
        </p:nvSpPr>
        <p:spPr>
          <a:xfrm>
            <a:off x="3290100" y="1609525"/>
            <a:ext cx="5839800" cy="296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6. The goat is standing by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7. The branch will fall on the </a:t>
            </a:r>
            <a:r>
              <a:rPr lang="en" sz="2000">
                <a:solidFill>
                  <a:srgbClr val="222222"/>
                </a:solidFill>
              </a:rPr>
              <a:t>kid’s</a:t>
            </a:r>
            <a:r>
              <a:rPr lang="en" sz="2000">
                <a:solidFill>
                  <a:srgbClr val="222222"/>
                </a:solidFill>
              </a:rPr>
              <a:t> head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8.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fell off the rocks</a:t>
            </a:r>
          </a:p>
          <a:p>
            <a:pPr indent="0" lvl="0" marL="91440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  </a:t>
            </a:r>
            <a:r>
              <a:rPr b="1" lang="en" sz="2000">
                <a:solidFill>
                  <a:srgbClr val="222222"/>
                </a:solidFill>
              </a:rPr>
              <a:t> </a:t>
            </a:r>
            <a:r>
              <a:rPr lang="en" sz="2000">
                <a:solidFill>
                  <a:srgbClr val="222222"/>
                </a:solidFill>
              </a:rPr>
              <a:t>9. There is a sailboat in the water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10. The sailboat belongs to the </a:t>
            </a:r>
            <a:r>
              <a:rPr lang="en" sz="2000">
                <a:solidFill>
                  <a:srgbClr val="222222"/>
                </a:solidFill>
              </a:rPr>
              <a:t>kid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>
            <p:ph idx="1" type="body"/>
          </p:nvPr>
        </p:nvSpPr>
        <p:spPr>
          <a:xfrm>
            <a:off x="3290100" y="1609525"/>
            <a:ext cx="5839800" cy="296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6. The goat is standing by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7. The branch will fall on the </a:t>
            </a:r>
            <a:r>
              <a:rPr lang="en" sz="2000">
                <a:solidFill>
                  <a:srgbClr val="222222"/>
                </a:solidFill>
              </a:rPr>
              <a:t>kid’s</a:t>
            </a:r>
            <a:r>
              <a:rPr lang="en" sz="2000">
                <a:solidFill>
                  <a:srgbClr val="222222"/>
                </a:solidFill>
              </a:rPr>
              <a:t> head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8.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fell off the rocks</a:t>
            </a:r>
          </a:p>
          <a:p>
            <a:pPr indent="0" lvl="0" marL="91440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  </a:t>
            </a:r>
            <a:r>
              <a:rPr b="1" lang="en" sz="2000">
                <a:solidFill>
                  <a:srgbClr val="222222"/>
                </a:solidFill>
              </a:rPr>
              <a:t> </a:t>
            </a:r>
            <a:r>
              <a:rPr lang="en" sz="2000">
                <a:solidFill>
                  <a:srgbClr val="222222"/>
                </a:solidFill>
              </a:rPr>
              <a:t>9. There is a sailboat in the water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10. The sailboat belongs to the </a:t>
            </a:r>
            <a:r>
              <a:rPr lang="en" sz="2000">
                <a:solidFill>
                  <a:srgbClr val="222222"/>
                </a:solidFill>
              </a:rPr>
              <a:t>kid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>
            <p:ph idx="1" type="body"/>
          </p:nvPr>
        </p:nvSpPr>
        <p:spPr>
          <a:xfrm>
            <a:off x="3290100" y="1609525"/>
            <a:ext cx="5839800" cy="296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6. The goat is standing by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7. The branch will fall on the </a:t>
            </a:r>
            <a:r>
              <a:rPr lang="en" sz="2000">
                <a:solidFill>
                  <a:srgbClr val="222222"/>
                </a:solidFill>
              </a:rPr>
              <a:t>kid’s</a:t>
            </a:r>
            <a:r>
              <a:rPr lang="en" sz="2000">
                <a:solidFill>
                  <a:srgbClr val="222222"/>
                </a:solidFill>
              </a:rPr>
              <a:t> head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8.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fell off the rocks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9. There is a sailboat in the water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   10. The sailboat belongs to the </a:t>
            </a:r>
            <a:r>
              <a:rPr lang="en" sz="2000">
                <a:solidFill>
                  <a:srgbClr val="222222"/>
                </a:solidFill>
              </a:rPr>
              <a:t>kid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>
            <p:ph idx="1" type="body"/>
          </p:nvPr>
        </p:nvSpPr>
        <p:spPr>
          <a:xfrm>
            <a:off x="3290100" y="1609525"/>
            <a:ext cx="5839800" cy="296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6. The goat is standing by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7. The branch will fall on the </a:t>
            </a:r>
            <a:r>
              <a:rPr lang="en" sz="2000">
                <a:solidFill>
                  <a:srgbClr val="222222"/>
                </a:solidFill>
              </a:rPr>
              <a:t>kid’s</a:t>
            </a:r>
            <a:r>
              <a:rPr lang="en" sz="2000">
                <a:solidFill>
                  <a:srgbClr val="222222"/>
                </a:solidFill>
              </a:rPr>
              <a:t> head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8.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fell off the rocks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  </a:t>
            </a:r>
            <a:r>
              <a:rPr lang="en" sz="2000">
                <a:solidFill>
                  <a:srgbClr val="222222"/>
                </a:solidFill>
              </a:rPr>
              <a:t>9. There is a sailboat in the water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10. The sailboat belongs to the </a:t>
            </a:r>
            <a:r>
              <a:rPr lang="en" sz="2000">
                <a:solidFill>
                  <a:srgbClr val="222222"/>
                </a:solidFill>
              </a:rPr>
              <a:t>kid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>
            <p:ph idx="1" type="body"/>
          </p:nvPr>
        </p:nvSpPr>
        <p:spPr>
          <a:xfrm>
            <a:off x="3532800" y="1281900"/>
            <a:ext cx="5526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11. The goat will soon leave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12. The tree by the pond has no leaves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13. There are three rocks in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14. The tree by the pond is dead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15. If it rains, leaves will grow on the tree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 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>
            <p:ph idx="1" type="body"/>
          </p:nvPr>
        </p:nvSpPr>
        <p:spPr>
          <a:xfrm>
            <a:off x="3186400" y="1250450"/>
            <a:ext cx="5904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11. The goat will soon leave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 	   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 	   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14. The tree by the pond is dead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15. If it rains, leaves will grow on the tree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>
            <p:ph idx="1" type="body"/>
          </p:nvPr>
        </p:nvSpPr>
        <p:spPr>
          <a:xfrm>
            <a:off x="3186400" y="1250450"/>
            <a:ext cx="5904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11. The goat will soon leave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 	   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14. The tree by the pond is dead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15. If it rains, leaves will grow on the tree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Define: Observation(s)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i="1" lang="en">
                <a:solidFill>
                  <a:srgbClr val="222222"/>
                </a:solidFill>
              </a:rPr>
              <a:t>noun</a:t>
            </a:r>
          </a:p>
          <a:p>
            <a:pPr indent="-419100" lvl="0" marL="45720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rgbClr val="222222"/>
              </a:buClr>
            </a:pPr>
            <a:r>
              <a:rPr lang="en">
                <a:solidFill>
                  <a:srgbClr val="222222"/>
                </a:solidFill>
              </a:rPr>
              <a:t>The act of attentive watching, perceiving, or noticing, using our 5 senses</a:t>
            </a:r>
          </a:p>
          <a:p>
            <a:pPr indent="-419100" lvl="0" marL="45720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rgbClr val="222222"/>
              </a:buClr>
            </a:pPr>
            <a:r>
              <a:rPr lang="en">
                <a:solidFill>
                  <a:srgbClr val="222222"/>
                </a:solidFill>
              </a:rPr>
              <a:t>The data measured, collected, perceived or noticed, especially during an experiment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>
            <p:ph idx="1" type="body"/>
          </p:nvPr>
        </p:nvSpPr>
        <p:spPr>
          <a:xfrm>
            <a:off x="3186400" y="1250450"/>
            <a:ext cx="5904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11. The goat will soon leave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14. The tree by the pond is dead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15. If it rains, leaves will grow on the tree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>
            <p:ph idx="1" type="body"/>
          </p:nvPr>
        </p:nvSpPr>
        <p:spPr>
          <a:xfrm>
            <a:off x="3186400" y="1250450"/>
            <a:ext cx="5904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11. The goat will soon leave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14. The tree by the pond is dead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15. If it rains, leaves will grow on the tree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>
            <p:ph idx="1" type="body"/>
          </p:nvPr>
        </p:nvSpPr>
        <p:spPr>
          <a:xfrm>
            <a:off x="3186400" y="1250450"/>
            <a:ext cx="5904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11. The goat will soon leave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14. The tree by the pond is dead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15. If it rains, leaves will grow on the tree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	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674625"/>
            <a:ext cx="3748526" cy="28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>
            <p:ph idx="1" type="body"/>
          </p:nvPr>
        </p:nvSpPr>
        <p:spPr>
          <a:xfrm>
            <a:off x="3186400" y="1250450"/>
            <a:ext cx="59040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   11. The goat will soon leave the pond</a:t>
            </a:r>
          </a:p>
          <a:p>
            <a:pPr indent="45720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OBS  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14. The tree by the pond is dead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15. If it rains, leaves will grow on the tree</a:t>
            </a:r>
          </a:p>
          <a:p>
            <a:pPr indent="45720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16. The goat pushed the </a:t>
            </a:r>
            <a:r>
              <a:rPr lang="en" sz="2000">
                <a:solidFill>
                  <a:srgbClr val="222222"/>
                </a:solidFill>
              </a:rPr>
              <a:t>kid</a:t>
            </a:r>
            <a:r>
              <a:rPr lang="en" sz="2000">
                <a:solidFill>
                  <a:srgbClr val="222222"/>
                </a:solidFill>
              </a:rPr>
              <a:t>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400"/>
              <a:t>Make your own inference</a:t>
            </a:r>
          </a:p>
        </p:txBody>
      </p:sp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9538" y="161025"/>
            <a:ext cx="5384924" cy="403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Define: Inference(s)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/>
              <a:t>noun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</a:pPr>
            <a:r>
              <a:rPr lang="en"/>
              <a:t>a logical conclusion based on observations</a:t>
            </a:r>
          </a:p>
          <a:p>
            <a:pPr indent="-419100" lvl="0" marL="457200" rtl="0">
              <a:spcBef>
                <a:spcPts val="0"/>
              </a:spcBef>
            </a:pPr>
            <a:r>
              <a:rPr lang="en"/>
              <a:t>the ‘story’ or ‘guess’ about what happened or will happen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881075" y="1294825"/>
            <a:ext cx="53619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 1. The kid is in the water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</a:t>
            </a:r>
            <a:r>
              <a:rPr lang="en" sz="2000">
                <a:solidFill>
                  <a:srgbClr val="222222"/>
                </a:solidFill>
              </a:rPr>
              <a:t> 2. The weather is cold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</a:t>
            </a:r>
            <a:r>
              <a:rPr lang="en" sz="2000">
                <a:solidFill>
                  <a:srgbClr val="222222"/>
                </a:solidFill>
              </a:rPr>
              <a:t> 3. The tree branch is broken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</a:t>
            </a:r>
            <a:r>
              <a:rPr lang="en" sz="2000">
                <a:solidFill>
                  <a:srgbClr val="222222"/>
                </a:solidFill>
              </a:rPr>
              <a:t> 4. If the kid crawled out of the water,</a:t>
            </a:r>
          </a:p>
          <a:p>
            <a:pPr indent="387350" lvl="0" marL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the goat would push him/her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</a:t>
            </a:r>
            <a:r>
              <a:rPr lang="en" sz="2000">
                <a:solidFill>
                  <a:srgbClr val="222222"/>
                </a:solidFill>
              </a:rPr>
              <a:t> 5. The kid fell off the branch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48725"/>
            <a:ext cx="3713200" cy="278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48725"/>
            <a:ext cx="3713200" cy="278487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>
            <p:ph idx="1" type="body"/>
          </p:nvPr>
        </p:nvSpPr>
        <p:spPr>
          <a:xfrm>
            <a:off x="3355400" y="1255300"/>
            <a:ext cx="57324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lang="en" sz="2000">
                <a:solidFill>
                  <a:srgbClr val="222222"/>
                </a:solidFill>
              </a:rPr>
              <a:t> 	1. The kid is in the water</a:t>
            </a:r>
          </a:p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2. The weather is cold</a:t>
            </a:r>
          </a:p>
          <a:p>
            <a:pPr indent="387350" lvl="0" marL="45720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222222"/>
                </a:solidFill>
              </a:rPr>
              <a:t>	</a:t>
            </a:r>
            <a:r>
              <a:rPr lang="en" sz="2000">
                <a:solidFill>
                  <a:srgbClr val="222222"/>
                </a:solidFill>
              </a:rPr>
              <a:t>3. The tree branch is broken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4. If the kid crawled out of the water, </a:t>
            </a:r>
          </a:p>
          <a:p>
            <a:pPr indent="387350" lvl="0" marL="9144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the goat would push him/her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5. The kid fell off the branch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48725"/>
            <a:ext cx="3713200" cy="27848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>
            <p:ph idx="1" type="body"/>
          </p:nvPr>
        </p:nvSpPr>
        <p:spPr>
          <a:xfrm>
            <a:off x="3355400" y="1255300"/>
            <a:ext cx="57324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lang="en" sz="2000">
                <a:solidFill>
                  <a:srgbClr val="222222"/>
                </a:solidFill>
              </a:rPr>
              <a:t> 	1. The kid is in the water</a:t>
            </a:r>
          </a:p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2. The weather is cold</a:t>
            </a:r>
          </a:p>
          <a:p>
            <a:pPr indent="387350" lvl="0" marL="45720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222222"/>
                </a:solidFill>
              </a:rPr>
              <a:t>	</a:t>
            </a:r>
            <a:r>
              <a:rPr lang="en" sz="2000">
                <a:solidFill>
                  <a:srgbClr val="222222"/>
                </a:solidFill>
              </a:rPr>
              <a:t>3. The tree branch is broken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4. If the kid crawled out of the water, </a:t>
            </a:r>
          </a:p>
          <a:p>
            <a:pPr indent="387350" lvl="0" marL="9144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the goat would push him/her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5. The kid fell off the branch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48725"/>
            <a:ext cx="3713200" cy="278487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>
            <p:ph idx="1" type="body"/>
          </p:nvPr>
        </p:nvSpPr>
        <p:spPr>
          <a:xfrm>
            <a:off x="3355400" y="1255300"/>
            <a:ext cx="57324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lang="en" sz="2000">
                <a:solidFill>
                  <a:srgbClr val="222222"/>
                </a:solidFill>
              </a:rPr>
              <a:t> 	1. The kid is in the water</a:t>
            </a:r>
          </a:p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2. The weather is cold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	</a:t>
            </a:r>
            <a:r>
              <a:rPr lang="en" sz="2000">
                <a:solidFill>
                  <a:srgbClr val="222222"/>
                </a:solidFill>
              </a:rPr>
              <a:t>3. The tree branch is broken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4. If the kid crawled out of the water, </a:t>
            </a:r>
          </a:p>
          <a:p>
            <a:pPr indent="387350" lvl="0" marL="9144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the goat would push him/her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5. The kid fell off the branch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48725"/>
            <a:ext cx="3713200" cy="278487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>
            <p:ph idx="1" type="body"/>
          </p:nvPr>
        </p:nvSpPr>
        <p:spPr>
          <a:xfrm>
            <a:off x="3355400" y="1255300"/>
            <a:ext cx="57324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lang="en" sz="2000">
                <a:solidFill>
                  <a:srgbClr val="222222"/>
                </a:solidFill>
              </a:rPr>
              <a:t> 	1. The kid is in the water</a:t>
            </a:r>
          </a:p>
          <a:p>
            <a:pPr indent="387350"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2. The weather is cold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OBS</a:t>
            </a:r>
            <a:r>
              <a:rPr b="1" lang="en" sz="2000">
                <a:solidFill>
                  <a:srgbClr val="222222"/>
                </a:solidFill>
              </a:rPr>
              <a:t>	</a:t>
            </a:r>
            <a:r>
              <a:rPr lang="en" sz="2000">
                <a:solidFill>
                  <a:srgbClr val="222222"/>
                </a:solidFill>
              </a:rPr>
              <a:t>3. The tree branch is broken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solidFill>
                  <a:srgbClr val="FF0000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4. If the kid crawled out of the water, </a:t>
            </a:r>
          </a:p>
          <a:p>
            <a:pPr indent="387350" lvl="0" marL="9144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the goat would push him/her</a:t>
            </a:r>
          </a:p>
          <a:p>
            <a:pPr indent="387350" lvl="0" marL="0" marR="0" rtl="0" algn="l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		5. The kid fell off the branch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