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90" autoAdjust="0"/>
    <p:restoredTop sz="94660"/>
  </p:normalViewPr>
  <p:slideViewPr>
    <p:cSldViewPr snapToGrid="0">
      <p:cViewPr varScale="1">
        <p:scale>
          <a:sx n="74" d="100"/>
          <a:sy n="74" d="100"/>
        </p:scale>
        <p:origin x="-62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a:p>
        </p:txBody>
      </p:sp>
      <p:sp>
        <p:nvSpPr>
          <p:cNvPr id="4" name="Marcador de fecha 3"/>
          <p:cNvSpPr>
            <a:spLocks noGrp="1"/>
          </p:cNvSpPr>
          <p:nvPr>
            <p:ph type="dt" sz="half" idx="10"/>
          </p:nvPr>
        </p:nvSpPr>
        <p:spPr/>
        <p:txBody>
          <a:bodyPr/>
          <a:lstStyle/>
          <a:p>
            <a:fld id="{EF36931F-98D0-4D04-9C40-8BB0ECA1F62B}" type="datetimeFigureOut">
              <a:rPr lang="en-US" smtClean="0"/>
              <a:t>11/2/2017</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B931420-1C06-40B0-8FD1-183CE7DB43AB}" type="slidenum">
              <a:rPr lang="en-US" smtClean="0"/>
              <a:t>‹#›</a:t>
            </a:fld>
            <a:endParaRPr lang="en-US"/>
          </a:p>
        </p:txBody>
      </p:sp>
    </p:spTree>
    <p:extLst>
      <p:ext uri="{BB962C8B-B14F-4D97-AF65-F5344CB8AC3E}">
        <p14:creationId xmlns:p14="http://schemas.microsoft.com/office/powerpoint/2010/main" val="683866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EF36931F-98D0-4D04-9C40-8BB0ECA1F62B}" type="datetimeFigureOut">
              <a:rPr lang="en-US" smtClean="0"/>
              <a:t>11/2/2017</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B931420-1C06-40B0-8FD1-183CE7DB43AB}" type="slidenum">
              <a:rPr lang="en-US" smtClean="0"/>
              <a:t>‹#›</a:t>
            </a:fld>
            <a:endParaRPr lang="en-US"/>
          </a:p>
        </p:txBody>
      </p:sp>
    </p:spTree>
    <p:extLst>
      <p:ext uri="{BB962C8B-B14F-4D97-AF65-F5344CB8AC3E}">
        <p14:creationId xmlns:p14="http://schemas.microsoft.com/office/powerpoint/2010/main" val="683761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EF36931F-98D0-4D04-9C40-8BB0ECA1F62B}" type="datetimeFigureOut">
              <a:rPr lang="en-US" smtClean="0"/>
              <a:t>11/2/2017</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B931420-1C06-40B0-8FD1-183CE7DB43AB}" type="slidenum">
              <a:rPr lang="en-US" smtClean="0"/>
              <a:t>‹#›</a:t>
            </a:fld>
            <a:endParaRPr lang="en-US"/>
          </a:p>
        </p:txBody>
      </p:sp>
    </p:spTree>
    <p:extLst>
      <p:ext uri="{BB962C8B-B14F-4D97-AF65-F5344CB8AC3E}">
        <p14:creationId xmlns:p14="http://schemas.microsoft.com/office/powerpoint/2010/main" val="2763863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EF36931F-98D0-4D04-9C40-8BB0ECA1F62B}" type="datetimeFigureOut">
              <a:rPr lang="en-US" smtClean="0"/>
              <a:t>11/2/2017</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B931420-1C06-40B0-8FD1-183CE7DB43AB}" type="slidenum">
              <a:rPr lang="en-US" smtClean="0"/>
              <a:t>‹#›</a:t>
            </a:fld>
            <a:endParaRPr lang="en-US"/>
          </a:p>
        </p:txBody>
      </p:sp>
    </p:spTree>
    <p:extLst>
      <p:ext uri="{BB962C8B-B14F-4D97-AF65-F5344CB8AC3E}">
        <p14:creationId xmlns:p14="http://schemas.microsoft.com/office/powerpoint/2010/main" val="1085066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EF36931F-98D0-4D04-9C40-8BB0ECA1F62B}" type="datetimeFigureOut">
              <a:rPr lang="en-US" smtClean="0"/>
              <a:t>11/2/2017</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B931420-1C06-40B0-8FD1-183CE7DB43AB}" type="slidenum">
              <a:rPr lang="en-US" smtClean="0"/>
              <a:t>‹#›</a:t>
            </a:fld>
            <a:endParaRPr lang="en-US"/>
          </a:p>
        </p:txBody>
      </p:sp>
    </p:spTree>
    <p:extLst>
      <p:ext uri="{BB962C8B-B14F-4D97-AF65-F5344CB8AC3E}">
        <p14:creationId xmlns:p14="http://schemas.microsoft.com/office/powerpoint/2010/main" val="4169730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EF36931F-98D0-4D04-9C40-8BB0ECA1F62B}" type="datetimeFigureOut">
              <a:rPr lang="en-US" smtClean="0"/>
              <a:t>11/2/2017</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EB931420-1C06-40B0-8FD1-183CE7DB43AB}" type="slidenum">
              <a:rPr lang="en-US" smtClean="0"/>
              <a:t>‹#›</a:t>
            </a:fld>
            <a:endParaRPr lang="en-US"/>
          </a:p>
        </p:txBody>
      </p:sp>
    </p:spTree>
    <p:extLst>
      <p:ext uri="{BB962C8B-B14F-4D97-AF65-F5344CB8AC3E}">
        <p14:creationId xmlns:p14="http://schemas.microsoft.com/office/powerpoint/2010/main" val="2789246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EF36931F-98D0-4D04-9C40-8BB0ECA1F62B}" type="datetimeFigureOut">
              <a:rPr lang="en-US" smtClean="0"/>
              <a:t>11/2/2017</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EB931420-1C06-40B0-8FD1-183CE7DB43AB}" type="slidenum">
              <a:rPr lang="en-US" smtClean="0"/>
              <a:t>‹#›</a:t>
            </a:fld>
            <a:endParaRPr lang="en-US"/>
          </a:p>
        </p:txBody>
      </p:sp>
    </p:spTree>
    <p:extLst>
      <p:ext uri="{BB962C8B-B14F-4D97-AF65-F5344CB8AC3E}">
        <p14:creationId xmlns:p14="http://schemas.microsoft.com/office/powerpoint/2010/main" val="731318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EF36931F-98D0-4D04-9C40-8BB0ECA1F62B}" type="datetimeFigureOut">
              <a:rPr lang="en-US" smtClean="0"/>
              <a:t>11/2/2017</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EB931420-1C06-40B0-8FD1-183CE7DB43AB}" type="slidenum">
              <a:rPr lang="en-US" smtClean="0"/>
              <a:t>‹#›</a:t>
            </a:fld>
            <a:endParaRPr lang="en-US"/>
          </a:p>
        </p:txBody>
      </p:sp>
    </p:spTree>
    <p:extLst>
      <p:ext uri="{BB962C8B-B14F-4D97-AF65-F5344CB8AC3E}">
        <p14:creationId xmlns:p14="http://schemas.microsoft.com/office/powerpoint/2010/main" val="2522559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F36931F-98D0-4D04-9C40-8BB0ECA1F62B}" type="datetimeFigureOut">
              <a:rPr lang="en-US" smtClean="0"/>
              <a:t>11/2/2017</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EB931420-1C06-40B0-8FD1-183CE7DB43AB}" type="slidenum">
              <a:rPr lang="en-US" smtClean="0"/>
              <a:t>‹#›</a:t>
            </a:fld>
            <a:endParaRPr lang="en-US"/>
          </a:p>
        </p:txBody>
      </p:sp>
    </p:spTree>
    <p:extLst>
      <p:ext uri="{BB962C8B-B14F-4D97-AF65-F5344CB8AC3E}">
        <p14:creationId xmlns:p14="http://schemas.microsoft.com/office/powerpoint/2010/main" val="437043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F36931F-98D0-4D04-9C40-8BB0ECA1F62B}" type="datetimeFigureOut">
              <a:rPr lang="en-US" smtClean="0"/>
              <a:t>11/2/2017</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EB931420-1C06-40B0-8FD1-183CE7DB43AB}" type="slidenum">
              <a:rPr lang="en-US" smtClean="0"/>
              <a:t>‹#›</a:t>
            </a:fld>
            <a:endParaRPr lang="en-US"/>
          </a:p>
        </p:txBody>
      </p:sp>
    </p:spTree>
    <p:extLst>
      <p:ext uri="{BB962C8B-B14F-4D97-AF65-F5344CB8AC3E}">
        <p14:creationId xmlns:p14="http://schemas.microsoft.com/office/powerpoint/2010/main" val="3336983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F36931F-98D0-4D04-9C40-8BB0ECA1F62B}" type="datetimeFigureOut">
              <a:rPr lang="en-US" smtClean="0"/>
              <a:t>11/2/2017</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EB931420-1C06-40B0-8FD1-183CE7DB43AB}" type="slidenum">
              <a:rPr lang="en-US" smtClean="0"/>
              <a:t>‹#›</a:t>
            </a:fld>
            <a:endParaRPr lang="en-US"/>
          </a:p>
        </p:txBody>
      </p:sp>
    </p:spTree>
    <p:extLst>
      <p:ext uri="{BB962C8B-B14F-4D97-AF65-F5344CB8AC3E}">
        <p14:creationId xmlns:p14="http://schemas.microsoft.com/office/powerpoint/2010/main" val="579178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36931F-98D0-4D04-9C40-8BB0ECA1F62B}" type="datetimeFigureOut">
              <a:rPr lang="en-US" smtClean="0"/>
              <a:t>11/2/2017</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931420-1C06-40B0-8FD1-183CE7DB43AB}" type="slidenum">
              <a:rPr lang="en-US" smtClean="0"/>
              <a:t>‹#›</a:t>
            </a:fld>
            <a:endParaRPr lang="en-US"/>
          </a:p>
        </p:txBody>
      </p:sp>
    </p:spTree>
    <p:extLst>
      <p:ext uri="{BB962C8B-B14F-4D97-AF65-F5344CB8AC3E}">
        <p14:creationId xmlns:p14="http://schemas.microsoft.com/office/powerpoint/2010/main" val="310182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26572" y="0"/>
            <a:ext cx="9144000" cy="935182"/>
          </a:xfrm>
        </p:spPr>
        <p:txBody>
          <a:bodyPr/>
          <a:lstStyle/>
          <a:p>
            <a:r>
              <a:rPr lang="en-US" dirty="0" err="1" smtClean="0"/>
              <a:t>Vocabulario</a:t>
            </a:r>
            <a:endParaRPr lang="en-US" dirty="0"/>
          </a:p>
        </p:txBody>
      </p:sp>
      <p:sp>
        <p:nvSpPr>
          <p:cNvPr id="3" name="Subtítulo 2"/>
          <p:cNvSpPr>
            <a:spLocks noGrp="1"/>
          </p:cNvSpPr>
          <p:nvPr>
            <p:ph type="subTitle" idx="1"/>
          </p:nvPr>
        </p:nvSpPr>
        <p:spPr>
          <a:xfrm>
            <a:off x="0" y="935182"/>
            <a:ext cx="12192000" cy="2078182"/>
          </a:xfrm>
        </p:spPr>
        <p:txBody>
          <a:bodyPr/>
          <a:lstStyle/>
          <a:p>
            <a:endParaRPr lang="en-US" dirty="0" smtClean="0"/>
          </a:p>
          <a:p>
            <a:endParaRPr lang="en-US" dirty="0" smtClean="0"/>
          </a:p>
          <a:p>
            <a:endParaRPr lang="en-US" dirty="0"/>
          </a:p>
        </p:txBody>
      </p:sp>
      <p:pic>
        <p:nvPicPr>
          <p:cNvPr id="17410" name="Picture 2" descr="http://www.profesorenlinea.cl/imagenciencias/Celular_transporte_image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8587" y="2873808"/>
            <a:ext cx="4314825" cy="272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143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26572" y="0"/>
            <a:ext cx="9144000" cy="935182"/>
          </a:xfrm>
        </p:spPr>
        <p:txBody>
          <a:bodyPr/>
          <a:lstStyle/>
          <a:p>
            <a:r>
              <a:rPr lang="en-US" dirty="0" err="1" smtClean="0"/>
              <a:t>Hipertonico</a:t>
            </a:r>
            <a:endParaRPr lang="en-US" dirty="0"/>
          </a:p>
        </p:txBody>
      </p:sp>
      <p:sp>
        <p:nvSpPr>
          <p:cNvPr id="3" name="Subtítulo 2"/>
          <p:cNvSpPr>
            <a:spLocks noGrp="1"/>
          </p:cNvSpPr>
          <p:nvPr>
            <p:ph type="subTitle" idx="1"/>
          </p:nvPr>
        </p:nvSpPr>
        <p:spPr>
          <a:xfrm>
            <a:off x="0" y="935182"/>
            <a:ext cx="12192000" cy="2078182"/>
          </a:xfrm>
        </p:spPr>
        <p:txBody>
          <a:bodyPr/>
          <a:lstStyle/>
          <a:p>
            <a:r>
              <a:rPr lang="es-ES" dirty="0"/>
              <a:t>En biología, una solución </a:t>
            </a:r>
            <a:r>
              <a:rPr lang="es-ES" b="1" dirty="0" smtClean="0"/>
              <a:t>hipertónica</a:t>
            </a:r>
            <a:r>
              <a:rPr lang="es-ES" dirty="0" smtClean="0"/>
              <a:t> </a:t>
            </a:r>
            <a:r>
              <a:rPr lang="es-ES" dirty="0"/>
              <a:t>es aquella que tiene mayor concentración de soluto en el medio externo, por lo que una célula en dicha solución pierde agua (H</a:t>
            </a:r>
            <a:r>
              <a:rPr lang="es-ES" baseline="-25000" dirty="0"/>
              <a:t>2</a:t>
            </a:r>
            <a:r>
              <a:rPr lang="es-ES" dirty="0"/>
              <a:t>O) debido a la diferencia de presión, es decir, a la presión osmótica, llegando incluso a morir por deshidratación. </a:t>
            </a:r>
            <a:endParaRPr lang="en-US" dirty="0"/>
          </a:p>
        </p:txBody>
      </p:sp>
      <p:pic>
        <p:nvPicPr>
          <p:cNvPr id="9218" name="Picture 2" descr="http://4.bp.blogspot.com/-YPG4y9FbPSM/TaskVJ9m2nI/AAAAAAAAABk/V0-mMSwHEBQ/s1600/osmosis-eritrocit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2912" y="2492375"/>
            <a:ext cx="600075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949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26572" y="0"/>
            <a:ext cx="9144000" cy="935182"/>
          </a:xfrm>
        </p:spPr>
        <p:txBody>
          <a:bodyPr/>
          <a:lstStyle/>
          <a:p>
            <a:r>
              <a:rPr lang="en-US" dirty="0" err="1" smtClean="0"/>
              <a:t>Hipotonico</a:t>
            </a:r>
            <a:endParaRPr lang="en-US" dirty="0"/>
          </a:p>
        </p:txBody>
      </p:sp>
      <p:sp>
        <p:nvSpPr>
          <p:cNvPr id="3" name="Subtítulo 2"/>
          <p:cNvSpPr>
            <a:spLocks noGrp="1"/>
          </p:cNvSpPr>
          <p:nvPr>
            <p:ph type="subTitle" idx="1"/>
          </p:nvPr>
        </p:nvSpPr>
        <p:spPr>
          <a:xfrm>
            <a:off x="0" y="935182"/>
            <a:ext cx="12192000" cy="2078182"/>
          </a:xfrm>
        </p:spPr>
        <p:txBody>
          <a:bodyPr/>
          <a:lstStyle/>
          <a:p>
            <a:r>
              <a:rPr lang="es-ES" dirty="0"/>
              <a:t>En biología, una solución </a:t>
            </a:r>
            <a:r>
              <a:rPr lang="es-ES" b="1" dirty="0"/>
              <a:t>hipotónica</a:t>
            </a:r>
            <a:r>
              <a:rPr lang="es-ES" dirty="0"/>
              <a:t> es aquella que tiene menor concentración de soluto en el medio exterior en relación al medio interior de la célula, es decir, en el interior de la célula hay una cantidad de sal mayor que de la que se encuentra en el medio en la que ella habita.</a:t>
            </a:r>
            <a:endParaRPr lang="en-US" dirty="0"/>
          </a:p>
        </p:txBody>
      </p:sp>
      <p:pic>
        <p:nvPicPr>
          <p:cNvPr id="10242" name="Picture 2" descr="http://upload.wikimedia.org/wikipedia/commons/thumb/4/4f/Osmotic_pressure_on_blood_cells_diagram-es.svg/300px-Osmotic_pressure_on_blood_cells_diagram-e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7766" y="3013364"/>
            <a:ext cx="5029488" cy="263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539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26572" y="0"/>
            <a:ext cx="9144000" cy="935182"/>
          </a:xfrm>
        </p:spPr>
        <p:txBody>
          <a:bodyPr>
            <a:normAutofit/>
          </a:bodyPr>
          <a:lstStyle/>
          <a:p>
            <a:r>
              <a:rPr lang="en-US" dirty="0" err="1" smtClean="0"/>
              <a:t>Difusion</a:t>
            </a:r>
            <a:r>
              <a:rPr lang="en-US" dirty="0" smtClean="0"/>
              <a:t> </a:t>
            </a:r>
            <a:r>
              <a:rPr lang="en-US" dirty="0" err="1" smtClean="0"/>
              <a:t>facilitada</a:t>
            </a:r>
            <a:endParaRPr lang="en-US" dirty="0"/>
          </a:p>
        </p:txBody>
      </p:sp>
      <p:sp>
        <p:nvSpPr>
          <p:cNvPr id="3" name="Subtítulo 2"/>
          <p:cNvSpPr>
            <a:spLocks noGrp="1"/>
          </p:cNvSpPr>
          <p:nvPr>
            <p:ph type="subTitle" idx="1"/>
          </p:nvPr>
        </p:nvSpPr>
        <p:spPr>
          <a:xfrm>
            <a:off x="0" y="935182"/>
            <a:ext cx="12192000" cy="2078182"/>
          </a:xfrm>
        </p:spPr>
        <p:txBody>
          <a:bodyPr/>
          <a:lstStyle/>
          <a:p>
            <a:r>
              <a:rPr lang="es-ES" dirty="0" smtClean="0"/>
              <a:t>Se denomina al proceso por el cual se produce un flujo neto de moléculas a través de una membrana permeable sin que exista un aporte externo de energía. Este proceso, que en última instancia se encuentra determinado por una diferencia de concentración entre los dos medios separados por la membrana; no requiere de un aporte de energía debido a que su principal fuerza impulsora es el aumento de la entropía total del sistema.</a:t>
            </a:r>
            <a:endParaRPr lang="en-US" dirty="0" smtClean="0"/>
          </a:p>
          <a:p>
            <a:endParaRPr lang="en-US" dirty="0"/>
          </a:p>
        </p:txBody>
      </p:sp>
      <p:pic>
        <p:nvPicPr>
          <p:cNvPr id="11266" name="Picture 2" descr="http://3.bp.blogspot.com/-r8CoPAfxY-Y/UHMh9ynTYcI/AAAAAAAAAEU/flYM5X6mnZc/s1600/difusi%C3%B3n+facilitad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2120" y="3266780"/>
            <a:ext cx="5507759" cy="331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1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26572" y="0"/>
            <a:ext cx="9144000" cy="935182"/>
          </a:xfrm>
        </p:spPr>
        <p:txBody>
          <a:bodyPr/>
          <a:lstStyle/>
          <a:p>
            <a:r>
              <a:rPr lang="en-US" dirty="0" err="1" smtClean="0"/>
              <a:t>Transporte</a:t>
            </a:r>
            <a:r>
              <a:rPr lang="en-US" dirty="0" smtClean="0"/>
              <a:t> </a:t>
            </a:r>
            <a:r>
              <a:rPr lang="en-US" dirty="0" err="1" smtClean="0"/>
              <a:t>activo</a:t>
            </a:r>
            <a:endParaRPr lang="en-US" dirty="0"/>
          </a:p>
        </p:txBody>
      </p:sp>
      <p:sp>
        <p:nvSpPr>
          <p:cNvPr id="3" name="Subtítulo 2"/>
          <p:cNvSpPr>
            <a:spLocks noGrp="1"/>
          </p:cNvSpPr>
          <p:nvPr>
            <p:ph type="subTitle" idx="1"/>
          </p:nvPr>
        </p:nvSpPr>
        <p:spPr>
          <a:xfrm>
            <a:off x="0" y="935182"/>
            <a:ext cx="12192000" cy="2078182"/>
          </a:xfrm>
        </p:spPr>
        <p:txBody>
          <a:bodyPr/>
          <a:lstStyle/>
          <a:p>
            <a:r>
              <a:rPr lang="es-ES" dirty="0"/>
              <a:t>El transporte activo es un mecanismo celular por medio del cual algunas moléculas atraviesan la membrana </a:t>
            </a:r>
            <a:r>
              <a:rPr lang="es-ES" dirty="0" err="1"/>
              <a:t>plasmatica</a:t>
            </a:r>
            <a:r>
              <a:rPr lang="es-ES" dirty="0"/>
              <a:t> contra un gradiente de concentración, es decir, desde una zona de baja concentración a otra de alta concentración con el consecuente gasto de energía. Los ejemplos típicos son la bomba de sodio-potasio, la bomba de calcio o simplemente el transporte de glucosa.</a:t>
            </a:r>
            <a:endParaRPr lang="en-US" dirty="0"/>
          </a:p>
        </p:txBody>
      </p:sp>
      <p:pic>
        <p:nvPicPr>
          <p:cNvPr id="12290" name="Picture 2" descr="http://html.rincondelvago.com/0004842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3362" y="3212238"/>
            <a:ext cx="5787737" cy="2961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013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26572" y="0"/>
            <a:ext cx="9144000" cy="935182"/>
          </a:xfrm>
        </p:spPr>
        <p:txBody>
          <a:bodyPr/>
          <a:lstStyle/>
          <a:p>
            <a:r>
              <a:rPr lang="en-US" dirty="0" err="1" smtClean="0"/>
              <a:t>Endocitosis</a:t>
            </a:r>
            <a:endParaRPr lang="en-US" dirty="0"/>
          </a:p>
        </p:txBody>
      </p:sp>
      <p:sp>
        <p:nvSpPr>
          <p:cNvPr id="3" name="Subtítulo 2"/>
          <p:cNvSpPr>
            <a:spLocks noGrp="1"/>
          </p:cNvSpPr>
          <p:nvPr>
            <p:ph type="subTitle" idx="1"/>
          </p:nvPr>
        </p:nvSpPr>
        <p:spPr>
          <a:xfrm>
            <a:off x="0" y="935182"/>
            <a:ext cx="12192000" cy="2078182"/>
          </a:xfrm>
        </p:spPr>
        <p:txBody>
          <a:bodyPr/>
          <a:lstStyle/>
          <a:p>
            <a:r>
              <a:rPr lang="es-ES" dirty="0"/>
              <a:t>La </a:t>
            </a:r>
            <a:r>
              <a:rPr lang="es-ES" b="1" dirty="0"/>
              <a:t>endocitosis</a:t>
            </a:r>
            <a:r>
              <a:rPr lang="es-ES" dirty="0"/>
              <a:t> es un proceso por el cual la célula introduce moléculas grandes o partículas, y lo hace englobándolas en una invaginación de </a:t>
            </a:r>
            <a:r>
              <a:rPr lang="es-ES" dirty="0" smtClean="0"/>
              <a:t>la membrana </a:t>
            </a:r>
            <a:r>
              <a:rPr lang="es-ES" dirty="0"/>
              <a:t>citoplasmática, formando una vesícula que termina por desprenderse de la membrana para incorporarse al citoplasma.</a:t>
            </a:r>
            <a:endParaRPr lang="en-US" dirty="0"/>
          </a:p>
        </p:txBody>
      </p:sp>
      <p:pic>
        <p:nvPicPr>
          <p:cNvPr id="13314" name="Picture 2" descr="http://upload.wikimedia.org/wikipedia/commons/thumb/3/39/Tipos_de_endocitosis.svg/400px-Tipos_de_endocitosi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2684" y="3013364"/>
            <a:ext cx="5226916" cy="2613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3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26572" y="0"/>
            <a:ext cx="9144000" cy="935182"/>
          </a:xfrm>
        </p:spPr>
        <p:txBody>
          <a:bodyPr/>
          <a:lstStyle/>
          <a:p>
            <a:r>
              <a:rPr lang="en-US" dirty="0" err="1" smtClean="0"/>
              <a:t>Fagositosis</a:t>
            </a:r>
            <a:endParaRPr lang="en-US" dirty="0"/>
          </a:p>
        </p:txBody>
      </p:sp>
      <p:sp>
        <p:nvSpPr>
          <p:cNvPr id="3" name="Subtítulo 2"/>
          <p:cNvSpPr>
            <a:spLocks noGrp="1"/>
          </p:cNvSpPr>
          <p:nvPr>
            <p:ph type="subTitle" idx="1"/>
          </p:nvPr>
        </p:nvSpPr>
        <p:spPr>
          <a:xfrm>
            <a:off x="0" y="935182"/>
            <a:ext cx="12192000" cy="2078182"/>
          </a:xfrm>
        </p:spPr>
        <p:txBody>
          <a:bodyPr/>
          <a:lstStyle/>
          <a:p>
            <a:r>
              <a:rPr lang="es-ES" dirty="0"/>
              <a:t>La </a:t>
            </a:r>
            <a:r>
              <a:rPr lang="es-ES" b="1" dirty="0"/>
              <a:t>fagocitosis</a:t>
            </a:r>
            <a:r>
              <a:rPr lang="es-ES" dirty="0"/>
              <a:t> </a:t>
            </a:r>
            <a:r>
              <a:rPr lang="es-ES" dirty="0" smtClean="0"/>
              <a:t>,es </a:t>
            </a:r>
            <a:r>
              <a:rPr lang="es-ES" dirty="0"/>
              <a:t>un tipo de endocitosis por el cual algunas </a:t>
            </a:r>
            <a:r>
              <a:rPr lang="es-ES" dirty="0" smtClean="0"/>
              <a:t>células </a:t>
            </a:r>
            <a:r>
              <a:rPr lang="es-ES" dirty="0"/>
              <a:t>rodean con su membrana citoplasmática partículas sólidas y las introducen al interior celular.</a:t>
            </a:r>
            <a:endParaRPr lang="en-US" dirty="0"/>
          </a:p>
        </p:txBody>
      </p:sp>
      <p:pic>
        <p:nvPicPr>
          <p:cNvPr id="14338" name="Picture 2" descr="http://4.bp.blogspot.com/-_7zhb3VT5h8/UznzSIKAibI/AAAAAAAAAG4/DWPMadwbJlI/s1600/FAGOCITOSIS+Y+PINOCITOSIS+IMAG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8384" y="2324810"/>
            <a:ext cx="5310043" cy="4008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005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26572" y="0"/>
            <a:ext cx="9144000" cy="935182"/>
          </a:xfrm>
        </p:spPr>
        <p:txBody>
          <a:bodyPr/>
          <a:lstStyle/>
          <a:p>
            <a:r>
              <a:rPr lang="en-US" dirty="0" err="1" smtClean="0"/>
              <a:t>Pinocitosis</a:t>
            </a:r>
            <a:endParaRPr lang="en-US" dirty="0"/>
          </a:p>
        </p:txBody>
      </p:sp>
      <p:sp>
        <p:nvSpPr>
          <p:cNvPr id="3" name="Subtítulo 2"/>
          <p:cNvSpPr>
            <a:spLocks noGrp="1"/>
          </p:cNvSpPr>
          <p:nvPr>
            <p:ph type="subTitle" idx="1"/>
          </p:nvPr>
        </p:nvSpPr>
        <p:spPr>
          <a:xfrm>
            <a:off x="0" y="935182"/>
            <a:ext cx="12192000" cy="2078182"/>
          </a:xfrm>
        </p:spPr>
        <p:txBody>
          <a:bodyPr/>
          <a:lstStyle/>
          <a:p>
            <a:r>
              <a:rPr lang="es-ES" dirty="0"/>
              <a:t>La </a:t>
            </a:r>
            <a:r>
              <a:rPr lang="es-ES" b="1" dirty="0"/>
              <a:t>pinocitosis</a:t>
            </a:r>
            <a:r>
              <a:rPr lang="es-ES" dirty="0"/>
              <a:t> es un tipo de endocitosis que consiste en la captación de material del espacio extracelular por invaginación de la membrana plasmática. Con desprendimiento hacia el interior celular de una vesícula que contiene líquido con posibles moléculas disueltas o partículas sólidas en </a:t>
            </a:r>
            <a:r>
              <a:rPr lang="es-ES" dirty="0" smtClean="0"/>
              <a:t>suspensión.</a:t>
            </a:r>
            <a:endParaRPr lang="en-US" dirty="0"/>
          </a:p>
        </p:txBody>
      </p:sp>
      <p:pic>
        <p:nvPicPr>
          <p:cNvPr id="15362" name="Picture 2" descr="http://images.slideplayer.us/2/1037429/slides/slide_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483" y="2302993"/>
            <a:ext cx="6184178" cy="4638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059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26572" y="0"/>
            <a:ext cx="9144000" cy="935182"/>
          </a:xfrm>
        </p:spPr>
        <p:txBody>
          <a:bodyPr/>
          <a:lstStyle/>
          <a:p>
            <a:r>
              <a:rPr lang="en-US" dirty="0" err="1" smtClean="0"/>
              <a:t>Exocitosis</a:t>
            </a:r>
            <a:endParaRPr lang="en-US" dirty="0"/>
          </a:p>
        </p:txBody>
      </p:sp>
      <p:sp>
        <p:nvSpPr>
          <p:cNvPr id="3" name="Subtítulo 2"/>
          <p:cNvSpPr>
            <a:spLocks noGrp="1"/>
          </p:cNvSpPr>
          <p:nvPr>
            <p:ph type="subTitle" idx="1"/>
          </p:nvPr>
        </p:nvSpPr>
        <p:spPr>
          <a:xfrm>
            <a:off x="0" y="935182"/>
            <a:ext cx="12192000" cy="2078182"/>
          </a:xfrm>
        </p:spPr>
        <p:txBody>
          <a:bodyPr/>
          <a:lstStyle/>
          <a:p>
            <a:r>
              <a:rPr lang="es-ES" dirty="0"/>
              <a:t>La </a:t>
            </a:r>
            <a:r>
              <a:rPr lang="es-ES" b="1" dirty="0" err="1"/>
              <a:t>Exocitosis</a:t>
            </a:r>
            <a:r>
              <a:rPr lang="es-ES" dirty="0"/>
              <a:t> es el proceso de transporte activo por el cual las células expulsan las macromoléculas de su citoplasma, transportándolas mediante vesículas hacia el medio externo y liberándolas mediante la deformación temporal de la membrana plasmática</a:t>
            </a:r>
            <a:endParaRPr lang="en-US" dirty="0"/>
          </a:p>
        </p:txBody>
      </p:sp>
      <p:pic>
        <p:nvPicPr>
          <p:cNvPr id="16386" name="Picture 2" descr="http://upload.wikimedia.org/wikipedia/commons/thumb/1/16/Exocytosis_types.svg/400px-Exocytosis_type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0830" y="3013364"/>
            <a:ext cx="38100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912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26572" y="0"/>
            <a:ext cx="9144000" cy="935182"/>
          </a:xfrm>
        </p:spPr>
        <p:txBody>
          <a:bodyPr/>
          <a:lstStyle/>
          <a:p>
            <a:r>
              <a:rPr lang="en-US" dirty="0" err="1" smtClean="0"/>
              <a:t>Membrana</a:t>
            </a:r>
            <a:r>
              <a:rPr lang="en-US" dirty="0" smtClean="0"/>
              <a:t> </a:t>
            </a:r>
            <a:r>
              <a:rPr lang="en-US" dirty="0" err="1" smtClean="0"/>
              <a:t>celular</a:t>
            </a:r>
            <a:endParaRPr lang="en-US" dirty="0"/>
          </a:p>
        </p:txBody>
      </p:sp>
      <p:sp>
        <p:nvSpPr>
          <p:cNvPr id="3" name="Subtítulo 2"/>
          <p:cNvSpPr>
            <a:spLocks noGrp="1"/>
          </p:cNvSpPr>
          <p:nvPr>
            <p:ph type="subTitle" idx="1"/>
          </p:nvPr>
        </p:nvSpPr>
        <p:spPr>
          <a:xfrm>
            <a:off x="0" y="935182"/>
            <a:ext cx="12192000" cy="2078182"/>
          </a:xfrm>
        </p:spPr>
        <p:txBody>
          <a:bodyPr/>
          <a:lstStyle/>
          <a:p>
            <a:r>
              <a:rPr lang="es-ES" dirty="0"/>
              <a:t>La </a:t>
            </a:r>
            <a:r>
              <a:rPr lang="es-ES" b="1" dirty="0"/>
              <a:t>membrana plasmática</a:t>
            </a:r>
            <a:r>
              <a:rPr lang="es-ES" dirty="0"/>
              <a:t>, </a:t>
            </a:r>
            <a:r>
              <a:rPr lang="es-ES" b="1" dirty="0"/>
              <a:t>membrana celular</a:t>
            </a:r>
            <a:r>
              <a:rPr lang="es-ES" dirty="0"/>
              <a:t>, </a:t>
            </a:r>
            <a:r>
              <a:rPr lang="es-ES" b="1" dirty="0"/>
              <a:t>membrana citoplasmática</a:t>
            </a:r>
            <a:r>
              <a:rPr lang="es-ES" dirty="0"/>
              <a:t> o </a:t>
            </a:r>
            <a:r>
              <a:rPr lang="es-ES" b="1" dirty="0" err="1"/>
              <a:t>plasmalema</a:t>
            </a:r>
            <a:r>
              <a:rPr lang="es-ES" dirty="0"/>
              <a:t>, es una bicapa lipídica que delimita todas las células. Es una estructura formada por dos láminas de fosfolípidos, </a:t>
            </a:r>
            <a:r>
              <a:rPr lang="es-ES" dirty="0" err="1"/>
              <a:t>glicolípidos</a:t>
            </a:r>
            <a:r>
              <a:rPr lang="es-ES" dirty="0"/>
              <a:t> y proteínas que rodea, limita, da forma y contribuye a mantener el equilibrio entre el </a:t>
            </a:r>
            <a:r>
              <a:rPr lang="es-ES" dirty="0" smtClean="0"/>
              <a:t>interior </a:t>
            </a:r>
            <a:r>
              <a:rPr lang="es-ES" dirty="0"/>
              <a:t>y el exterior </a:t>
            </a:r>
            <a:r>
              <a:rPr lang="es-ES" dirty="0" smtClean="0"/>
              <a:t>de </a:t>
            </a:r>
            <a:r>
              <a:rPr lang="es-ES" dirty="0"/>
              <a:t>las células.</a:t>
            </a:r>
            <a:endParaRPr lang="en-US" dirty="0"/>
          </a:p>
        </p:txBody>
      </p:sp>
      <p:pic>
        <p:nvPicPr>
          <p:cNvPr id="1026" name="Picture 2" descr="http://2.bp.blogspot.com/-k14ZYkp_03g/U3-LrHNQ-6I/AAAAAAAAGLk/Yk-KouOK5GU/s1600/permeabilidad+de+la+membrana+plasm%C3%A1ti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4685" y="2435854"/>
            <a:ext cx="8844590" cy="4087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679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26572" y="0"/>
            <a:ext cx="9144000" cy="935182"/>
          </a:xfrm>
        </p:spPr>
        <p:txBody>
          <a:bodyPr/>
          <a:lstStyle/>
          <a:p>
            <a:r>
              <a:rPr lang="en-US" dirty="0" smtClean="0"/>
              <a:t>Pared </a:t>
            </a:r>
            <a:r>
              <a:rPr lang="en-US" dirty="0" err="1" smtClean="0"/>
              <a:t>celular</a:t>
            </a:r>
            <a:endParaRPr lang="en-US" dirty="0"/>
          </a:p>
        </p:txBody>
      </p:sp>
      <p:sp>
        <p:nvSpPr>
          <p:cNvPr id="3" name="Subtítulo 2"/>
          <p:cNvSpPr>
            <a:spLocks noGrp="1"/>
          </p:cNvSpPr>
          <p:nvPr>
            <p:ph type="subTitle" idx="1"/>
          </p:nvPr>
        </p:nvSpPr>
        <p:spPr>
          <a:xfrm>
            <a:off x="0" y="935182"/>
            <a:ext cx="12192000" cy="2078182"/>
          </a:xfrm>
        </p:spPr>
        <p:txBody>
          <a:bodyPr/>
          <a:lstStyle/>
          <a:p>
            <a:r>
              <a:rPr lang="es-ES" dirty="0"/>
              <a:t>La </a:t>
            </a:r>
            <a:r>
              <a:rPr lang="es-ES" b="1" dirty="0"/>
              <a:t>pared celular</a:t>
            </a:r>
            <a:r>
              <a:rPr lang="es-ES" dirty="0"/>
              <a:t> es una capa rígida que se localiza en el exterior de la membrana plasmática en las células de plantas, hongos, algas, </a:t>
            </a:r>
            <a:r>
              <a:rPr lang="es-ES" dirty="0" smtClean="0"/>
              <a:t>bacterias y</a:t>
            </a:r>
            <a:r>
              <a:rPr lang="es-ES" dirty="0"/>
              <a:t> arqueas. La pared celular protege el contenido de la célula, y da rigidez a ésta, funciona como mediadora en todas las relaciones de la célula con el entorno y actúa como compartimiento celular. Además, en el caso de hongos y plantas, define la estructura y otorga soporte a los tejidos y muchas más partes de la célula.</a:t>
            </a:r>
            <a:endParaRPr lang="en-US" dirty="0"/>
          </a:p>
        </p:txBody>
      </p:sp>
      <p:pic>
        <p:nvPicPr>
          <p:cNvPr id="2050" name="Picture 2" descr="http://img1.wikia.nocookie.net/__cb20130412175641/diccionario-universal/es/images/2/23/20070417klpcnavid_26.Ees.SC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2812" y="3873356"/>
            <a:ext cx="5286375"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702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26572" y="0"/>
            <a:ext cx="9144000" cy="935182"/>
          </a:xfrm>
        </p:spPr>
        <p:txBody>
          <a:bodyPr/>
          <a:lstStyle/>
          <a:p>
            <a:r>
              <a:rPr lang="en-US" dirty="0" err="1" smtClean="0"/>
              <a:t>Bicapa</a:t>
            </a:r>
            <a:r>
              <a:rPr lang="en-US" dirty="0" smtClean="0"/>
              <a:t> </a:t>
            </a:r>
            <a:r>
              <a:rPr lang="en-US" dirty="0" err="1" smtClean="0"/>
              <a:t>lipida</a:t>
            </a:r>
            <a:endParaRPr lang="en-US" dirty="0"/>
          </a:p>
        </p:txBody>
      </p:sp>
      <p:sp>
        <p:nvSpPr>
          <p:cNvPr id="3" name="Subtítulo 2"/>
          <p:cNvSpPr>
            <a:spLocks noGrp="1"/>
          </p:cNvSpPr>
          <p:nvPr>
            <p:ph type="subTitle" idx="1"/>
          </p:nvPr>
        </p:nvSpPr>
        <p:spPr>
          <a:xfrm>
            <a:off x="0" y="935182"/>
            <a:ext cx="12192000" cy="2078182"/>
          </a:xfrm>
        </p:spPr>
        <p:txBody>
          <a:bodyPr/>
          <a:lstStyle/>
          <a:p>
            <a:r>
              <a:rPr lang="es-ES" dirty="0"/>
              <a:t>Una </a:t>
            </a:r>
            <a:r>
              <a:rPr lang="es-ES" b="1" dirty="0"/>
              <a:t>bicapa lipídica</a:t>
            </a:r>
            <a:r>
              <a:rPr lang="es-ES" dirty="0"/>
              <a:t> es una membrana delgada formada por dos capas de moléculas de lípidos. Estas membranas son láminas planas que forman una barrera continua y delimitan las células.</a:t>
            </a:r>
            <a:endParaRPr lang="en-US" dirty="0"/>
          </a:p>
        </p:txBody>
      </p:sp>
      <p:pic>
        <p:nvPicPr>
          <p:cNvPr id="3074" name="Picture 2" descr="http://perso.wanadoo.es/sancayetano2000/biologia/images/Membrana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611" y="2909455"/>
            <a:ext cx="6425781" cy="3082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036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26572" y="0"/>
            <a:ext cx="9144000" cy="935182"/>
          </a:xfrm>
        </p:spPr>
        <p:txBody>
          <a:bodyPr/>
          <a:lstStyle/>
          <a:p>
            <a:r>
              <a:rPr lang="en-US" dirty="0" err="1" smtClean="0"/>
              <a:t>Concentracion</a:t>
            </a:r>
            <a:endParaRPr lang="en-US" dirty="0"/>
          </a:p>
        </p:txBody>
      </p:sp>
      <p:sp>
        <p:nvSpPr>
          <p:cNvPr id="3" name="Subtítulo 2"/>
          <p:cNvSpPr>
            <a:spLocks noGrp="1"/>
          </p:cNvSpPr>
          <p:nvPr>
            <p:ph type="subTitle" idx="1"/>
          </p:nvPr>
        </p:nvSpPr>
        <p:spPr>
          <a:xfrm>
            <a:off x="0" y="935182"/>
            <a:ext cx="12192000" cy="2078182"/>
          </a:xfrm>
        </p:spPr>
        <p:txBody>
          <a:bodyPr/>
          <a:lstStyle/>
          <a:p>
            <a:r>
              <a:rPr lang="es-ES" dirty="0"/>
              <a:t>En química, la </a:t>
            </a:r>
            <a:r>
              <a:rPr lang="es-ES" b="1" dirty="0"/>
              <a:t>concentración</a:t>
            </a:r>
            <a:r>
              <a:rPr lang="es-ES" dirty="0"/>
              <a:t> de una disolución es la proporción o relación que hay entre la cantidad de soluto y la cantidad de disolvente, donde el soluto es la sustancia que se disuelve, el disolvente la sustancia que disuelve al soluto, y la disolución es el resultado de la mezcla homogénea de las dos anteriores. A menor proporción de soluto disuelto en el disolvente, menos concentrada está la disolución, y a mayor proporción más concentrada está. </a:t>
            </a:r>
            <a:endParaRPr lang="en-US" dirty="0"/>
          </a:p>
        </p:txBody>
      </p:sp>
      <p:pic>
        <p:nvPicPr>
          <p:cNvPr id="4098" name="Picture 2" descr="http://3.bp.blogspot.com/-ThF55GYWgzY/UEaNUAh6FSI/AAAAAAAAAEE/LCdoH0bxvec/s1600/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111" y="2904548"/>
            <a:ext cx="2876550" cy="378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93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26572" y="0"/>
            <a:ext cx="9144000" cy="935182"/>
          </a:xfrm>
        </p:spPr>
        <p:txBody>
          <a:bodyPr/>
          <a:lstStyle/>
          <a:p>
            <a:r>
              <a:rPr lang="en-US" dirty="0" err="1" smtClean="0"/>
              <a:t>Difucion</a:t>
            </a:r>
            <a:endParaRPr lang="en-US" dirty="0"/>
          </a:p>
        </p:txBody>
      </p:sp>
      <p:sp>
        <p:nvSpPr>
          <p:cNvPr id="3" name="Subtítulo 2"/>
          <p:cNvSpPr>
            <a:spLocks noGrp="1"/>
          </p:cNvSpPr>
          <p:nvPr>
            <p:ph type="subTitle" idx="1"/>
          </p:nvPr>
        </p:nvSpPr>
        <p:spPr>
          <a:xfrm>
            <a:off x="0" y="935182"/>
            <a:ext cx="12192000" cy="2078182"/>
          </a:xfrm>
        </p:spPr>
        <p:txBody>
          <a:bodyPr/>
          <a:lstStyle/>
          <a:p>
            <a:r>
              <a:rPr lang="es-ES" dirty="0"/>
              <a:t>La </a:t>
            </a:r>
            <a:r>
              <a:rPr lang="es-ES" b="1" dirty="0"/>
              <a:t>difusión</a:t>
            </a:r>
            <a:r>
              <a:rPr lang="es-ES" dirty="0"/>
              <a:t> </a:t>
            </a:r>
            <a:r>
              <a:rPr lang="es-ES" dirty="0" smtClean="0"/>
              <a:t>es </a:t>
            </a:r>
            <a:r>
              <a:rPr lang="es-ES" dirty="0"/>
              <a:t>un proceso físico irreversible, en el que partículas materiales se introducen en un medio que inicialmente estaba ausente, aumentando la entropía </a:t>
            </a:r>
            <a:r>
              <a:rPr lang="es-ES" dirty="0" smtClean="0"/>
              <a:t>del </a:t>
            </a:r>
            <a:r>
              <a:rPr lang="es-ES" dirty="0"/>
              <a:t>sistema conjunto formado por las partículas difundidas o soluto y el medio donde se difunden o disuelven.</a:t>
            </a:r>
            <a:endParaRPr lang="en-US" dirty="0"/>
          </a:p>
        </p:txBody>
      </p:sp>
      <p:pic>
        <p:nvPicPr>
          <p:cNvPr id="5122" name="Picture 2" descr="http://ciencia-basica-experimental.net/1er-curso/images/difus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2293" y="3013364"/>
            <a:ext cx="5590598" cy="3032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761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26572" y="0"/>
            <a:ext cx="9144000" cy="935182"/>
          </a:xfrm>
        </p:spPr>
        <p:txBody>
          <a:bodyPr/>
          <a:lstStyle/>
          <a:p>
            <a:r>
              <a:rPr lang="en-US" dirty="0" err="1" smtClean="0"/>
              <a:t>Equlibrio</a:t>
            </a:r>
            <a:endParaRPr lang="en-US" dirty="0"/>
          </a:p>
        </p:txBody>
      </p:sp>
      <p:sp>
        <p:nvSpPr>
          <p:cNvPr id="3" name="Subtítulo 2"/>
          <p:cNvSpPr>
            <a:spLocks noGrp="1"/>
          </p:cNvSpPr>
          <p:nvPr>
            <p:ph type="subTitle" idx="1"/>
          </p:nvPr>
        </p:nvSpPr>
        <p:spPr>
          <a:xfrm>
            <a:off x="0" y="935182"/>
            <a:ext cx="12192000" cy="2078182"/>
          </a:xfrm>
        </p:spPr>
        <p:txBody>
          <a:bodyPr/>
          <a:lstStyle/>
          <a:p>
            <a:r>
              <a:rPr lang="es-ES" dirty="0" smtClean="0"/>
              <a:t/>
            </a:r>
            <a:br>
              <a:rPr lang="es-ES" dirty="0" smtClean="0"/>
            </a:br>
            <a:r>
              <a:rPr lang="es-ES" dirty="0"/>
              <a:t>Condición en la cual las interacciones entre las diferentes especies de animales y vegetales es de tal orden que la estructura y la función de un ecosistema se mantiene constante. El hombre es el elemento principal en la modificación de ese equilibrio.</a:t>
            </a:r>
            <a:endParaRPr lang="en-US" dirty="0"/>
          </a:p>
        </p:txBody>
      </p:sp>
      <p:pic>
        <p:nvPicPr>
          <p:cNvPr id="6146" name="Picture 2" descr="http://www.bionova.org.es/biocast/documentos/figura/figtem0105/figurat04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1963" y="2847108"/>
            <a:ext cx="6236111" cy="401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609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26572" y="0"/>
            <a:ext cx="9144000" cy="935182"/>
          </a:xfrm>
        </p:spPr>
        <p:txBody>
          <a:bodyPr/>
          <a:lstStyle/>
          <a:p>
            <a:r>
              <a:rPr lang="en-US" dirty="0" smtClean="0"/>
              <a:t>Osmosis</a:t>
            </a:r>
            <a:endParaRPr lang="en-US" dirty="0"/>
          </a:p>
        </p:txBody>
      </p:sp>
      <p:sp>
        <p:nvSpPr>
          <p:cNvPr id="3" name="Subtítulo 2"/>
          <p:cNvSpPr>
            <a:spLocks noGrp="1"/>
          </p:cNvSpPr>
          <p:nvPr>
            <p:ph type="subTitle" idx="1"/>
          </p:nvPr>
        </p:nvSpPr>
        <p:spPr>
          <a:xfrm>
            <a:off x="0" y="935182"/>
            <a:ext cx="12192000" cy="2078182"/>
          </a:xfrm>
        </p:spPr>
        <p:txBody>
          <a:bodyPr/>
          <a:lstStyle/>
          <a:p>
            <a:r>
              <a:rPr lang="es-ES" dirty="0"/>
              <a:t>La </a:t>
            </a:r>
            <a:r>
              <a:rPr lang="es-ES" b="1" i="1" dirty="0"/>
              <a:t>ósmosis</a:t>
            </a:r>
            <a:r>
              <a:rPr lang="es-ES" dirty="0"/>
              <a:t> es un fenómeno físico relacionado con el movimiento de un solvente a través de una membrana semipermeable. Tal comportamiento supone una difusión simple a través de la membrana, sin gasto de energía. La ósmosis del agua es un fenómeno biológico importante para </a:t>
            </a:r>
            <a:r>
              <a:rPr lang="es-ES" dirty="0" smtClean="0"/>
              <a:t>el metabolismo </a:t>
            </a:r>
            <a:r>
              <a:rPr lang="es-ES" dirty="0"/>
              <a:t>celular de los seres vivos.</a:t>
            </a:r>
            <a:endParaRPr lang="en-US" dirty="0"/>
          </a:p>
        </p:txBody>
      </p:sp>
      <p:pic>
        <p:nvPicPr>
          <p:cNvPr id="7170" name="Picture 2" descr="http://upload.wikimedia.org/wikipedia/commons/d/d0/Osmose2-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8093" y="2900912"/>
            <a:ext cx="4312516" cy="3240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441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26572" y="0"/>
            <a:ext cx="9144000" cy="935182"/>
          </a:xfrm>
        </p:spPr>
        <p:txBody>
          <a:bodyPr/>
          <a:lstStyle/>
          <a:p>
            <a:r>
              <a:rPr lang="en-US" dirty="0" err="1" smtClean="0"/>
              <a:t>Isotonico</a:t>
            </a:r>
            <a:endParaRPr lang="en-US" dirty="0"/>
          </a:p>
        </p:txBody>
      </p:sp>
      <p:sp>
        <p:nvSpPr>
          <p:cNvPr id="3" name="Subtítulo 2"/>
          <p:cNvSpPr>
            <a:spLocks noGrp="1"/>
          </p:cNvSpPr>
          <p:nvPr>
            <p:ph type="subTitle" idx="1"/>
          </p:nvPr>
        </p:nvSpPr>
        <p:spPr>
          <a:xfrm>
            <a:off x="0" y="935182"/>
            <a:ext cx="12192000" cy="2078182"/>
          </a:xfrm>
        </p:spPr>
        <p:txBody>
          <a:bodyPr/>
          <a:lstStyle/>
          <a:p>
            <a:r>
              <a:rPr lang="es-ES" dirty="0"/>
              <a:t>Un medio o solución </a:t>
            </a:r>
            <a:r>
              <a:rPr lang="es-ES" b="1" dirty="0"/>
              <a:t>isotónico</a:t>
            </a:r>
            <a:r>
              <a:rPr lang="es-ES" dirty="0"/>
              <a:t> es aquel en el cual la concentración de soluto es igual fuera y dentro de una célula.</a:t>
            </a:r>
          </a:p>
          <a:p>
            <a:r>
              <a:rPr lang="es-ES" dirty="0"/>
              <a:t>En hematología, se dice de las soluciones que tienen la misma concentración de sales que las células de la </a:t>
            </a:r>
            <a:r>
              <a:rPr lang="es-ES" dirty="0" smtClean="0"/>
              <a:t>sangre</a:t>
            </a:r>
            <a:r>
              <a:rPr lang="es-ES" dirty="0"/>
              <a:t> son isotónicas.</a:t>
            </a:r>
          </a:p>
          <a:p>
            <a:endParaRPr lang="en-US" dirty="0"/>
          </a:p>
        </p:txBody>
      </p:sp>
      <p:pic>
        <p:nvPicPr>
          <p:cNvPr id="8196" name="Picture 4" descr="http://biologia-4to.wikispaces.com/file/view/genetics_meiosis_sm_sp.jpg/150285411/genetics_meiosis_sm_s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6173" y="3013364"/>
            <a:ext cx="4904797" cy="3402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52047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173</Words>
  <Application>Microsoft Office PowerPoint</Application>
  <PresentationFormat>Custom</PresentationFormat>
  <Paragraphs>35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Tema de Office</vt:lpstr>
      <vt:lpstr>Vocabulario</vt:lpstr>
      <vt:lpstr>Membrana celular</vt:lpstr>
      <vt:lpstr>Pared celular</vt:lpstr>
      <vt:lpstr>Bicapa lipida</vt:lpstr>
      <vt:lpstr>Concentracion</vt:lpstr>
      <vt:lpstr>Difucion</vt:lpstr>
      <vt:lpstr>Equlibrio</vt:lpstr>
      <vt:lpstr>Osmosis</vt:lpstr>
      <vt:lpstr>Isotonico</vt:lpstr>
      <vt:lpstr>Hipertonico</vt:lpstr>
      <vt:lpstr>Hipotonico</vt:lpstr>
      <vt:lpstr>Difusion facilitada</vt:lpstr>
      <vt:lpstr>Transporte activo</vt:lpstr>
      <vt:lpstr>Endocitosis</vt:lpstr>
      <vt:lpstr>Fagositosis</vt:lpstr>
      <vt:lpstr>Pinocitosis</vt:lpstr>
      <vt:lpstr>Exocitosis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Vocabulario</dc:title>
  <dc:creator>fredi sanchez</dc:creator>
  <cp:lastModifiedBy>Kobarg, Ken</cp:lastModifiedBy>
  <cp:revision>7</cp:revision>
  <dcterms:created xsi:type="dcterms:W3CDTF">2014-11-20T23:36:31Z</dcterms:created>
  <dcterms:modified xsi:type="dcterms:W3CDTF">2017-11-03T00:27:32Z</dcterms:modified>
</cp:coreProperties>
</file>