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3"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6A1CE2A6-0FEB-4972-BABE-F85A885CFC8A}"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A16565B-F276-483E-8F3F-5BA7870DBA06}" type="slidenum">
              <a:rPr lang="en-US" smtClean="0"/>
              <a:t>‹#›</a:t>
            </a:fld>
            <a:endParaRPr lang="en-US"/>
          </a:p>
        </p:txBody>
      </p:sp>
    </p:spTree>
    <p:extLst>
      <p:ext uri="{BB962C8B-B14F-4D97-AF65-F5344CB8AC3E}">
        <p14:creationId xmlns:p14="http://schemas.microsoft.com/office/powerpoint/2010/main" val="359205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A1CE2A6-0FEB-4972-BABE-F85A885CFC8A}"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A16565B-F276-483E-8F3F-5BA7870DBA06}" type="slidenum">
              <a:rPr lang="en-US" smtClean="0"/>
              <a:t>‹#›</a:t>
            </a:fld>
            <a:endParaRPr lang="en-US"/>
          </a:p>
        </p:txBody>
      </p:sp>
    </p:spTree>
    <p:extLst>
      <p:ext uri="{BB962C8B-B14F-4D97-AF65-F5344CB8AC3E}">
        <p14:creationId xmlns:p14="http://schemas.microsoft.com/office/powerpoint/2010/main" val="141095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A1CE2A6-0FEB-4972-BABE-F85A885CFC8A}"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A16565B-F276-483E-8F3F-5BA7870DBA06}" type="slidenum">
              <a:rPr lang="en-US" smtClean="0"/>
              <a:t>‹#›</a:t>
            </a:fld>
            <a:endParaRPr lang="en-US"/>
          </a:p>
        </p:txBody>
      </p:sp>
    </p:spTree>
    <p:extLst>
      <p:ext uri="{BB962C8B-B14F-4D97-AF65-F5344CB8AC3E}">
        <p14:creationId xmlns:p14="http://schemas.microsoft.com/office/powerpoint/2010/main" val="301727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A1CE2A6-0FEB-4972-BABE-F85A885CFC8A}"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A16565B-F276-483E-8F3F-5BA7870DBA06}" type="slidenum">
              <a:rPr lang="en-US" smtClean="0"/>
              <a:t>‹#›</a:t>
            </a:fld>
            <a:endParaRPr lang="en-US"/>
          </a:p>
        </p:txBody>
      </p:sp>
    </p:spTree>
    <p:extLst>
      <p:ext uri="{BB962C8B-B14F-4D97-AF65-F5344CB8AC3E}">
        <p14:creationId xmlns:p14="http://schemas.microsoft.com/office/powerpoint/2010/main" val="322684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A1CE2A6-0FEB-4972-BABE-F85A885CFC8A}"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A16565B-F276-483E-8F3F-5BA7870DBA06}" type="slidenum">
              <a:rPr lang="en-US" smtClean="0"/>
              <a:t>‹#›</a:t>
            </a:fld>
            <a:endParaRPr lang="en-US"/>
          </a:p>
        </p:txBody>
      </p:sp>
    </p:spTree>
    <p:extLst>
      <p:ext uri="{BB962C8B-B14F-4D97-AF65-F5344CB8AC3E}">
        <p14:creationId xmlns:p14="http://schemas.microsoft.com/office/powerpoint/2010/main" val="307869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6A1CE2A6-0FEB-4972-BABE-F85A885CFC8A}" type="datetimeFigureOut">
              <a:rPr lang="en-US" smtClean="0"/>
              <a:t>11/2/2017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A16565B-F276-483E-8F3F-5BA7870DBA06}" type="slidenum">
              <a:rPr lang="en-US" smtClean="0"/>
              <a:t>‹#›</a:t>
            </a:fld>
            <a:endParaRPr lang="en-US"/>
          </a:p>
        </p:txBody>
      </p:sp>
    </p:spTree>
    <p:extLst>
      <p:ext uri="{BB962C8B-B14F-4D97-AF65-F5344CB8AC3E}">
        <p14:creationId xmlns:p14="http://schemas.microsoft.com/office/powerpoint/2010/main" val="135719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6A1CE2A6-0FEB-4972-BABE-F85A885CFC8A}" type="datetimeFigureOut">
              <a:rPr lang="en-US" smtClean="0"/>
              <a:t>11/2/2017</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3A16565B-F276-483E-8F3F-5BA7870DBA06}" type="slidenum">
              <a:rPr lang="en-US" smtClean="0"/>
              <a:t>‹#›</a:t>
            </a:fld>
            <a:endParaRPr lang="en-US"/>
          </a:p>
        </p:txBody>
      </p:sp>
    </p:spTree>
    <p:extLst>
      <p:ext uri="{BB962C8B-B14F-4D97-AF65-F5344CB8AC3E}">
        <p14:creationId xmlns:p14="http://schemas.microsoft.com/office/powerpoint/2010/main" val="64841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6A1CE2A6-0FEB-4972-BABE-F85A885CFC8A}" type="datetimeFigureOut">
              <a:rPr lang="en-US" smtClean="0"/>
              <a:t>11/2/2017</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3A16565B-F276-483E-8F3F-5BA7870DBA06}" type="slidenum">
              <a:rPr lang="en-US" smtClean="0"/>
              <a:t>‹#›</a:t>
            </a:fld>
            <a:endParaRPr lang="en-US"/>
          </a:p>
        </p:txBody>
      </p:sp>
    </p:spTree>
    <p:extLst>
      <p:ext uri="{BB962C8B-B14F-4D97-AF65-F5344CB8AC3E}">
        <p14:creationId xmlns:p14="http://schemas.microsoft.com/office/powerpoint/2010/main" val="149476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A1CE2A6-0FEB-4972-BABE-F85A885CFC8A}" type="datetimeFigureOut">
              <a:rPr lang="en-US" smtClean="0"/>
              <a:t>11/2/2017</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3A16565B-F276-483E-8F3F-5BA7870DBA06}" type="slidenum">
              <a:rPr lang="en-US" smtClean="0"/>
              <a:t>‹#›</a:t>
            </a:fld>
            <a:endParaRPr lang="en-US"/>
          </a:p>
        </p:txBody>
      </p:sp>
    </p:spTree>
    <p:extLst>
      <p:ext uri="{BB962C8B-B14F-4D97-AF65-F5344CB8AC3E}">
        <p14:creationId xmlns:p14="http://schemas.microsoft.com/office/powerpoint/2010/main" val="98172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1CE2A6-0FEB-4972-BABE-F85A885CFC8A}" type="datetimeFigureOut">
              <a:rPr lang="en-US" smtClean="0"/>
              <a:t>11/2/2017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A16565B-F276-483E-8F3F-5BA7870DBA06}" type="slidenum">
              <a:rPr lang="en-US" smtClean="0"/>
              <a:t>‹#›</a:t>
            </a:fld>
            <a:endParaRPr lang="en-US"/>
          </a:p>
        </p:txBody>
      </p:sp>
    </p:spTree>
    <p:extLst>
      <p:ext uri="{BB962C8B-B14F-4D97-AF65-F5344CB8AC3E}">
        <p14:creationId xmlns:p14="http://schemas.microsoft.com/office/powerpoint/2010/main" val="296288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1CE2A6-0FEB-4972-BABE-F85A885CFC8A}" type="datetimeFigureOut">
              <a:rPr lang="en-US" smtClean="0"/>
              <a:t>11/2/2017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A16565B-F276-483E-8F3F-5BA7870DBA06}" type="slidenum">
              <a:rPr lang="en-US" smtClean="0"/>
              <a:t>‹#›</a:t>
            </a:fld>
            <a:endParaRPr lang="en-US"/>
          </a:p>
        </p:txBody>
      </p:sp>
    </p:spTree>
    <p:extLst>
      <p:ext uri="{BB962C8B-B14F-4D97-AF65-F5344CB8AC3E}">
        <p14:creationId xmlns:p14="http://schemas.microsoft.com/office/powerpoint/2010/main" val="342333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CE2A6-0FEB-4972-BABE-F85A885CFC8A}" type="datetimeFigureOut">
              <a:rPr lang="en-US" smtClean="0"/>
              <a:t>11/2/2017</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6565B-F276-483E-8F3F-5BA7870DBA06}" type="slidenum">
              <a:rPr lang="en-US" smtClean="0"/>
              <a:t>‹#›</a:t>
            </a:fld>
            <a:endParaRPr lang="en-US"/>
          </a:p>
        </p:txBody>
      </p:sp>
    </p:spTree>
    <p:extLst>
      <p:ext uri="{BB962C8B-B14F-4D97-AF65-F5344CB8AC3E}">
        <p14:creationId xmlns:p14="http://schemas.microsoft.com/office/powerpoint/2010/main" val="3316726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ki/L%C3%ADpidos" TargetMode="External"/><Relationship Id="rId2" Type="http://schemas.openxmlformats.org/officeDocument/2006/relationships/hyperlink" Target="http://es.wikipedia.org/wiki/Mol%C3%A9cula" TargetMode="Externa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hyperlink" Target="http://es.wikipedia.org/wiki/C%C3%A9lul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7-3 </a:t>
            </a:r>
            <a:r>
              <a:rPr lang="en-US" dirty="0" err="1" smtClean="0"/>
              <a:t>Limites</a:t>
            </a:r>
            <a:r>
              <a:rPr lang="en-US" dirty="0" smtClean="0"/>
              <a:t> </a:t>
            </a:r>
            <a:r>
              <a:rPr lang="en-US" dirty="0" err="1" smtClean="0"/>
              <a:t>Celulares</a:t>
            </a:r>
            <a:endParaRPr lang="en-US" dirty="0"/>
          </a:p>
        </p:txBody>
      </p:sp>
      <p:sp>
        <p:nvSpPr>
          <p:cNvPr id="3" name="Subtítulo 2"/>
          <p:cNvSpPr>
            <a:spLocks noGrp="1"/>
          </p:cNvSpPr>
          <p:nvPr>
            <p:ph type="subTitle" idx="1"/>
          </p:nvPr>
        </p:nvSpPr>
        <p:spPr>
          <a:xfrm>
            <a:off x="0" y="810489"/>
            <a:ext cx="12192000" cy="2078183"/>
          </a:xfrm>
        </p:spPr>
        <p:txBody>
          <a:bodyPr>
            <a:normAutofit/>
          </a:bodyPr>
          <a:lstStyle/>
          <a:p>
            <a:endParaRPr lang="en-US" sz="3200" dirty="0"/>
          </a:p>
        </p:txBody>
      </p:sp>
      <p:pic>
        <p:nvPicPr>
          <p:cNvPr id="1026" name="Picture 2" descr="http://e08595.medialib.glogster.com/media/dd/dd6f9b087c7a45ef01c9bbabef596ec1672876baa75c6cbf5f5ab89c446582b5/membr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475" y="1849580"/>
            <a:ext cx="61150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3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831273"/>
          </a:xfrm>
        </p:spPr>
        <p:txBody>
          <a:bodyPr/>
          <a:lstStyle/>
          <a:p>
            <a:r>
              <a:rPr lang="en-US" dirty="0" smtClean="0"/>
              <a:t>                              ISOTONICO</a:t>
            </a:r>
            <a:endParaRPr lang="en-US" dirty="0"/>
          </a:p>
        </p:txBody>
      </p:sp>
      <p:sp>
        <p:nvSpPr>
          <p:cNvPr id="3" name="Marcador de contenido 2"/>
          <p:cNvSpPr>
            <a:spLocks noGrp="1"/>
          </p:cNvSpPr>
          <p:nvPr>
            <p:ph idx="1"/>
          </p:nvPr>
        </p:nvSpPr>
        <p:spPr>
          <a:xfrm>
            <a:off x="0" y="831274"/>
            <a:ext cx="12192000" cy="2701635"/>
          </a:xfrm>
        </p:spPr>
        <p:txBody>
          <a:bodyPr/>
          <a:lstStyle/>
          <a:p>
            <a:r>
              <a:rPr lang="es-ES" dirty="0"/>
              <a:t>Un medio o solución </a:t>
            </a:r>
            <a:r>
              <a:rPr lang="es-ES" b="1" dirty="0"/>
              <a:t>isotónico</a:t>
            </a:r>
            <a:r>
              <a:rPr lang="es-ES" dirty="0"/>
              <a:t> es aquel en el cual la concentración de </a:t>
            </a:r>
            <a:r>
              <a:rPr lang="es-ES" dirty="0" smtClean="0"/>
              <a:t>soluto</a:t>
            </a:r>
            <a:r>
              <a:rPr lang="es-ES" dirty="0"/>
              <a:t> es igual fuera y dentro de una </a:t>
            </a:r>
            <a:r>
              <a:rPr lang="es-ES" dirty="0" smtClean="0"/>
              <a:t>célula. En</a:t>
            </a:r>
            <a:r>
              <a:rPr lang="es-ES" dirty="0"/>
              <a:t> hematología, se dice de las soluciones que tienen la misma concentración de sales que las células de la sangre son </a:t>
            </a:r>
            <a:r>
              <a:rPr lang="es-ES" dirty="0" smtClean="0"/>
              <a:t>isotónicas. Por </a:t>
            </a:r>
            <a:r>
              <a:rPr lang="es-ES" dirty="0"/>
              <a:t>tanto, tienen la misma presión osmótica que la sangre y no producen la deformación de los glóbulos rojos. </a:t>
            </a:r>
          </a:p>
          <a:p>
            <a:pPr marL="0" indent="0">
              <a:buNone/>
            </a:pPr>
            <a:endParaRPr lang="en-US" dirty="0"/>
          </a:p>
        </p:txBody>
      </p:sp>
      <p:pic>
        <p:nvPicPr>
          <p:cNvPr id="17410" name="Picture 2" descr="http://www.maph49.galeon.com/memb1/Tonic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223" y="3262745"/>
            <a:ext cx="7306210" cy="287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5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HIPOTONICO</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En biología, una solución </a:t>
            </a:r>
            <a:r>
              <a:rPr lang="es-ES" b="1" dirty="0"/>
              <a:t>hipotónica</a:t>
            </a:r>
            <a:r>
              <a:rPr lang="es-ES" dirty="0"/>
              <a:t> es aquella que tiene menor concentración de soluto en el medio exterior en relación al medio interior de la célula, es decir, en el interior de la célula hay una cantidad de sal mayor que de la que se encuentra en el medio en la que ella habita. </a:t>
            </a:r>
            <a:endParaRPr lang="en-US" dirty="0"/>
          </a:p>
        </p:txBody>
      </p:sp>
      <p:pic>
        <p:nvPicPr>
          <p:cNvPr id="10242" name="Picture 2" descr="http://upload.wikimedia.org/wikipedia/commons/thumb/4/4f/Osmotic_pressure_on_blood_cells_diagram-es.svg/300px-Osmotic_pressure_on_blood_cells_diagram-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310" y="3068844"/>
            <a:ext cx="4302125" cy="225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DIFUSION FACILITADA</a:t>
            </a:r>
            <a:endParaRPr lang="en-US" dirty="0"/>
          </a:p>
        </p:txBody>
      </p:sp>
      <p:sp>
        <p:nvSpPr>
          <p:cNvPr id="3" name="Subtítulo 2"/>
          <p:cNvSpPr>
            <a:spLocks noGrp="1"/>
          </p:cNvSpPr>
          <p:nvPr>
            <p:ph type="subTitle" idx="1"/>
          </p:nvPr>
        </p:nvSpPr>
        <p:spPr>
          <a:xfrm>
            <a:off x="0" y="810489"/>
            <a:ext cx="12192000" cy="2078183"/>
          </a:xfrm>
        </p:spPr>
        <p:txBody>
          <a:bodyPr>
            <a:normAutofit/>
          </a:bodyPr>
          <a:lstStyle/>
          <a:p>
            <a:r>
              <a:rPr lang="es-ES" dirty="0" smtClean="0"/>
              <a:t/>
            </a:r>
            <a:br>
              <a:rPr lang="es-ES" dirty="0" smtClean="0"/>
            </a:br>
            <a:r>
              <a:rPr lang="es-ES" dirty="0"/>
              <a:t>Por difusión mediada o facilitada atraviesan la membrana sustancias que requieren la mediación de proteínas de membrana que las reconocen específicamente y permiten su paso sin que lleguen a tomar contacto directo con los lípidos hidrofóbicos. </a:t>
            </a:r>
            <a:endParaRPr lang="en-US" dirty="0"/>
          </a:p>
        </p:txBody>
      </p:sp>
      <p:pic>
        <p:nvPicPr>
          <p:cNvPr id="11266" name="Picture 2" descr="http://3.bp.blogspot.com/-r8CoPAfxY-Y/UHMh9ynTYcI/AAAAAAAAAEU/flYM5X6mnZc/s1600/difusi%C3%B3n+facilita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193" y="2364220"/>
            <a:ext cx="707707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01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TRANSPORTE ACTIVO</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El transporte activo es un mecanismo celular por medio del cual algunas moléculas atraviesan la membrana </a:t>
            </a:r>
            <a:r>
              <a:rPr lang="es-ES" dirty="0" err="1"/>
              <a:t>plasmatica</a:t>
            </a:r>
            <a:r>
              <a:rPr lang="es-ES" dirty="0"/>
              <a:t> contra un gradiente de concentración, es decir, desde una zona de baja concentración a otra de alta concentración con el consecuente gasto de energía. Los ejemplos típicos son la bomba de sodio-potasio, la bomba de calcio o simplemente el transporte de glucosa.</a:t>
            </a:r>
            <a:endParaRPr lang="en-US" dirty="0"/>
          </a:p>
        </p:txBody>
      </p:sp>
      <p:pic>
        <p:nvPicPr>
          <p:cNvPr id="12292" name="Picture 4" descr="http://html.rincondelvago.com/0004842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237" y="3012931"/>
            <a:ext cx="5260073" cy="269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84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ENDOCITOSIS</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La </a:t>
            </a:r>
            <a:r>
              <a:rPr lang="es-ES" b="1" dirty="0"/>
              <a:t>endocitosis</a:t>
            </a:r>
            <a:r>
              <a:rPr lang="es-ES" dirty="0"/>
              <a:t> es un proceso por el cual la célula introduce moléculas grandes o partículas, y lo hace englobándolas en una invaginación de </a:t>
            </a:r>
            <a:r>
              <a:rPr lang="es-ES" dirty="0" err="1"/>
              <a:t>lamembrana</a:t>
            </a:r>
            <a:r>
              <a:rPr lang="es-ES" dirty="0"/>
              <a:t> citoplasmática, formando una vesícula que termina por desprenderse de la membrana para incorporarse al citoplasma. </a:t>
            </a:r>
            <a:endParaRPr lang="en-US" dirty="0"/>
          </a:p>
        </p:txBody>
      </p:sp>
      <p:pic>
        <p:nvPicPr>
          <p:cNvPr id="13314" name="Picture 2" descr="http://upload.wikimedia.org/wikipedia/commons/thumb/3/39/Tipos_de_endocitosis.svg/400px-Tipos_de_endocitosi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847" y="2888672"/>
            <a:ext cx="6283036" cy="314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1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FAGOCITOSIS</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La </a:t>
            </a:r>
            <a:r>
              <a:rPr lang="es-ES" b="1" dirty="0"/>
              <a:t>fagocitosis</a:t>
            </a:r>
            <a:r>
              <a:rPr lang="es-ES" dirty="0"/>
              <a:t> </a:t>
            </a:r>
            <a:r>
              <a:rPr lang="es-ES" dirty="0" smtClean="0"/>
              <a:t>, </a:t>
            </a:r>
            <a:r>
              <a:rPr lang="es-ES" dirty="0"/>
              <a:t>es un tipo de endocitosis por el cual algunas células </a:t>
            </a:r>
            <a:r>
              <a:rPr lang="es-ES" dirty="0" smtClean="0"/>
              <a:t>rodean </a:t>
            </a:r>
            <a:r>
              <a:rPr lang="es-ES" dirty="0"/>
              <a:t>con su membrana citoplasmática partículas sólidas y las introducen al interior celular. Esto se produce gracias a la emisión de pseudópodos alrededor de la partícula o </a:t>
            </a:r>
            <a:r>
              <a:rPr lang="es-ES" dirty="0" smtClean="0"/>
              <a:t>microorganismo hasta </a:t>
            </a:r>
            <a:r>
              <a:rPr lang="es-ES" dirty="0"/>
              <a:t>englobarla completamente y formar alrededor de él una vesícula, llamada </a:t>
            </a:r>
            <a:r>
              <a:rPr lang="es-ES" dirty="0" err="1"/>
              <a:t>fagosoma</a:t>
            </a:r>
            <a:r>
              <a:rPr lang="es-ES" dirty="0"/>
              <a:t>, la cual fusionan posteriormente con lisosomas para degradar el antígeno fagocitado.</a:t>
            </a:r>
            <a:endParaRPr lang="en-US" dirty="0"/>
          </a:p>
        </p:txBody>
      </p:sp>
      <p:pic>
        <p:nvPicPr>
          <p:cNvPr id="14338" name="Picture 2" descr="http://4.bp.blogspot.com/-9d3vPHYb1Ik/TqjcJVd6YiI/AAAAAAAAADY/CcpwF8Ogy9M/s400/fagoci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929" y="3172783"/>
            <a:ext cx="5039880" cy="344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422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PINOCITOSIS</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La pinocitosis es una modalidad de </a:t>
            </a:r>
            <a:r>
              <a:rPr lang="es-ES" dirty="0" err="1"/>
              <a:t>reticulo</a:t>
            </a:r>
            <a:r>
              <a:rPr lang="es-ES" dirty="0"/>
              <a:t> </a:t>
            </a:r>
            <a:r>
              <a:rPr lang="es-ES" dirty="0" err="1"/>
              <a:t>endoplasmatico</a:t>
            </a:r>
            <a:r>
              <a:rPr lang="es-ES" dirty="0"/>
              <a:t> endocitosis; puede describirse como la endocitosis de porciones de líquido. Se puede observar en células especializadas en la función nutritiva, por ejemplo las de la mucosa intestinal.</a:t>
            </a:r>
            <a:endParaRPr lang="en-US" dirty="0"/>
          </a:p>
        </p:txBody>
      </p:sp>
      <p:pic>
        <p:nvPicPr>
          <p:cNvPr id="15364" name="Picture 4" descr="http://2.bp.blogspot.com/_EdiSPJX1jg8/SpWq7sBYOxI/AAAAAAAAB2k/gThTsKYgw5M/s400/04-b2-2TA-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30" y="2686133"/>
            <a:ext cx="4187825" cy="365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4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EXOCITOSIS</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La </a:t>
            </a:r>
            <a:r>
              <a:rPr lang="es-ES" b="1" dirty="0" err="1"/>
              <a:t>Exocitosis</a:t>
            </a:r>
            <a:r>
              <a:rPr lang="es-ES" dirty="0"/>
              <a:t> es el proceso de transporte activo por el cual las células expulsan las macromoléculas de su citoplasma, transportándolas mediante vesículas hacia el medio externo y liberándolas mediante la deformación temporal de la membrana plasmática.</a:t>
            </a:r>
            <a:endParaRPr lang="en-US" dirty="0"/>
          </a:p>
        </p:txBody>
      </p:sp>
      <p:pic>
        <p:nvPicPr>
          <p:cNvPr id="16386" name="Picture 2" descr="http://cdn.slidesharecdn.com/ss_thumbnails/exocitosis-121103184629-phpapp01-thumbnail-4.jpg?cb=1351986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611" y="2088573"/>
            <a:ext cx="6068291" cy="455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50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MEMBRANA CELULAR</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La </a:t>
            </a:r>
            <a:r>
              <a:rPr lang="es-ES" b="1" dirty="0"/>
              <a:t>membrana plasmática</a:t>
            </a:r>
            <a:r>
              <a:rPr lang="es-ES" dirty="0"/>
              <a:t>, </a:t>
            </a:r>
            <a:r>
              <a:rPr lang="es-ES" b="1" dirty="0"/>
              <a:t>membrana celular</a:t>
            </a:r>
            <a:r>
              <a:rPr lang="es-ES" dirty="0"/>
              <a:t>, </a:t>
            </a:r>
            <a:r>
              <a:rPr lang="es-ES" b="1" dirty="0"/>
              <a:t>membrana citoplasmática</a:t>
            </a:r>
            <a:r>
              <a:rPr lang="es-ES" dirty="0"/>
              <a:t> o </a:t>
            </a:r>
            <a:r>
              <a:rPr lang="es-ES" b="1" dirty="0" err="1"/>
              <a:t>plasmalema</a:t>
            </a:r>
            <a:r>
              <a:rPr lang="es-ES" dirty="0"/>
              <a:t>, es una bicapa lipídica que delimita todas las células. Es una estructura laminada formada por fosfolípidos, </a:t>
            </a:r>
            <a:r>
              <a:rPr lang="es-ES" dirty="0" err="1"/>
              <a:t>glicolípidos</a:t>
            </a:r>
            <a:r>
              <a:rPr lang="es-ES" dirty="0"/>
              <a:t> y proteínas que rodea, limita, da forma y contribuye a mantener el equilibrio entre el interior (medio intracelular) y el exterior (medio extracelular) de las células.</a:t>
            </a:r>
            <a:endParaRPr lang="en-US" dirty="0"/>
          </a:p>
        </p:txBody>
      </p:sp>
      <p:pic>
        <p:nvPicPr>
          <p:cNvPr id="2050" name="Picture 2" descr="http://mediateca.cl/500/imagenes%20biologia/celulas/membrana-celul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2277" y="2317173"/>
            <a:ext cx="6332896" cy="417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91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PARED CELULAR</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La </a:t>
            </a:r>
            <a:r>
              <a:rPr lang="es-ES" b="1" dirty="0"/>
              <a:t>pared celular</a:t>
            </a:r>
            <a:r>
              <a:rPr lang="es-ES" dirty="0"/>
              <a:t> es una capa rígida que se localiza en el exterior de la membrana plasmática en las células de plantas, hongos, algas, bacterias y arqueas. La pared celular protege el contenido de la célula, y da rigidez a ésta, funciona como mediadora en todas las relaciones de la célula con el entorno y actúa como compartimiento celular.</a:t>
            </a:r>
            <a:endParaRPr lang="en-US" dirty="0"/>
          </a:p>
        </p:txBody>
      </p:sp>
      <p:pic>
        <p:nvPicPr>
          <p:cNvPr id="3074" name="Picture 2" descr="http://membranascelulares.wikispaces.com/file/view/pared-celular1.jpg/100926051/pared-celul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38" y="2589295"/>
            <a:ext cx="5185352" cy="36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7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BICAPA LIPIDA</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Una </a:t>
            </a:r>
            <a:r>
              <a:rPr lang="es-ES" b="1" dirty="0"/>
              <a:t>bicapa </a:t>
            </a:r>
            <a:r>
              <a:rPr lang="es-ES" b="1" dirty="0" err="1" smtClean="0"/>
              <a:t>lipída</a:t>
            </a:r>
            <a:r>
              <a:rPr lang="es-ES" dirty="0"/>
              <a:t> es una membrana delgada formada por dos capas de </a:t>
            </a:r>
            <a:r>
              <a:rPr lang="es-ES" dirty="0">
                <a:hlinkClick r:id="rId2" tooltip="Molécula"/>
              </a:rPr>
              <a:t>moléculas</a:t>
            </a:r>
            <a:r>
              <a:rPr lang="es-ES" dirty="0"/>
              <a:t> de </a:t>
            </a:r>
            <a:r>
              <a:rPr lang="es-ES" dirty="0">
                <a:hlinkClick r:id="rId3" tooltip="Lípidos"/>
              </a:rPr>
              <a:t>lípidos</a:t>
            </a:r>
            <a:r>
              <a:rPr lang="es-ES" dirty="0"/>
              <a:t>. Estas membranas son láminas planas que forman una barrera continua y delimitan las </a:t>
            </a:r>
            <a:r>
              <a:rPr lang="es-ES" dirty="0">
                <a:hlinkClick r:id="rId4" tooltip="Célula"/>
              </a:rPr>
              <a:t>células</a:t>
            </a:r>
            <a:r>
              <a:rPr lang="es-ES" dirty="0"/>
              <a:t>.</a:t>
            </a:r>
            <a:endParaRPr lang="en-US" dirty="0"/>
          </a:p>
        </p:txBody>
      </p:sp>
      <p:pic>
        <p:nvPicPr>
          <p:cNvPr id="4098" name="Picture 2" descr="http://perso.wanadoo.es/sancayetano2000/biologia/images/Membrana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293" y="2349799"/>
            <a:ext cx="7938944" cy="380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986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CONCENTRACION</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smtClean="0"/>
              <a:t>Es una</a:t>
            </a:r>
            <a:r>
              <a:rPr lang="es-ES" dirty="0"/>
              <a:t> celda electroquímica que tiene dos </a:t>
            </a:r>
            <a:r>
              <a:rPr lang="es-ES" dirty="0" err="1"/>
              <a:t>semiceldas</a:t>
            </a:r>
            <a:r>
              <a:rPr lang="es-ES" dirty="0"/>
              <a:t> equivalentes del mismo electrolito, que sólo difieren en las </a:t>
            </a:r>
            <a:r>
              <a:rPr lang="es-ES" dirty="0" smtClean="0"/>
              <a:t>concentraciones.</a:t>
            </a:r>
            <a:r>
              <a:rPr lang="es-ES" baseline="30000" dirty="0"/>
              <a:t> </a:t>
            </a:r>
            <a:r>
              <a:rPr lang="es-ES" dirty="0" smtClean="0"/>
              <a:t>Se </a:t>
            </a:r>
            <a:r>
              <a:rPr lang="es-ES" dirty="0"/>
              <a:t>puede calcular el potencial desarrollado por dicha pila usando la ecuación de </a:t>
            </a:r>
            <a:r>
              <a:rPr lang="es-ES" dirty="0" err="1"/>
              <a:t>Nernst</a:t>
            </a:r>
            <a:r>
              <a:rPr lang="es-ES" dirty="0"/>
              <a:t>. </a:t>
            </a:r>
            <a:endParaRPr lang="en-US" dirty="0"/>
          </a:p>
        </p:txBody>
      </p:sp>
      <p:pic>
        <p:nvPicPr>
          <p:cNvPr id="5122" name="Picture 2" descr="http://1.bp.blogspot.com/-t6nSYhHrsaQ/TaJBYxhh7CI/AAAAAAAAAA8/wkN1eHML3HQ/s1600/tranp+p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938" y="2360459"/>
            <a:ext cx="6068579" cy="418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9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DIFUSION</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Se denomina </a:t>
            </a:r>
            <a:r>
              <a:rPr lang="es-ES" b="1" dirty="0" smtClean="0"/>
              <a:t>difusión</a:t>
            </a:r>
            <a:r>
              <a:rPr lang="es-ES" dirty="0"/>
              <a:t> al proceso por el cual se produce un flujo neto de moléculas a través de una membrana permeable sin que exista un aporte externo de energía.</a:t>
            </a:r>
            <a:endParaRPr lang="en-US" dirty="0"/>
          </a:p>
        </p:txBody>
      </p:sp>
      <p:pic>
        <p:nvPicPr>
          <p:cNvPr id="6146" name="Picture 2" descr="http://www.efn.uncor.edu/dep/biologia/intrbiol/6_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615" y="2126808"/>
            <a:ext cx="6764770" cy="407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53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EQUILIBRIO</a:t>
            </a:r>
            <a:endParaRPr lang="en-US" dirty="0"/>
          </a:p>
        </p:txBody>
      </p:sp>
      <p:sp>
        <p:nvSpPr>
          <p:cNvPr id="3" name="Subtítulo 2"/>
          <p:cNvSpPr>
            <a:spLocks noGrp="1"/>
          </p:cNvSpPr>
          <p:nvPr>
            <p:ph type="subTitle" idx="1"/>
          </p:nvPr>
        </p:nvSpPr>
        <p:spPr>
          <a:xfrm>
            <a:off x="0" y="810489"/>
            <a:ext cx="12192000" cy="2078183"/>
          </a:xfrm>
        </p:spPr>
        <p:txBody>
          <a:bodyPr/>
          <a:lstStyle/>
          <a:p>
            <a:r>
              <a:rPr lang="en-US" dirty="0" err="1" smtClean="0"/>
              <a:t>Equilibrio</a:t>
            </a:r>
            <a:r>
              <a:rPr lang="en-US" dirty="0" smtClean="0"/>
              <a:t> se dice </a:t>
            </a:r>
            <a:r>
              <a:rPr lang="en-US" dirty="0" err="1" smtClean="0"/>
              <a:t>cuando</a:t>
            </a:r>
            <a:r>
              <a:rPr lang="en-US" dirty="0" smtClean="0"/>
              <a:t> la </a:t>
            </a:r>
            <a:r>
              <a:rPr lang="en-US" dirty="0" err="1" smtClean="0"/>
              <a:t>concentracion</a:t>
            </a:r>
            <a:r>
              <a:rPr lang="en-US" dirty="0" smtClean="0"/>
              <a:t> de un </a:t>
            </a:r>
            <a:r>
              <a:rPr lang="en-US" dirty="0" err="1" smtClean="0"/>
              <a:t>soluto</a:t>
            </a:r>
            <a:r>
              <a:rPr lang="en-US" dirty="0" smtClean="0"/>
              <a:t> </a:t>
            </a:r>
            <a:r>
              <a:rPr lang="en-US" dirty="0" err="1" smtClean="0"/>
              <a:t>es</a:t>
            </a:r>
            <a:r>
              <a:rPr lang="en-US" dirty="0" smtClean="0"/>
              <a:t> </a:t>
            </a:r>
            <a:r>
              <a:rPr lang="en-US" dirty="0" err="1" smtClean="0"/>
              <a:t>igual</a:t>
            </a:r>
            <a:r>
              <a:rPr lang="en-US" dirty="0" smtClean="0"/>
              <a:t> en </a:t>
            </a:r>
            <a:r>
              <a:rPr lang="en-US" dirty="0" err="1" smtClean="0"/>
              <a:t>todo</a:t>
            </a:r>
            <a:r>
              <a:rPr lang="en-US" dirty="0" smtClean="0"/>
              <a:t> el </a:t>
            </a:r>
            <a:r>
              <a:rPr lang="en-US" dirty="0" err="1" smtClean="0"/>
              <a:t>sistema</a:t>
            </a:r>
            <a:r>
              <a:rPr lang="en-US" dirty="0" smtClean="0"/>
              <a:t> </a:t>
            </a:r>
            <a:r>
              <a:rPr lang="en-US" dirty="0" err="1" smtClean="0"/>
              <a:t>alli</a:t>
            </a:r>
            <a:r>
              <a:rPr lang="en-US" dirty="0" smtClean="0"/>
              <a:t> </a:t>
            </a:r>
            <a:r>
              <a:rPr lang="en-US" dirty="0" err="1" smtClean="0"/>
              <a:t>es</a:t>
            </a:r>
            <a:r>
              <a:rPr lang="en-US" dirty="0" smtClean="0"/>
              <a:t> </a:t>
            </a:r>
            <a:r>
              <a:rPr lang="en-US" dirty="0" err="1" smtClean="0"/>
              <a:t>cuando</a:t>
            </a:r>
            <a:r>
              <a:rPr lang="en-US" dirty="0" smtClean="0"/>
              <a:t> se dice </a:t>
            </a:r>
            <a:r>
              <a:rPr lang="en-US" dirty="0" err="1" smtClean="0"/>
              <a:t>que</a:t>
            </a:r>
            <a:r>
              <a:rPr lang="en-US" dirty="0" smtClean="0"/>
              <a:t> el </a:t>
            </a:r>
            <a:r>
              <a:rPr lang="en-US" dirty="0" err="1" smtClean="0"/>
              <a:t>sistema</a:t>
            </a:r>
            <a:r>
              <a:rPr lang="en-US" dirty="0" smtClean="0"/>
              <a:t> </a:t>
            </a:r>
            <a:r>
              <a:rPr lang="en-US" dirty="0" err="1" smtClean="0"/>
              <a:t>esta</a:t>
            </a:r>
            <a:r>
              <a:rPr lang="en-US" dirty="0" smtClean="0"/>
              <a:t> </a:t>
            </a:r>
            <a:r>
              <a:rPr lang="en-US" dirty="0" err="1" smtClean="0"/>
              <a:t>equilibrado</a:t>
            </a:r>
            <a:endParaRPr lang="en-US" dirty="0"/>
          </a:p>
        </p:txBody>
      </p:sp>
      <p:pic>
        <p:nvPicPr>
          <p:cNvPr id="7170" name="Picture 2" descr="http://www.arteriasyvenas.org/index/sites/all/images/articulos/isquemia_desequilib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128" y="2254827"/>
            <a:ext cx="4780108" cy="406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7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OSMOSIS</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La </a:t>
            </a:r>
            <a:r>
              <a:rPr lang="es-ES" b="1" i="1" dirty="0"/>
              <a:t>ósmosis</a:t>
            </a:r>
            <a:r>
              <a:rPr lang="es-ES" dirty="0"/>
              <a:t> es un fenómeno físico relacionado con el movimiento de un solvente a través de una membrana semipermeable. Tal comportamiento supone una difusión simple a través de la membrana, sin gasto de energía. La ósmosis del agua es un fenómeno biológico importante para </a:t>
            </a:r>
            <a:r>
              <a:rPr lang="es-ES" dirty="0" smtClean="0"/>
              <a:t>el metabolismo </a:t>
            </a:r>
            <a:r>
              <a:rPr lang="es-ES" dirty="0"/>
              <a:t>celular de los seres vivos.</a:t>
            </a:r>
            <a:endParaRPr lang="en-US" dirty="0"/>
          </a:p>
        </p:txBody>
      </p:sp>
      <p:pic>
        <p:nvPicPr>
          <p:cNvPr id="8196" name="Picture 4" descr="http://image.slidesharecdn.com/osmosis-9003/95/osmosis-1-728.jpg?cb=11759829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16" y="2592315"/>
            <a:ext cx="5837094" cy="437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7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810491"/>
          </a:xfrm>
        </p:spPr>
        <p:txBody>
          <a:bodyPr>
            <a:normAutofit fontScale="90000"/>
          </a:bodyPr>
          <a:lstStyle/>
          <a:p>
            <a:r>
              <a:rPr lang="en-US" dirty="0" smtClean="0"/>
              <a:t>HIPERTONICO</a:t>
            </a:r>
            <a:endParaRPr lang="en-US" dirty="0"/>
          </a:p>
        </p:txBody>
      </p:sp>
      <p:sp>
        <p:nvSpPr>
          <p:cNvPr id="3" name="Subtítulo 2"/>
          <p:cNvSpPr>
            <a:spLocks noGrp="1"/>
          </p:cNvSpPr>
          <p:nvPr>
            <p:ph type="subTitle" idx="1"/>
          </p:nvPr>
        </p:nvSpPr>
        <p:spPr>
          <a:xfrm>
            <a:off x="0" y="810489"/>
            <a:ext cx="12192000" cy="2078183"/>
          </a:xfrm>
        </p:spPr>
        <p:txBody>
          <a:bodyPr/>
          <a:lstStyle/>
          <a:p>
            <a:r>
              <a:rPr lang="es-ES" dirty="0"/>
              <a:t>En biología, una solución </a:t>
            </a:r>
            <a:r>
              <a:rPr lang="es-ES" b="1" dirty="0"/>
              <a:t>hipertónica</a:t>
            </a:r>
            <a:r>
              <a:rPr lang="es-ES" dirty="0"/>
              <a:t> </a:t>
            </a:r>
            <a:r>
              <a:rPr lang="es-ES" dirty="0" smtClean="0"/>
              <a:t>es </a:t>
            </a:r>
            <a:r>
              <a:rPr lang="es-ES" dirty="0"/>
              <a:t>aquella que tiene mayor concentración de soluto en el medio externo, por lo que una célula en dicha solución pierde agua (H</a:t>
            </a:r>
            <a:r>
              <a:rPr lang="es-ES" baseline="-25000" dirty="0"/>
              <a:t>2</a:t>
            </a:r>
            <a:r>
              <a:rPr lang="es-ES" dirty="0"/>
              <a:t>O) debido a la diferencia de presión, es decir, a la presión osmótica, llegando incluso a morir por deshidratación.</a:t>
            </a:r>
            <a:endParaRPr lang="en-US" dirty="0"/>
          </a:p>
        </p:txBody>
      </p:sp>
      <p:pic>
        <p:nvPicPr>
          <p:cNvPr id="9218" name="Picture 2" descr="http://2.bp.blogspot.com/-MM79zbt7vZA/UJOxTmf8fVI/AAAAAAAAAkY/seuuEaI1h40/s1600/osm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457" y="2888672"/>
            <a:ext cx="5324475"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700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138</Words>
  <Application>Microsoft Office PowerPoint</Application>
  <PresentationFormat>Custom</PresentationFormat>
  <Paragraphs>33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Tema de Office</vt:lpstr>
      <vt:lpstr>7-3 Limites Celulares</vt:lpstr>
      <vt:lpstr>MEMBRANA CELULAR</vt:lpstr>
      <vt:lpstr>PARED CELULAR</vt:lpstr>
      <vt:lpstr>BICAPA LIPIDA</vt:lpstr>
      <vt:lpstr>CONCENTRACION</vt:lpstr>
      <vt:lpstr>DIFUSION</vt:lpstr>
      <vt:lpstr>EQUILIBRIO</vt:lpstr>
      <vt:lpstr>OSMOSIS</vt:lpstr>
      <vt:lpstr>HIPERTONICO</vt:lpstr>
      <vt:lpstr>                              ISOTONICO</vt:lpstr>
      <vt:lpstr>HIPOTONICO</vt:lpstr>
      <vt:lpstr>DIFUSION FACILITADA</vt:lpstr>
      <vt:lpstr>TRANSPORTE ACTIVO</vt:lpstr>
      <vt:lpstr>ENDOCITOSIS</vt:lpstr>
      <vt:lpstr>FAGOCITOSIS</vt:lpstr>
      <vt:lpstr>PINOCITOSIS</vt:lpstr>
      <vt:lpstr>EXOCITOSIS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7-3 Limites Celulares</dc:title>
  <dc:creator>fredi sanchez</dc:creator>
  <cp:lastModifiedBy>Kobarg, Ken</cp:lastModifiedBy>
  <cp:revision>17</cp:revision>
  <dcterms:created xsi:type="dcterms:W3CDTF">2014-11-02T16:39:27Z</dcterms:created>
  <dcterms:modified xsi:type="dcterms:W3CDTF">2017-11-03T00:26:08Z</dcterms:modified>
</cp:coreProperties>
</file>