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
        <p:nvSpPr>
          <p:cNvPr id="4" name="Marcador de fecha 3"/>
          <p:cNvSpPr>
            <a:spLocks noGrp="1"/>
          </p:cNvSpPr>
          <p:nvPr>
            <p:ph type="dt" sz="half" idx="10"/>
          </p:nvPr>
        </p:nvSpPr>
        <p:spPr/>
        <p:txBody>
          <a:bodyPr/>
          <a:lstStyle/>
          <a:p>
            <a:fld id="{22B93D23-8734-4EE0-AFF7-4AD9CD3F45B6}" type="datetimeFigureOut">
              <a:rPr lang="en-US" smtClean="0"/>
              <a:t>11/2/2017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1471140-1251-4234-A012-6D48CF745559}" type="slidenum">
              <a:rPr lang="en-US" smtClean="0"/>
              <a:t>‹#›</a:t>
            </a:fld>
            <a:endParaRPr lang="en-US"/>
          </a:p>
        </p:txBody>
      </p:sp>
    </p:spTree>
    <p:extLst>
      <p:ext uri="{BB962C8B-B14F-4D97-AF65-F5344CB8AC3E}">
        <p14:creationId xmlns:p14="http://schemas.microsoft.com/office/powerpoint/2010/main" val="1437616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22B93D23-8734-4EE0-AFF7-4AD9CD3F45B6}" type="datetimeFigureOut">
              <a:rPr lang="en-US" smtClean="0"/>
              <a:t>11/2/2017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1471140-1251-4234-A012-6D48CF745559}" type="slidenum">
              <a:rPr lang="en-US" smtClean="0"/>
              <a:t>‹#›</a:t>
            </a:fld>
            <a:endParaRPr lang="en-US"/>
          </a:p>
        </p:txBody>
      </p:sp>
    </p:spTree>
    <p:extLst>
      <p:ext uri="{BB962C8B-B14F-4D97-AF65-F5344CB8AC3E}">
        <p14:creationId xmlns:p14="http://schemas.microsoft.com/office/powerpoint/2010/main" val="715488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22B93D23-8734-4EE0-AFF7-4AD9CD3F45B6}" type="datetimeFigureOut">
              <a:rPr lang="en-US" smtClean="0"/>
              <a:t>11/2/2017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1471140-1251-4234-A012-6D48CF745559}" type="slidenum">
              <a:rPr lang="en-US" smtClean="0"/>
              <a:t>‹#›</a:t>
            </a:fld>
            <a:endParaRPr lang="en-US"/>
          </a:p>
        </p:txBody>
      </p:sp>
    </p:spTree>
    <p:extLst>
      <p:ext uri="{BB962C8B-B14F-4D97-AF65-F5344CB8AC3E}">
        <p14:creationId xmlns:p14="http://schemas.microsoft.com/office/powerpoint/2010/main" val="163028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22B93D23-8734-4EE0-AFF7-4AD9CD3F45B6}" type="datetimeFigureOut">
              <a:rPr lang="en-US" smtClean="0"/>
              <a:t>11/2/2017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1471140-1251-4234-A012-6D48CF745559}" type="slidenum">
              <a:rPr lang="en-US" smtClean="0"/>
              <a:t>‹#›</a:t>
            </a:fld>
            <a:endParaRPr lang="en-US"/>
          </a:p>
        </p:txBody>
      </p:sp>
    </p:spTree>
    <p:extLst>
      <p:ext uri="{BB962C8B-B14F-4D97-AF65-F5344CB8AC3E}">
        <p14:creationId xmlns:p14="http://schemas.microsoft.com/office/powerpoint/2010/main" val="4005357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2B93D23-8734-4EE0-AFF7-4AD9CD3F45B6}" type="datetimeFigureOut">
              <a:rPr lang="en-US" smtClean="0"/>
              <a:t>11/2/2017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1471140-1251-4234-A012-6D48CF745559}" type="slidenum">
              <a:rPr lang="en-US" smtClean="0"/>
              <a:t>‹#›</a:t>
            </a:fld>
            <a:endParaRPr lang="en-US"/>
          </a:p>
        </p:txBody>
      </p:sp>
    </p:spTree>
    <p:extLst>
      <p:ext uri="{BB962C8B-B14F-4D97-AF65-F5344CB8AC3E}">
        <p14:creationId xmlns:p14="http://schemas.microsoft.com/office/powerpoint/2010/main" val="303928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22B93D23-8734-4EE0-AFF7-4AD9CD3F45B6}" type="datetimeFigureOut">
              <a:rPr lang="en-US" smtClean="0"/>
              <a:t>11/2/2017</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1471140-1251-4234-A012-6D48CF745559}" type="slidenum">
              <a:rPr lang="en-US" smtClean="0"/>
              <a:t>‹#›</a:t>
            </a:fld>
            <a:endParaRPr lang="en-US"/>
          </a:p>
        </p:txBody>
      </p:sp>
    </p:spTree>
    <p:extLst>
      <p:ext uri="{BB962C8B-B14F-4D97-AF65-F5344CB8AC3E}">
        <p14:creationId xmlns:p14="http://schemas.microsoft.com/office/powerpoint/2010/main" val="4130959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22B93D23-8734-4EE0-AFF7-4AD9CD3F45B6}" type="datetimeFigureOut">
              <a:rPr lang="en-US" smtClean="0"/>
              <a:t>11/2/2017</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A1471140-1251-4234-A012-6D48CF745559}" type="slidenum">
              <a:rPr lang="en-US" smtClean="0"/>
              <a:t>‹#›</a:t>
            </a:fld>
            <a:endParaRPr lang="en-US"/>
          </a:p>
        </p:txBody>
      </p:sp>
    </p:spTree>
    <p:extLst>
      <p:ext uri="{BB962C8B-B14F-4D97-AF65-F5344CB8AC3E}">
        <p14:creationId xmlns:p14="http://schemas.microsoft.com/office/powerpoint/2010/main" val="2581431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22B93D23-8734-4EE0-AFF7-4AD9CD3F45B6}" type="datetimeFigureOut">
              <a:rPr lang="en-US" smtClean="0"/>
              <a:t>11/2/2017</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A1471140-1251-4234-A012-6D48CF745559}" type="slidenum">
              <a:rPr lang="en-US" smtClean="0"/>
              <a:t>‹#›</a:t>
            </a:fld>
            <a:endParaRPr lang="en-US"/>
          </a:p>
        </p:txBody>
      </p:sp>
    </p:spTree>
    <p:extLst>
      <p:ext uri="{BB962C8B-B14F-4D97-AF65-F5344CB8AC3E}">
        <p14:creationId xmlns:p14="http://schemas.microsoft.com/office/powerpoint/2010/main" val="584688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2B93D23-8734-4EE0-AFF7-4AD9CD3F45B6}" type="datetimeFigureOut">
              <a:rPr lang="en-US" smtClean="0"/>
              <a:t>11/2/2017</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A1471140-1251-4234-A012-6D48CF745559}" type="slidenum">
              <a:rPr lang="en-US" smtClean="0"/>
              <a:t>‹#›</a:t>
            </a:fld>
            <a:endParaRPr lang="en-US"/>
          </a:p>
        </p:txBody>
      </p:sp>
    </p:spTree>
    <p:extLst>
      <p:ext uri="{BB962C8B-B14F-4D97-AF65-F5344CB8AC3E}">
        <p14:creationId xmlns:p14="http://schemas.microsoft.com/office/powerpoint/2010/main" val="272525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2B93D23-8734-4EE0-AFF7-4AD9CD3F45B6}" type="datetimeFigureOut">
              <a:rPr lang="en-US" smtClean="0"/>
              <a:t>11/2/2017</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1471140-1251-4234-A012-6D48CF745559}" type="slidenum">
              <a:rPr lang="en-US" smtClean="0"/>
              <a:t>‹#›</a:t>
            </a:fld>
            <a:endParaRPr lang="en-US"/>
          </a:p>
        </p:txBody>
      </p:sp>
    </p:spTree>
    <p:extLst>
      <p:ext uri="{BB962C8B-B14F-4D97-AF65-F5344CB8AC3E}">
        <p14:creationId xmlns:p14="http://schemas.microsoft.com/office/powerpoint/2010/main" val="1416188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2B93D23-8734-4EE0-AFF7-4AD9CD3F45B6}" type="datetimeFigureOut">
              <a:rPr lang="en-US" smtClean="0"/>
              <a:t>11/2/2017</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1471140-1251-4234-A012-6D48CF745559}" type="slidenum">
              <a:rPr lang="en-US" smtClean="0"/>
              <a:t>‹#›</a:t>
            </a:fld>
            <a:endParaRPr lang="en-US"/>
          </a:p>
        </p:txBody>
      </p:sp>
    </p:spTree>
    <p:extLst>
      <p:ext uri="{BB962C8B-B14F-4D97-AF65-F5344CB8AC3E}">
        <p14:creationId xmlns:p14="http://schemas.microsoft.com/office/powerpoint/2010/main" val="110541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93D23-8734-4EE0-AFF7-4AD9CD3F45B6}" type="datetimeFigureOut">
              <a:rPr lang="en-US" smtClean="0"/>
              <a:t>11/2/2017</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471140-1251-4234-A012-6D48CF745559}" type="slidenum">
              <a:rPr lang="en-US" smtClean="0"/>
              <a:t>‹#›</a:t>
            </a:fld>
            <a:endParaRPr lang="en-US"/>
          </a:p>
        </p:txBody>
      </p:sp>
    </p:spTree>
    <p:extLst>
      <p:ext uri="{BB962C8B-B14F-4D97-AF65-F5344CB8AC3E}">
        <p14:creationId xmlns:p14="http://schemas.microsoft.com/office/powerpoint/2010/main" val="2173954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38300" y="0"/>
            <a:ext cx="9144000" cy="872836"/>
          </a:xfrm>
        </p:spPr>
        <p:txBody>
          <a:bodyPr>
            <a:normAutofit fontScale="90000"/>
          </a:bodyPr>
          <a:lstStyle/>
          <a:p>
            <a:r>
              <a:rPr lang="en-US" dirty="0" smtClean="0"/>
              <a:t>7-1 La </a:t>
            </a:r>
            <a:r>
              <a:rPr lang="en-US" dirty="0" err="1" smtClean="0"/>
              <a:t>vida</a:t>
            </a:r>
            <a:r>
              <a:rPr lang="en-US" dirty="0" smtClean="0"/>
              <a:t> </a:t>
            </a:r>
            <a:r>
              <a:rPr lang="en-US" dirty="0" err="1" smtClean="0"/>
              <a:t>es</a:t>
            </a:r>
            <a:r>
              <a:rPr lang="en-US" dirty="0" smtClean="0"/>
              <a:t> </a:t>
            </a:r>
            <a:r>
              <a:rPr lang="en-US" dirty="0" err="1" smtClean="0"/>
              <a:t>celular</a:t>
            </a:r>
            <a:endParaRPr lang="en-US" dirty="0"/>
          </a:p>
        </p:txBody>
      </p:sp>
      <p:sp>
        <p:nvSpPr>
          <p:cNvPr id="3" name="Subtítulo 2"/>
          <p:cNvSpPr>
            <a:spLocks noGrp="1"/>
          </p:cNvSpPr>
          <p:nvPr>
            <p:ph type="subTitle" idx="1"/>
          </p:nvPr>
        </p:nvSpPr>
        <p:spPr>
          <a:xfrm>
            <a:off x="6926" y="872836"/>
            <a:ext cx="12185073" cy="2597728"/>
          </a:xfrm>
        </p:spPr>
        <p:txBody>
          <a:bodyPr/>
          <a:lstStyle/>
          <a:p>
            <a:endParaRPr lang="en-US" dirty="0" smtClean="0"/>
          </a:p>
          <a:p>
            <a:endParaRPr lang="en-US" sz="3200" dirty="0" smtClean="0"/>
          </a:p>
        </p:txBody>
      </p:sp>
      <p:pic>
        <p:nvPicPr>
          <p:cNvPr id="1026" name="Picture 2" descr="http://www.juntadeandalucia.es/averroes/~29701428/salud/nuevima/celul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7294" y="2505477"/>
            <a:ext cx="4686011" cy="389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948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38300" y="0"/>
            <a:ext cx="9144000" cy="872836"/>
          </a:xfrm>
        </p:spPr>
        <p:txBody>
          <a:bodyPr>
            <a:normAutofit fontScale="90000"/>
          </a:bodyPr>
          <a:lstStyle/>
          <a:p>
            <a:r>
              <a:rPr lang="en-US" dirty="0" smtClean="0"/>
              <a:t>CELULA</a:t>
            </a:r>
            <a:endParaRPr lang="en-US" dirty="0"/>
          </a:p>
        </p:txBody>
      </p:sp>
      <p:sp>
        <p:nvSpPr>
          <p:cNvPr id="3" name="Subtítulo 2"/>
          <p:cNvSpPr>
            <a:spLocks noGrp="1"/>
          </p:cNvSpPr>
          <p:nvPr>
            <p:ph type="subTitle" idx="1"/>
          </p:nvPr>
        </p:nvSpPr>
        <p:spPr>
          <a:xfrm>
            <a:off x="6926" y="872836"/>
            <a:ext cx="12185073" cy="2597728"/>
          </a:xfrm>
        </p:spPr>
        <p:txBody>
          <a:bodyPr/>
          <a:lstStyle/>
          <a:p>
            <a:r>
              <a:rPr lang="es-ES" dirty="0"/>
              <a:t>Una </a:t>
            </a:r>
            <a:r>
              <a:rPr lang="es-ES" b="1" dirty="0" smtClean="0"/>
              <a:t>célula </a:t>
            </a:r>
            <a:r>
              <a:rPr lang="es-ES" dirty="0" smtClean="0"/>
              <a:t>es </a:t>
            </a:r>
            <a:r>
              <a:rPr lang="es-ES" dirty="0"/>
              <a:t>la unidad morfológica y funcional de todo ser vivo. De hecho, la célula es el elemento de menor tamaño que puede considerarse </a:t>
            </a:r>
            <a:r>
              <a:rPr lang="es-ES" dirty="0" smtClean="0"/>
              <a:t>vivo. De </a:t>
            </a:r>
            <a:r>
              <a:rPr lang="es-ES" dirty="0"/>
              <a:t>este modo, puede clasificarse a los organismos vivos según el número de células que posean: si solo tienen una, se les denomina </a:t>
            </a:r>
            <a:r>
              <a:rPr lang="es-ES" dirty="0" smtClean="0"/>
              <a:t>unicelulares </a:t>
            </a:r>
            <a:r>
              <a:rPr lang="es-ES" dirty="0"/>
              <a:t>si poseen más, se les llama pluricelulares.</a:t>
            </a:r>
            <a:endParaRPr lang="en-US" dirty="0"/>
          </a:p>
        </p:txBody>
      </p:sp>
      <p:pic>
        <p:nvPicPr>
          <p:cNvPr id="2050" name="Picture 2" descr="http://1.bp.blogspot.com/-P9aWbGLVmHY/TVhbUZlWkTI/AAAAAAAAAAQ/ThXHN3f9If8/s1600/CELULA%20ANIMAL%20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1461" y="2710488"/>
            <a:ext cx="4689765" cy="4147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073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38300" y="0"/>
            <a:ext cx="9144000" cy="872836"/>
          </a:xfrm>
        </p:spPr>
        <p:txBody>
          <a:bodyPr>
            <a:normAutofit fontScale="90000"/>
          </a:bodyPr>
          <a:lstStyle/>
          <a:p>
            <a:r>
              <a:rPr lang="en-US" dirty="0" smtClean="0"/>
              <a:t>TEORIA CELULAR</a:t>
            </a:r>
            <a:endParaRPr lang="en-US" dirty="0"/>
          </a:p>
        </p:txBody>
      </p:sp>
      <p:sp>
        <p:nvSpPr>
          <p:cNvPr id="3" name="Subtítulo 2"/>
          <p:cNvSpPr>
            <a:spLocks noGrp="1"/>
          </p:cNvSpPr>
          <p:nvPr>
            <p:ph type="subTitle" idx="1"/>
          </p:nvPr>
        </p:nvSpPr>
        <p:spPr>
          <a:xfrm>
            <a:off x="6926" y="872836"/>
            <a:ext cx="12185073" cy="2597728"/>
          </a:xfrm>
        </p:spPr>
        <p:txBody>
          <a:bodyPr/>
          <a:lstStyle/>
          <a:p>
            <a:r>
              <a:rPr lang="es-ES" dirty="0"/>
              <a:t>La </a:t>
            </a:r>
            <a:r>
              <a:rPr lang="es-ES" b="1" dirty="0"/>
              <a:t>teoría celular</a:t>
            </a:r>
            <a:r>
              <a:rPr lang="es-ES" dirty="0"/>
              <a:t> es una parte fundamental y relevante de la Biología que explica la constitución de los seres vivos sobre la base de células, y el papel que estas tienen en la constitución de la vida y en la descripción de las principales características de los seres </a:t>
            </a:r>
            <a:r>
              <a:rPr lang="es-ES" dirty="0" smtClean="0"/>
              <a:t>vivos.</a:t>
            </a:r>
            <a:endParaRPr lang="en-US" dirty="0"/>
          </a:p>
        </p:txBody>
      </p:sp>
      <p:pic>
        <p:nvPicPr>
          <p:cNvPr id="3074" name="Picture 2" descr="http://aulavirtual.usal.es/aulavirtual/demos/biologia/modulos/curso/uni_01/images/u1c3s3f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4085" y="2654158"/>
            <a:ext cx="5850370" cy="382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818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38300" y="0"/>
            <a:ext cx="9144000" cy="872836"/>
          </a:xfrm>
        </p:spPr>
        <p:txBody>
          <a:bodyPr>
            <a:normAutofit fontScale="90000"/>
          </a:bodyPr>
          <a:lstStyle/>
          <a:p>
            <a:r>
              <a:rPr lang="en-US" dirty="0" smtClean="0"/>
              <a:t>NUCLEO</a:t>
            </a:r>
            <a:endParaRPr lang="en-US" dirty="0"/>
          </a:p>
        </p:txBody>
      </p:sp>
      <p:sp>
        <p:nvSpPr>
          <p:cNvPr id="3" name="Subtítulo 2"/>
          <p:cNvSpPr>
            <a:spLocks noGrp="1"/>
          </p:cNvSpPr>
          <p:nvPr>
            <p:ph type="subTitle" idx="1"/>
          </p:nvPr>
        </p:nvSpPr>
        <p:spPr>
          <a:xfrm>
            <a:off x="6926" y="872836"/>
            <a:ext cx="12185073" cy="2597728"/>
          </a:xfrm>
        </p:spPr>
        <p:txBody>
          <a:bodyPr/>
          <a:lstStyle/>
          <a:p>
            <a:r>
              <a:rPr lang="es-ES" dirty="0"/>
              <a:t>En biología, el </a:t>
            </a:r>
            <a:r>
              <a:rPr lang="es-ES" b="1" dirty="0"/>
              <a:t>núcleo celular</a:t>
            </a:r>
            <a:r>
              <a:rPr lang="es-ES" dirty="0"/>
              <a:t> es un orgánulo membranoso que se encuentra en el centro de las células eucariotas. Contiene la mayor parte del material </a:t>
            </a:r>
            <a:r>
              <a:rPr lang="es-ES" dirty="0" smtClean="0"/>
              <a:t>genético celular</a:t>
            </a:r>
            <a:r>
              <a:rPr lang="es-ES" dirty="0"/>
              <a:t>, organizado en múltiples moléculas lineales de ADN de gran longitud formando complejos con una gran variedad de proteínas como las histonas para formar los cromosomas. El conjunto de genes de esos cromosomas se denomina genoma nuclear.</a:t>
            </a:r>
            <a:endParaRPr lang="en-US" dirty="0">
              <a:solidFill>
                <a:srgbClr val="FF0000"/>
              </a:solidFill>
            </a:endParaRPr>
          </a:p>
        </p:txBody>
      </p:sp>
      <p:pic>
        <p:nvPicPr>
          <p:cNvPr id="4098" name="Picture 2" descr="http://www.miinsti.es/Vbook/userimages/6132ed397e8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2446" y="2909453"/>
            <a:ext cx="4980190" cy="3612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759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38300" y="0"/>
            <a:ext cx="9144000" cy="872836"/>
          </a:xfrm>
        </p:spPr>
        <p:txBody>
          <a:bodyPr>
            <a:normAutofit fontScale="90000"/>
          </a:bodyPr>
          <a:lstStyle/>
          <a:p>
            <a:r>
              <a:rPr lang="en-US" dirty="0" smtClean="0"/>
              <a:t>EUCARIOTA</a:t>
            </a:r>
            <a:endParaRPr lang="en-US" dirty="0"/>
          </a:p>
        </p:txBody>
      </p:sp>
      <p:sp>
        <p:nvSpPr>
          <p:cNvPr id="3" name="Subtítulo 2"/>
          <p:cNvSpPr>
            <a:spLocks noGrp="1"/>
          </p:cNvSpPr>
          <p:nvPr>
            <p:ph type="subTitle" idx="1"/>
          </p:nvPr>
        </p:nvSpPr>
        <p:spPr>
          <a:xfrm>
            <a:off x="6926" y="872836"/>
            <a:ext cx="12185073" cy="2597728"/>
          </a:xfrm>
        </p:spPr>
        <p:txBody>
          <a:bodyPr/>
          <a:lstStyle/>
          <a:p>
            <a:r>
              <a:rPr lang="es-ES" dirty="0"/>
              <a:t>Se llama </a:t>
            </a:r>
            <a:r>
              <a:rPr lang="es-ES" b="1" dirty="0"/>
              <a:t>célula </a:t>
            </a:r>
            <a:r>
              <a:rPr lang="es-ES" b="1" dirty="0" smtClean="0"/>
              <a:t>eucariota </a:t>
            </a:r>
            <a:r>
              <a:rPr lang="es-ES" dirty="0" smtClean="0"/>
              <a:t>a </a:t>
            </a:r>
            <a:r>
              <a:rPr lang="es-ES" dirty="0"/>
              <a:t>todas las células con un núcleo celular delimitado dentro de una doble capa lipídica: la envoltura nuclear, la cual es porosa y contiene su material hereditario, fundamentalmente su información genética.</a:t>
            </a:r>
            <a:endParaRPr lang="en-US" dirty="0">
              <a:solidFill>
                <a:srgbClr val="FF0000"/>
              </a:solidFill>
            </a:endParaRPr>
          </a:p>
        </p:txBody>
      </p:sp>
      <p:pic>
        <p:nvPicPr>
          <p:cNvPr id="5122" name="Picture 2" descr="http://www.areaciencias.com/VIDEOS%20YOUTUBE/celula%20eucario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0846" y="1975357"/>
            <a:ext cx="5354782" cy="4976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8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38300" y="0"/>
            <a:ext cx="9144000" cy="872836"/>
          </a:xfrm>
        </p:spPr>
        <p:txBody>
          <a:bodyPr>
            <a:normAutofit fontScale="90000"/>
          </a:bodyPr>
          <a:lstStyle/>
          <a:p>
            <a:r>
              <a:rPr lang="en-US" dirty="0" smtClean="0"/>
              <a:t>PROCARIOTA</a:t>
            </a:r>
            <a:endParaRPr lang="en-US" dirty="0"/>
          </a:p>
        </p:txBody>
      </p:sp>
      <p:sp>
        <p:nvSpPr>
          <p:cNvPr id="3" name="Subtítulo 2"/>
          <p:cNvSpPr>
            <a:spLocks noGrp="1"/>
          </p:cNvSpPr>
          <p:nvPr>
            <p:ph type="subTitle" idx="1"/>
          </p:nvPr>
        </p:nvSpPr>
        <p:spPr>
          <a:xfrm>
            <a:off x="6926" y="872836"/>
            <a:ext cx="12185073" cy="1984664"/>
          </a:xfrm>
        </p:spPr>
        <p:txBody>
          <a:bodyPr/>
          <a:lstStyle/>
          <a:p>
            <a:r>
              <a:rPr lang="es-ES" dirty="0"/>
              <a:t>Se llama </a:t>
            </a:r>
            <a:r>
              <a:rPr lang="es-ES" b="1" dirty="0"/>
              <a:t>procariota</a:t>
            </a:r>
            <a:r>
              <a:rPr lang="es-ES" dirty="0"/>
              <a:t> a las células sin núcleo celular definido, es decir, cuyo material genético se encuentra disperso en el citoplasma, reunido en una zona denominada </a:t>
            </a:r>
            <a:r>
              <a:rPr lang="es-ES" dirty="0" err="1" smtClean="0"/>
              <a:t>nucleoide</a:t>
            </a:r>
            <a:r>
              <a:rPr lang="es-ES" smtClean="0"/>
              <a:t>. Por </a:t>
            </a:r>
            <a:r>
              <a:rPr lang="es-ES" dirty="0"/>
              <a:t>el contrario, las células que sí tienen un núcleo diferenciado del citoplasma, se llaman eucariotas, es decir aquellas cuyo ADN se encuentra dentro de un compartimento separado del resto de la célula.</a:t>
            </a:r>
            <a:endParaRPr lang="en-US" dirty="0">
              <a:solidFill>
                <a:srgbClr val="FF0000"/>
              </a:solidFill>
            </a:endParaRPr>
          </a:p>
        </p:txBody>
      </p:sp>
      <p:pic>
        <p:nvPicPr>
          <p:cNvPr id="6146" name="Picture 2" descr="http://3.bp.blogspot.com/_bXiAT6MOo8E/S10IHJyDv-I/AAAAAAAACFM/laDetF605X8/s640/image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3627" y="2980112"/>
            <a:ext cx="4987636" cy="3441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8016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18</Words>
  <Application>Microsoft Office PowerPoint</Application>
  <PresentationFormat>Custom</PresentationFormat>
  <Paragraphs>11</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Tema de Office</vt:lpstr>
      <vt:lpstr>7-1 La vida es celular</vt:lpstr>
      <vt:lpstr>CELULA</vt:lpstr>
      <vt:lpstr>TEORIA CELULAR</vt:lpstr>
      <vt:lpstr>NUCLEO</vt:lpstr>
      <vt:lpstr>EUCARIOTA</vt:lpstr>
      <vt:lpstr>PROCARIOTA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7-1 La vida es celular</dc:title>
  <dc:creator>fredi sanchez</dc:creator>
  <cp:lastModifiedBy>Kobarg, Ken</cp:lastModifiedBy>
  <cp:revision>8</cp:revision>
  <dcterms:created xsi:type="dcterms:W3CDTF">2014-11-01T22:23:22Z</dcterms:created>
  <dcterms:modified xsi:type="dcterms:W3CDTF">2017-11-03T00:22:31Z</dcterms:modified>
</cp:coreProperties>
</file>